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73"/>
  </p:notesMasterIdLst>
  <p:sldIdLst>
    <p:sldId id="265" r:id="rId3"/>
    <p:sldId id="552" r:id="rId4"/>
    <p:sldId id="553" r:id="rId5"/>
    <p:sldId id="365" r:id="rId6"/>
    <p:sldId id="367" r:id="rId7"/>
    <p:sldId id="332" r:id="rId8"/>
    <p:sldId id="459" r:id="rId9"/>
    <p:sldId id="566" r:id="rId10"/>
    <p:sldId id="460" r:id="rId11"/>
    <p:sldId id="461" r:id="rId12"/>
    <p:sldId id="463" r:id="rId13"/>
    <p:sldId id="518" r:id="rId14"/>
    <p:sldId id="458" r:id="rId15"/>
    <p:sldId id="473" r:id="rId16"/>
    <p:sldId id="474" r:id="rId17"/>
    <p:sldId id="476" r:id="rId18"/>
    <p:sldId id="477" r:id="rId19"/>
    <p:sldId id="479" r:id="rId20"/>
    <p:sldId id="480" r:id="rId21"/>
    <p:sldId id="483" r:id="rId22"/>
    <p:sldId id="500" r:id="rId23"/>
    <p:sldId id="502" r:id="rId24"/>
    <p:sldId id="503" r:id="rId25"/>
    <p:sldId id="567" r:id="rId26"/>
    <p:sldId id="568" r:id="rId27"/>
    <p:sldId id="569" r:id="rId28"/>
    <p:sldId id="570" r:id="rId29"/>
    <p:sldId id="571" r:id="rId30"/>
    <p:sldId id="515" r:id="rId31"/>
    <p:sldId id="434" r:id="rId32"/>
    <p:sldId id="436" r:id="rId33"/>
    <p:sldId id="437" r:id="rId34"/>
    <p:sldId id="438" r:id="rId35"/>
    <p:sldId id="440" r:id="rId36"/>
    <p:sldId id="442" r:id="rId37"/>
    <p:sldId id="444" r:id="rId38"/>
    <p:sldId id="446" r:id="rId39"/>
    <p:sldId id="448" r:id="rId40"/>
    <p:sldId id="530" r:id="rId41"/>
    <p:sldId id="572" r:id="rId42"/>
    <p:sldId id="478" r:id="rId43"/>
    <p:sldId id="529" r:id="rId44"/>
    <p:sldId id="549" r:id="rId45"/>
    <p:sldId id="551" r:id="rId46"/>
    <p:sldId id="533" r:id="rId47"/>
    <p:sldId id="534" r:id="rId48"/>
    <p:sldId id="559" r:id="rId49"/>
    <p:sldId id="537" r:id="rId50"/>
    <p:sldId id="538" r:id="rId51"/>
    <p:sldId id="539" r:id="rId52"/>
    <p:sldId id="543" r:id="rId53"/>
    <p:sldId id="544" r:id="rId54"/>
    <p:sldId id="548" r:id="rId55"/>
    <p:sldId id="540" r:id="rId56"/>
    <p:sldId id="541" r:id="rId57"/>
    <p:sldId id="535" r:id="rId58"/>
    <p:sldId id="542" r:id="rId59"/>
    <p:sldId id="546" r:id="rId60"/>
    <p:sldId id="547" r:id="rId61"/>
    <p:sldId id="536" r:id="rId62"/>
    <p:sldId id="545" r:id="rId63"/>
    <p:sldId id="521" r:id="rId64"/>
    <p:sldId id="557" r:id="rId65"/>
    <p:sldId id="558" r:id="rId66"/>
    <p:sldId id="560" r:id="rId67"/>
    <p:sldId id="561" r:id="rId68"/>
    <p:sldId id="562" r:id="rId69"/>
    <p:sldId id="563" r:id="rId70"/>
    <p:sldId id="565" r:id="rId71"/>
    <p:sldId id="564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557D"/>
    <a:srgbClr val="5887C0"/>
    <a:srgbClr val="CB716F"/>
    <a:srgbClr val="C96B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2" autoAdjust="0"/>
    <p:restoredTop sz="93138" autoAdjust="0"/>
  </p:normalViewPr>
  <p:slideViewPr>
    <p:cSldViewPr snapToGrid="0" snapToObjects="1">
      <p:cViewPr>
        <p:scale>
          <a:sx n="98" d="100"/>
          <a:sy n="98" d="100"/>
        </p:scale>
        <p:origin x="-2004" y="-6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9" d="100"/>
        <a:sy n="79" d="100"/>
      </p:scale>
      <p:origin x="0" y="504"/>
    </p:cViewPr>
  </p:sorterViewPr>
  <p:notesViewPr>
    <p:cSldViewPr snapToGrid="0" snapToObjects="1">
      <p:cViewPr varScale="1">
        <p:scale>
          <a:sx n="70" d="100"/>
          <a:sy n="70" d="100"/>
        </p:scale>
        <p:origin x="-324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8876146378001E-2"/>
          <c:y val="3.9137503240380692E-2"/>
          <c:w val="0.75714390113302532"/>
          <c:h val="0.9173763797934171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Næring_1994_2015!$B$1</c:f>
              <c:strCache>
                <c:ptCount val="1"/>
                <c:pt idx="0">
                  <c:v>Indsutri/Lager 1994-2015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Næring_1994_2015!$A$2:$A$9</c:f>
              <c:strCache>
                <c:ptCount val="8"/>
                <c:pt idx="0">
                  <c:v>ÅSANE</c:v>
                </c:pt>
                <c:pt idx="1">
                  <c:v>ARNA</c:v>
                </c:pt>
                <c:pt idx="2">
                  <c:v>BERGENHUS</c:v>
                </c:pt>
                <c:pt idx="3">
                  <c:v>LAKSEVÅG</c:v>
                </c:pt>
                <c:pt idx="4">
                  <c:v>ÅRSTAD</c:v>
                </c:pt>
                <c:pt idx="5">
                  <c:v>FYLLINGSDALEN</c:v>
                </c:pt>
                <c:pt idx="6">
                  <c:v>FANA</c:v>
                </c:pt>
                <c:pt idx="7">
                  <c:v>YTREBYGDA</c:v>
                </c:pt>
              </c:strCache>
            </c:strRef>
          </c:cat>
          <c:val>
            <c:numRef>
              <c:f>Næring_1994_2015!$B$2:$B$9</c:f>
              <c:numCache>
                <c:formatCode>0</c:formatCode>
                <c:ptCount val="8"/>
                <c:pt idx="0">
                  <c:v>116934</c:v>
                </c:pt>
                <c:pt idx="1">
                  <c:v>71642</c:v>
                </c:pt>
                <c:pt idx="2">
                  <c:v>30966</c:v>
                </c:pt>
                <c:pt idx="3">
                  <c:v>92191</c:v>
                </c:pt>
                <c:pt idx="4">
                  <c:v>11119</c:v>
                </c:pt>
                <c:pt idx="5">
                  <c:v>3946</c:v>
                </c:pt>
                <c:pt idx="6">
                  <c:v>47996</c:v>
                </c:pt>
                <c:pt idx="7">
                  <c:v>117097</c:v>
                </c:pt>
              </c:numCache>
            </c:numRef>
          </c:val>
        </c:ser>
        <c:ser>
          <c:idx val="1"/>
          <c:order val="1"/>
          <c:tx>
            <c:strRef>
              <c:f>Næring_1994_2015!$C$1</c:f>
              <c:strCache>
                <c:ptCount val="1"/>
                <c:pt idx="0">
                  <c:v>Kontor 1994-2015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Næring_1994_2015!$A$2:$A$9</c:f>
              <c:strCache>
                <c:ptCount val="8"/>
                <c:pt idx="0">
                  <c:v>ÅSANE</c:v>
                </c:pt>
                <c:pt idx="1">
                  <c:v>ARNA</c:v>
                </c:pt>
                <c:pt idx="2">
                  <c:v>BERGENHUS</c:v>
                </c:pt>
                <c:pt idx="3">
                  <c:v>LAKSEVÅG</c:v>
                </c:pt>
                <c:pt idx="4">
                  <c:v>ÅRSTAD</c:v>
                </c:pt>
                <c:pt idx="5">
                  <c:v>FYLLINGSDALEN</c:v>
                </c:pt>
                <c:pt idx="6">
                  <c:v>FANA</c:v>
                </c:pt>
                <c:pt idx="7">
                  <c:v>YTREBYGDA</c:v>
                </c:pt>
              </c:strCache>
            </c:strRef>
          </c:cat>
          <c:val>
            <c:numRef>
              <c:f>Næring_1994_2015!$C$2:$C$9</c:f>
              <c:numCache>
                <c:formatCode>0</c:formatCode>
                <c:ptCount val="8"/>
                <c:pt idx="0">
                  <c:v>15133</c:v>
                </c:pt>
                <c:pt idx="1">
                  <c:v>3524</c:v>
                </c:pt>
                <c:pt idx="2">
                  <c:v>75341</c:v>
                </c:pt>
                <c:pt idx="3">
                  <c:v>39330</c:v>
                </c:pt>
                <c:pt idx="4">
                  <c:v>128908</c:v>
                </c:pt>
                <c:pt idx="5">
                  <c:v>330</c:v>
                </c:pt>
                <c:pt idx="6">
                  <c:v>19035</c:v>
                </c:pt>
                <c:pt idx="7">
                  <c:v>185526</c:v>
                </c:pt>
              </c:numCache>
            </c:numRef>
          </c:val>
        </c:ser>
        <c:ser>
          <c:idx val="2"/>
          <c:order val="2"/>
          <c:tx>
            <c:strRef>
              <c:f>Næring_1994_2015!$D$1</c:f>
              <c:strCache>
                <c:ptCount val="1"/>
                <c:pt idx="0">
                  <c:v>Forretning 1994-2015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Næring_1994_2015!$A$2:$A$9</c:f>
              <c:strCache>
                <c:ptCount val="8"/>
                <c:pt idx="0">
                  <c:v>ÅSANE</c:v>
                </c:pt>
                <c:pt idx="1">
                  <c:v>ARNA</c:v>
                </c:pt>
                <c:pt idx="2">
                  <c:v>BERGENHUS</c:v>
                </c:pt>
                <c:pt idx="3">
                  <c:v>LAKSEVÅG</c:v>
                </c:pt>
                <c:pt idx="4">
                  <c:v>ÅRSTAD</c:v>
                </c:pt>
                <c:pt idx="5">
                  <c:v>FYLLINGSDALEN</c:v>
                </c:pt>
                <c:pt idx="6">
                  <c:v>FANA</c:v>
                </c:pt>
                <c:pt idx="7">
                  <c:v>YTREBYGDA</c:v>
                </c:pt>
              </c:strCache>
            </c:strRef>
          </c:cat>
          <c:val>
            <c:numRef>
              <c:f>Næring_1994_2015!$D$2:$D$9</c:f>
              <c:numCache>
                <c:formatCode>General</c:formatCode>
                <c:ptCount val="8"/>
                <c:pt idx="0">
                  <c:v>173448</c:v>
                </c:pt>
                <c:pt idx="1">
                  <c:v>18768</c:v>
                </c:pt>
                <c:pt idx="2">
                  <c:v>14578</c:v>
                </c:pt>
                <c:pt idx="3">
                  <c:v>33020</c:v>
                </c:pt>
                <c:pt idx="4">
                  <c:v>50936</c:v>
                </c:pt>
                <c:pt idx="5">
                  <c:v>19088</c:v>
                </c:pt>
                <c:pt idx="6">
                  <c:v>52595</c:v>
                </c:pt>
                <c:pt idx="7">
                  <c:v>73656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1388416"/>
        <c:axId val="141390208"/>
      </c:barChart>
      <c:catAx>
        <c:axId val="141388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41390208"/>
        <c:crosses val="autoZero"/>
        <c:auto val="1"/>
        <c:lblAlgn val="ctr"/>
        <c:lblOffset val="100"/>
        <c:noMultiLvlLbl val="0"/>
      </c:catAx>
      <c:valAx>
        <c:axId val="141390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41388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solidFill>
      <a:schemeClr val="bg1">
        <a:lumMod val="65000"/>
        <a:lumOff val="3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nb-NO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B55CF-DC21-4E5D-85D0-7C4D1627896C}" type="datetimeFigureOut">
              <a:rPr lang="nb-NO" smtClean="0"/>
              <a:t>22.11.2016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953F6-6898-4543-B7E3-6AB82B39FC8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0148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F72B4-46F5-436F-83C1-EC3269E00895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490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953F6-6898-4543-B7E3-6AB82B39FC84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9640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953F6-6898-4543-B7E3-6AB82B39FC84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702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953F6-6898-4543-B7E3-6AB82B39FC84}" type="slidenum">
              <a:rPr lang="nb-NO" smtClean="0"/>
              <a:t>45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2402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953F6-6898-4543-B7E3-6AB82B39FC84}" type="slidenum">
              <a:rPr lang="nb-NO" smtClean="0"/>
              <a:t>46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2402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77C6A-CD35-4186-AF4D-654E89BF94DA}" type="slidenum">
              <a:rPr lang="nb-NO" smtClean="0"/>
              <a:t>62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7361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11/22/2016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159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11/22/2016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263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11/22/2016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41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11/22/2016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26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11/22/2016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647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11/22/2016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65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11/22/2016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323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11/22/2016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697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Dra bildet til plassholderen eller klikk ikonet for å legge til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11/22/2016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9440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11/22/2016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7335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11/22/2016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024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Dra bildet til plassholderen eller klikk ikonet for å legge til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11/22/2016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2810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Nye linjer i byutviklingen</a:t>
            </a:r>
            <a:endParaRPr lang="nb-NO" dirty="0"/>
          </a:p>
        </p:txBody>
      </p:sp>
      <p:sp>
        <p:nvSpPr>
          <p:cNvPr id="5" name="Undertittel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Rullering av </a:t>
            </a:r>
          </a:p>
          <a:p>
            <a:r>
              <a:rPr lang="nb-NO" dirty="0" smtClean="0"/>
              <a:t>kommuneplanens arealdel</a:t>
            </a:r>
            <a:endParaRPr lang="nb-NO" dirty="0" smtClean="0"/>
          </a:p>
          <a:p>
            <a:endParaRPr lang="nb-NO" sz="2200" dirty="0" smtClean="0"/>
          </a:p>
        </p:txBody>
      </p:sp>
      <p:sp>
        <p:nvSpPr>
          <p:cNvPr id="2" name="TekstSylinder 1"/>
          <p:cNvSpPr txBox="1"/>
          <p:nvPr/>
        </p:nvSpPr>
        <p:spPr>
          <a:xfrm>
            <a:off x="5603132" y="5937284"/>
            <a:ext cx="3020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BOBY      22.11.2016      </a:t>
            </a:r>
            <a:r>
              <a:rPr lang="nb-NO" sz="1400" dirty="0" smtClean="0"/>
              <a:t>Kjell Åge Matre</a:t>
            </a:r>
            <a:endParaRPr lang="nb-NO" sz="1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87" y="5789649"/>
            <a:ext cx="1465735" cy="60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20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CenturyGothic-Bold"/>
                <a:ea typeface="Calibri"/>
                <a:cs typeface="CenturyGothic-Bold"/>
              </a:rPr>
              <a:t>Gåbyen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nb-NO" i="1" dirty="0" smtClean="0"/>
          </a:p>
          <a:p>
            <a:pPr marL="0" indent="0" algn="ctr">
              <a:buNone/>
            </a:pPr>
            <a:r>
              <a:rPr lang="nb-NO" i="1" dirty="0" smtClean="0"/>
              <a:t>«Vi </a:t>
            </a:r>
            <a:r>
              <a:rPr lang="nb-NO" i="1" dirty="0"/>
              <a:t>må bygge en kompakt by, med </a:t>
            </a:r>
            <a:r>
              <a:rPr lang="nb-NO" i="1" dirty="0" smtClean="0"/>
              <a:t>funksjonsmangfold og </a:t>
            </a:r>
            <a:r>
              <a:rPr lang="nb-NO" i="1" dirty="0"/>
              <a:t>korte avstander. </a:t>
            </a:r>
            <a:endParaRPr lang="nb-NO" i="1" dirty="0" smtClean="0"/>
          </a:p>
          <a:p>
            <a:pPr marL="0" indent="0" algn="ctr">
              <a:buNone/>
            </a:pPr>
            <a:r>
              <a:rPr lang="nb-NO" i="1" dirty="0" err="1" smtClean="0"/>
              <a:t>Gåbyen</a:t>
            </a:r>
            <a:r>
              <a:rPr lang="nb-NO" i="1" dirty="0" smtClean="0"/>
              <a:t> </a:t>
            </a:r>
            <a:r>
              <a:rPr lang="nb-NO" i="1" dirty="0"/>
              <a:t>fungerer godt når </a:t>
            </a:r>
            <a:r>
              <a:rPr lang="nb-NO" i="1" dirty="0" smtClean="0"/>
              <a:t>alt vi </a:t>
            </a:r>
            <a:r>
              <a:rPr lang="nb-NO" i="1" dirty="0"/>
              <a:t>trenger i hverdagen ligger i nærområdet. </a:t>
            </a:r>
            <a:endParaRPr lang="nb-NO" i="1" dirty="0" smtClean="0"/>
          </a:p>
          <a:p>
            <a:pPr marL="0" indent="0" algn="ctr">
              <a:buNone/>
            </a:pPr>
            <a:r>
              <a:rPr lang="nb-NO" i="1" dirty="0" smtClean="0"/>
              <a:t>Butikk, fritidstilbud</a:t>
            </a:r>
            <a:r>
              <a:rPr lang="nb-NO" i="1" dirty="0"/>
              <a:t>, skoler og servicefunksjoner må være </a:t>
            </a:r>
            <a:r>
              <a:rPr lang="nb-NO" i="1" dirty="0" smtClean="0"/>
              <a:t>i bydelen </a:t>
            </a:r>
            <a:r>
              <a:rPr lang="nb-NO" i="1" dirty="0"/>
              <a:t>og lokalsentrene</a:t>
            </a:r>
            <a:r>
              <a:rPr lang="nb-NO" i="1" dirty="0" smtClean="0"/>
              <a:t>.»</a:t>
            </a:r>
            <a:endParaRPr lang="nb-NO" i="1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96" y="5833641"/>
            <a:ext cx="817930" cy="82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66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Fremtidsrettet</a:t>
            </a:r>
            <a:endParaRPr lang="nb-NO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b-NO" sz="2400" i="1" dirty="0" smtClean="0"/>
              <a:t>«Tidligere </a:t>
            </a:r>
            <a:r>
              <a:rPr lang="nb-NO" sz="2400" i="1" dirty="0"/>
              <a:t>tiders feltutbygging og byspredning er </a:t>
            </a:r>
            <a:r>
              <a:rPr lang="nb-NO" sz="2400" i="1" dirty="0" smtClean="0"/>
              <a:t>avløst av </a:t>
            </a:r>
            <a:r>
              <a:rPr lang="nb-NO" sz="2400" i="1" dirty="0"/>
              <a:t>en fortettingsstrategi i de bebygde områdene. </a:t>
            </a:r>
            <a:endParaRPr lang="nb-NO" sz="2400" i="1" dirty="0" smtClean="0"/>
          </a:p>
          <a:p>
            <a:pPr marL="0" indent="0" algn="ctr">
              <a:buNone/>
            </a:pPr>
            <a:endParaRPr lang="nb-NO" sz="2400" i="1" dirty="0" smtClean="0"/>
          </a:p>
          <a:p>
            <a:pPr marL="0" indent="0" algn="ctr">
              <a:buNone/>
            </a:pPr>
            <a:r>
              <a:rPr lang="nb-NO" sz="2400" i="1" dirty="0" smtClean="0"/>
              <a:t>Dette gir </a:t>
            </a:r>
            <a:r>
              <a:rPr lang="nb-NO" sz="2400" i="1" dirty="0"/>
              <a:t>komplekse prosesser som krever </a:t>
            </a:r>
            <a:r>
              <a:rPr lang="nb-NO" sz="2400" i="1" dirty="0" smtClean="0"/>
              <a:t>samhandling mellom </a:t>
            </a:r>
            <a:r>
              <a:rPr lang="nb-NO" sz="2400" i="1" dirty="0"/>
              <a:t>kommunale organer, befolkning, </a:t>
            </a:r>
            <a:r>
              <a:rPr lang="nb-NO" sz="2400" i="1" dirty="0" smtClean="0"/>
              <a:t>grunneiere og </a:t>
            </a:r>
            <a:r>
              <a:rPr lang="nb-NO" sz="2400" i="1" dirty="0"/>
              <a:t>andre offentlige myndigheter. </a:t>
            </a:r>
            <a:r>
              <a:rPr lang="nb-NO" sz="2400" i="1" dirty="0" smtClean="0"/>
              <a:t>Kommunens potensial </a:t>
            </a:r>
            <a:r>
              <a:rPr lang="nb-NO" sz="2400" i="1" dirty="0"/>
              <a:t>for å løse de arealmessige utfordringene </a:t>
            </a:r>
            <a:r>
              <a:rPr lang="nb-NO" sz="2400" i="1" dirty="0" smtClean="0"/>
              <a:t>må utnyttes</a:t>
            </a:r>
            <a:r>
              <a:rPr lang="nb-NO" sz="2400" i="1" dirty="0"/>
              <a:t>. </a:t>
            </a:r>
            <a:endParaRPr lang="nb-NO" sz="2400" i="1" dirty="0" smtClean="0"/>
          </a:p>
          <a:p>
            <a:pPr marL="0" indent="0" algn="ctr">
              <a:buNone/>
            </a:pPr>
            <a:endParaRPr lang="nb-NO" sz="2400" i="1" dirty="0" smtClean="0"/>
          </a:p>
          <a:p>
            <a:pPr marL="0" indent="0" algn="ctr">
              <a:buNone/>
            </a:pPr>
            <a:r>
              <a:rPr lang="nb-NO" sz="2400" i="1" dirty="0" smtClean="0"/>
              <a:t>De </a:t>
            </a:r>
            <a:r>
              <a:rPr lang="nb-NO" sz="2400" i="1" dirty="0"/>
              <a:t>strategiske byutviklingsgrepene er </a:t>
            </a:r>
            <a:r>
              <a:rPr lang="nb-NO" sz="2400" i="1" dirty="0" smtClean="0"/>
              <a:t>en av </a:t>
            </a:r>
            <a:r>
              <a:rPr lang="nb-NO" sz="2400" i="1" dirty="0"/>
              <a:t>kommunens viktigste oppgaver. Det skal </a:t>
            </a:r>
            <a:r>
              <a:rPr lang="nb-NO" sz="2400" i="1" dirty="0" smtClean="0"/>
              <a:t>spesielt vurderes </a:t>
            </a:r>
            <a:r>
              <a:rPr lang="nb-NO" sz="2400" i="1" dirty="0"/>
              <a:t>å fortette innen et utvidet sentrumsområde</a:t>
            </a:r>
            <a:r>
              <a:rPr lang="nb-NO" sz="2400" i="1" dirty="0" smtClean="0"/>
              <a:t>.»</a:t>
            </a:r>
            <a:endParaRPr lang="nb-NO" sz="2400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09" y="5906284"/>
            <a:ext cx="6477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221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914400" y="1580309"/>
            <a:ext cx="3333508" cy="429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ssholder for innhold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nb-NO" sz="2400" dirty="0" smtClean="0"/>
              <a:t>Vi arbeider med en fortettingsstrategi for det sentrale byområdet som ser på potensiale for:</a:t>
            </a:r>
          </a:p>
          <a:p>
            <a:endParaRPr lang="nb-NO" sz="2400" dirty="0" smtClean="0"/>
          </a:p>
          <a:p>
            <a:pPr lvl="1"/>
            <a:r>
              <a:rPr lang="nb-NO" i="1" dirty="0"/>
              <a:t>e</a:t>
            </a:r>
            <a:r>
              <a:rPr lang="nb-NO" i="1" dirty="0" smtClean="0"/>
              <a:t>kspansjon</a:t>
            </a:r>
          </a:p>
          <a:p>
            <a:pPr lvl="1"/>
            <a:r>
              <a:rPr lang="nb-NO" i="1" dirty="0"/>
              <a:t>t</a:t>
            </a:r>
            <a:r>
              <a:rPr lang="nb-NO" i="1" dirty="0" smtClean="0"/>
              <a:t>ransformasjon</a:t>
            </a:r>
          </a:p>
          <a:p>
            <a:pPr lvl="1"/>
            <a:r>
              <a:rPr lang="nb-NO" i="1" dirty="0" smtClean="0"/>
              <a:t>intensivering</a:t>
            </a:r>
            <a:endParaRPr lang="nb-NO" i="1" dirty="0"/>
          </a:p>
          <a:p>
            <a:endParaRPr lang="nb-NO" dirty="0"/>
          </a:p>
        </p:txBody>
      </p:sp>
      <p:sp>
        <p:nvSpPr>
          <p:cNvPr id="7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Bergen kommune skal sørge for </a:t>
            </a:r>
            <a:r>
              <a:rPr lang="nb-NO" sz="32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byfortetting</a:t>
            </a:r>
            <a:endParaRPr lang="nb-NO" sz="3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5906285"/>
            <a:ext cx="6477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29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Bergen kommune skal samordne offentlige</a:t>
            </a:r>
            <a:r>
              <a:rPr lang="nb-NO" sz="3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nb-NO" sz="36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nb-NO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funksjoner i tilknytning til </a:t>
            </a:r>
            <a:r>
              <a:rPr lang="nb-NO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senterområdene</a:t>
            </a:r>
            <a:endParaRPr lang="nb-NO" sz="3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endParaRPr lang="nb-NO" sz="2000" i="1" dirty="0" smtClean="0"/>
          </a:p>
          <a:p>
            <a:pPr marL="0" indent="0" algn="ctr">
              <a:buNone/>
            </a:pPr>
            <a:endParaRPr lang="nb-NO" sz="2000" i="1" dirty="0" smtClean="0"/>
          </a:p>
          <a:p>
            <a:pPr marL="0" indent="0" algn="ctr">
              <a:buNone/>
            </a:pPr>
            <a:r>
              <a:rPr lang="nb-NO" sz="2000" i="1" dirty="0" smtClean="0"/>
              <a:t>«Fortettingsstrategien </a:t>
            </a:r>
            <a:r>
              <a:rPr lang="nb-NO" sz="2000" i="1" dirty="0"/>
              <a:t>legges til grunn for </a:t>
            </a:r>
            <a:r>
              <a:rPr lang="nb-NO" sz="2000" i="1" dirty="0" smtClean="0"/>
              <a:t>den kommunale eiendomsutviklingen, med fokus </a:t>
            </a:r>
            <a:r>
              <a:rPr lang="nb-NO" sz="2000" i="1" dirty="0"/>
              <a:t>på muligheter for sambruk, økt bruk, flerbruk </a:t>
            </a:r>
            <a:r>
              <a:rPr lang="nb-NO" sz="2000" i="1" dirty="0" smtClean="0"/>
              <a:t>og fleksibilitet </a:t>
            </a:r>
            <a:r>
              <a:rPr lang="nb-NO" sz="2000" i="1" dirty="0"/>
              <a:t>i bruken av bygg og eiendommer</a:t>
            </a:r>
            <a:r>
              <a:rPr lang="nb-NO" sz="2000" i="1" dirty="0" smtClean="0"/>
              <a:t>.»</a:t>
            </a:r>
          </a:p>
          <a:p>
            <a:pPr marL="0" indent="0" algn="ctr">
              <a:buNone/>
            </a:pPr>
            <a:endParaRPr lang="nb-NO" sz="2000" i="1" dirty="0"/>
          </a:p>
          <a:p>
            <a:pPr marL="0" indent="0" algn="ctr">
              <a:buNone/>
            </a:pPr>
            <a:r>
              <a:rPr lang="nb-NO" sz="2000" i="1" dirty="0" smtClean="0"/>
              <a:t>«Offentlige </a:t>
            </a:r>
            <a:r>
              <a:rPr lang="nb-NO" sz="2000" i="1" dirty="0"/>
              <a:t>tilbud skal plasseres slik at de </a:t>
            </a:r>
            <a:r>
              <a:rPr lang="nb-NO" sz="2000" i="1" dirty="0" smtClean="0"/>
              <a:t>styrker senterstrukturen </a:t>
            </a:r>
            <a:r>
              <a:rPr lang="nb-NO" sz="2000" i="1" dirty="0"/>
              <a:t>og bygger opp under nærmiljøkvaliteter</a:t>
            </a:r>
            <a:r>
              <a:rPr lang="nb-NO" sz="2000" i="1" dirty="0" smtClean="0"/>
              <a:t>.»</a:t>
            </a:r>
            <a:endParaRPr lang="nb-NO" sz="2000" i="1" dirty="0"/>
          </a:p>
          <a:p>
            <a:pPr marL="0" indent="0" algn="ctr">
              <a:buNone/>
            </a:pPr>
            <a:r>
              <a:rPr lang="nb-NO" sz="2000" i="1" dirty="0"/>
              <a:t> </a:t>
            </a:r>
          </a:p>
          <a:p>
            <a:pPr marL="0" indent="0" algn="ctr">
              <a:buNone/>
            </a:pPr>
            <a:r>
              <a:rPr lang="nb-NO" sz="2000" i="1" dirty="0"/>
              <a:t> </a:t>
            </a:r>
          </a:p>
          <a:p>
            <a:pPr marL="0" indent="0" algn="ctr">
              <a:buNone/>
            </a:pPr>
            <a:endParaRPr lang="nb-NO" sz="2000" i="1" dirty="0"/>
          </a:p>
          <a:p>
            <a:pPr marL="0" indent="0" algn="ctr">
              <a:buNone/>
            </a:pPr>
            <a:endParaRPr lang="nb-NO" sz="2000" i="1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61" y="6040799"/>
            <a:ext cx="643842" cy="64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Bergen skal videreutvikle en kompakt bystruktur</a:t>
            </a:r>
            <a:br>
              <a:rPr lang="nb-NO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nn-NO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med et nettverk av urbane </a:t>
            </a:r>
            <a:r>
              <a:rPr lang="nn-NO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senterområder</a:t>
            </a:r>
            <a:endParaRPr lang="nb-NO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26243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nb-NO" sz="2000" i="1" dirty="0" smtClean="0"/>
          </a:p>
          <a:p>
            <a:pPr marL="0" indent="0" algn="ctr">
              <a:buNone/>
            </a:pPr>
            <a:r>
              <a:rPr lang="nb-NO" sz="2000" i="1" dirty="0" smtClean="0"/>
              <a:t>«I </a:t>
            </a:r>
            <a:r>
              <a:rPr lang="nb-NO" sz="2000" i="1" dirty="0"/>
              <a:t>dag har vi mål om at 80 % av ny boligbygging i </a:t>
            </a:r>
            <a:r>
              <a:rPr lang="nb-NO" sz="2000" i="1" dirty="0" smtClean="0"/>
              <a:t>kommunen skal </a:t>
            </a:r>
            <a:r>
              <a:rPr lang="nb-NO" sz="2000" i="1" dirty="0"/>
              <a:t>skje innenfor byggesonen. Denne andelen </a:t>
            </a:r>
            <a:r>
              <a:rPr lang="nb-NO" sz="2000" i="1" dirty="0" smtClean="0"/>
              <a:t>skal vurderes </a:t>
            </a:r>
            <a:r>
              <a:rPr lang="nb-NO" sz="2000" i="1" dirty="0"/>
              <a:t>økt, og en vesentlig del skal styres </a:t>
            </a:r>
            <a:r>
              <a:rPr lang="nb-NO" sz="2000" i="1" dirty="0" smtClean="0"/>
              <a:t>til senterområdene.»</a:t>
            </a:r>
          </a:p>
          <a:p>
            <a:pPr marL="0" indent="0" algn="ctr">
              <a:buNone/>
            </a:pPr>
            <a:endParaRPr lang="nb-NO" sz="2000" i="1" dirty="0" smtClean="0"/>
          </a:p>
          <a:p>
            <a:pPr marL="0" indent="0" algn="ctr">
              <a:buNone/>
            </a:pPr>
            <a:r>
              <a:rPr lang="nb-NO" sz="2000" i="1" dirty="0" smtClean="0"/>
              <a:t>«Strategi </a:t>
            </a:r>
            <a:r>
              <a:rPr lang="nb-NO" sz="2000" i="1" dirty="0"/>
              <a:t>for fortetting og transformasjon skal </a:t>
            </a:r>
            <a:r>
              <a:rPr lang="nb-NO" sz="2000" i="1" dirty="0" smtClean="0"/>
              <a:t>inngå i </a:t>
            </a:r>
            <a:r>
              <a:rPr lang="nb-NO" sz="2000" i="1" dirty="0"/>
              <a:t>kommuneplanens </a:t>
            </a:r>
            <a:r>
              <a:rPr lang="nb-NO" sz="2000" i="1" dirty="0" smtClean="0"/>
              <a:t>arealdel.»</a:t>
            </a:r>
          </a:p>
          <a:p>
            <a:pPr marL="0" indent="0" algn="ctr">
              <a:buNone/>
            </a:pPr>
            <a:endParaRPr lang="nb-NO" sz="2000" i="1" dirty="0" smtClean="0"/>
          </a:p>
          <a:p>
            <a:pPr marL="0" indent="0" algn="ctr">
              <a:buNone/>
            </a:pPr>
            <a:r>
              <a:rPr lang="nb-NO" sz="2000" i="1" dirty="0" smtClean="0"/>
              <a:t>«Områder </a:t>
            </a:r>
            <a:r>
              <a:rPr lang="nb-NO" sz="2000" i="1" dirty="0"/>
              <a:t>som tidligere er avsatt til feltutbygging </a:t>
            </a:r>
            <a:r>
              <a:rPr lang="nb-NO" sz="2000" i="1" dirty="0" smtClean="0"/>
              <a:t>skal vurderes </a:t>
            </a:r>
            <a:r>
              <a:rPr lang="nb-NO" sz="2000" i="1" dirty="0"/>
              <a:t>på </a:t>
            </a:r>
            <a:r>
              <a:rPr lang="nb-NO" sz="2000" i="1" dirty="0" smtClean="0"/>
              <a:t>nytt.»</a:t>
            </a:r>
          </a:p>
          <a:p>
            <a:pPr marL="0" indent="0" algn="ctr">
              <a:buNone/>
            </a:pPr>
            <a:endParaRPr lang="nb-NO" sz="2000" i="1" dirty="0" smtClean="0"/>
          </a:p>
          <a:p>
            <a:pPr marL="0" indent="0" algn="ctr">
              <a:buNone/>
            </a:pPr>
            <a:r>
              <a:rPr lang="nb-NO" sz="2000" i="1" dirty="0" smtClean="0"/>
              <a:t>«Fortetting </a:t>
            </a:r>
            <a:r>
              <a:rPr lang="nb-NO" sz="2000" i="1" dirty="0"/>
              <a:t>av senterområdene er komplekse </a:t>
            </a:r>
            <a:r>
              <a:rPr lang="nb-NO" sz="2000" i="1" dirty="0" smtClean="0"/>
              <a:t>oppgaver. Kommunen skal </a:t>
            </a:r>
            <a:r>
              <a:rPr lang="nb-NO" sz="2000" i="1" dirty="0"/>
              <a:t>derfor styrke sin rolle som tilretteleggings- </a:t>
            </a:r>
            <a:r>
              <a:rPr lang="nb-NO" sz="2000" i="1" dirty="0" smtClean="0"/>
              <a:t>og gjennomføringsorgan</a:t>
            </a:r>
            <a:r>
              <a:rPr lang="nb-NO" sz="2000" i="1" dirty="0"/>
              <a:t>. Det skal utarbeides en strategi </a:t>
            </a:r>
            <a:r>
              <a:rPr lang="nb-NO" sz="2000" i="1" dirty="0" smtClean="0"/>
              <a:t>for gjennomføring </a:t>
            </a:r>
            <a:r>
              <a:rPr lang="nb-NO" sz="2000" i="1" dirty="0"/>
              <a:t>av fortetting</a:t>
            </a:r>
            <a:r>
              <a:rPr lang="nb-NO" sz="2000" i="1" dirty="0" smtClean="0"/>
              <a:t>.»</a:t>
            </a:r>
            <a:endParaRPr lang="nb-NO" sz="2000" i="1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61" y="6040799"/>
            <a:ext cx="643842" cy="64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5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Senterområdene skal utvikles som </a:t>
            </a:r>
            <a:r>
              <a:rPr lang="nb-NO" sz="28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gåbyer</a:t>
            </a:r>
            <a:r>
              <a:rPr lang="nb-NO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nb-NO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nb-NO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nb-NO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med høy </a:t>
            </a:r>
            <a:r>
              <a:rPr lang="nb-NO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tetthet og </a:t>
            </a:r>
            <a:r>
              <a:rPr lang="nb-NO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kvalitet</a:t>
            </a:r>
            <a:endParaRPr lang="nb-NO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nb-NO" sz="2400" i="1" dirty="0" smtClean="0"/>
          </a:p>
          <a:p>
            <a:pPr marL="0" indent="0" algn="ctr">
              <a:buNone/>
            </a:pPr>
            <a:r>
              <a:rPr lang="nb-NO" sz="2400" i="1" dirty="0" smtClean="0"/>
              <a:t>Gange </a:t>
            </a:r>
            <a:r>
              <a:rPr lang="nb-NO" sz="2400" i="1" dirty="0"/>
              <a:t>er den viktigste transportformen </a:t>
            </a:r>
            <a:r>
              <a:rPr lang="nb-NO" sz="2400" i="1" dirty="0" smtClean="0"/>
              <a:t>innenfor senterområdene</a:t>
            </a:r>
            <a:r>
              <a:rPr lang="nb-NO" sz="2400" i="1" dirty="0"/>
              <a:t>. </a:t>
            </a:r>
            <a:endParaRPr lang="nb-NO" sz="2400" i="1" dirty="0" smtClean="0"/>
          </a:p>
          <a:p>
            <a:pPr marL="0" indent="0" algn="ctr">
              <a:buNone/>
            </a:pPr>
            <a:endParaRPr lang="nb-NO" sz="2400" i="1" dirty="0" smtClean="0"/>
          </a:p>
          <a:p>
            <a:pPr marL="0" indent="0" algn="ctr">
              <a:buNone/>
            </a:pPr>
            <a:r>
              <a:rPr lang="nb-NO" sz="2400" i="1" dirty="0" smtClean="0"/>
              <a:t>«Parkering </a:t>
            </a:r>
            <a:r>
              <a:rPr lang="nb-NO" sz="2400" i="1" dirty="0"/>
              <a:t>i senterområdene skal etableres </a:t>
            </a:r>
            <a:r>
              <a:rPr lang="nb-NO" sz="2400" i="1" dirty="0" smtClean="0"/>
              <a:t>som fellesanlegg </a:t>
            </a:r>
          </a:p>
          <a:p>
            <a:pPr marL="0" indent="0" algn="ctr">
              <a:buNone/>
            </a:pPr>
            <a:r>
              <a:rPr lang="nb-NO" sz="2400" i="1" dirty="0" smtClean="0"/>
              <a:t>nær  hovedvei.» </a:t>
            </a:r>
          </a:p>
          <a:p>
            <a:pPr marL="0" indent="0" algn="ctr">
              <a:buNone/>
            </a:pPr>
            <a:endParaRPr lang="nb-NO" sz="2400" i="1" dirty="0"/>
          </a:p>
          <a:p>
            <a:pPr marL="0" indent="0" algn="ctr">
              <a:buNone/>
            </a:pPr>
            <a:r>
              <a:rPr lang="nb-NO" sz="2400" i="1" dirty="0" smtClean="0"/>
              <a:t>«Kommunen </a:t>
            </a:r>
            <a:r>
              <a:rPr lang="nb-NO" sz="2400" i="1" dirty="0"/>
              <a:t>skal bidra til </a:t>
            </a:r>
            <a:r>
              <a:rPr lang="nb-NO" sz="2400" i="1" dirty="0" smtClean="0"/>
              <a:t>felles parkeringsløsninger</a:t>
            </a:r>
            <a:r>
              <a:rPr lang="nb-NO" sz="2400" i="1" dirty="0"/>
              <a:t>, som tilrettelegger for private </a:t>
            </a:r>
            <a:r>
              <a:rPr lang="nb-NO" sz="2400" i="1" dirty="0" smtClean="0"/>
              <a:t>aktører eller </a:t>
            </a:r>
            <a:r>
              <a:rPr lang="nb-NO" sz="2400" i="1" dirty="0"/>
              <a:t>som utbygger. Samtidig er det viktig at </a:t>
            </a:r>
            <a:r>
              <a:rPr lang="nb-NO" sz="2400" i="1" dirty="0" smtClean="0"/>
              <a:t>kommunen følger </a:t>
            </a:r>
            <a:r>
              <a:rPr lang="nb-NO" sz="2400" i="1" dirty="0"/>
              <a:t>opp med boligsoneregulering i nærområdene</a:t>
            </a:r>
            <a:r>
              <a:rPr lang="nb-NO" sz="2400" i="1" dirty="0" smtClean="0"/>
              <a:t>.»</a:t>
            </a:r>
            <a:endParaRPr lang="nb-NO" sz="2400" i="1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61" y="6040799"/>
            <a:ext cx="643842" cy="64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27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Bergen skal tilby gode boliger i varierte </a:t>
            </a:r>
            <a:r>
              <a:rPr lang="nb-NO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bomiljø</a:t>
            </a:r>
            <a:endParaRPr lang="nb-NO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endParaRPr lang="nb-NO" sz="2400" i="1" dirty="0" smtClean="0"/>
          </a:p>
          <a:p>
            <a:pPr marL="0" indent="0" algn="ctr">
              <a:buNone/>
            </a:pPr>
            <a:r>
              <a:rPr lang="nb-NO" sz="2400" i="1" dirty="0" smtClean="0"/>
              <a:t>«Bergen </a:t>
            </a:r>
            <a:r>
              <a:rPr lang="nb-NO" sz="2400" i="1" dirty="0"/>
              <a:t>ønsker å fremme bomiljøer som er preget </a:t>
            </a:r>
            <a:r>
              <a:rPr lang="nb-NO" sz="2400" i="1" dirty="0" smtClean="0"/>
              <a:t>av mangfold.» </a:t>
            </a:r>
          </a:p>
          <a:p>
            <a:pPr marL="0" indent="0" algn="ctr">
              <a:buNone/>
            </a:pPr>
            <a:endParaRPr lang="nb-NO" sz="2400" i="1" dirty="0" smtClean="0"/>
          </a:p>
          <a:p>
            <a:pPr marL="0" indent="0" algn="ctr">
              <a:buNone/>
            </a:pPr>
            <a:r>
              <a:rPr lang="nb-NO" sz="2400" i="1" dirty="0" smtClean="0"/>
              <a:t>«Kommunale botilbud skal i </a:t>
            </a:r>
            <a:r>
              <a:rPr lang="nb-NO" sz="2400" i="1" dirty="0"/>
              <a:t>størst mulig grad integreres </a:t>
            </a:r>
            <a:r>
              <a:rPr lang="nb-NO" sz="2400" i="1" dirty="0" smtClean="0"/>
              <a:t>i bystrukturen.» </a:t>
            </a:r>
          </a:p>
          <a:p>
            <a:pPr marL="0" indent="0" algn="ctr">
              <a:buNone/>
            </a:pPr>
            <a:endParaRPr lang="nb-NO" sz="2400" i="1" dirty="0" smtClean="0"/>
          </a:p>
          <a:p>
            <a:pPr marL="0" indent="0" algn="ctr">
              <a:buNone/>
            </a:pPr>
            <a:r>
              <a:rPr lang="nb-NO" sz="2400" i="1" dirty="0" smtClean="0"/>
              <a:t>«Kommunen </a:t>
            </a:r>
            <a:r>
              <a:rPr lang="nb-NO" sz="2400" i="1" dirty="0"/>
              <a:t>bør ta en mer aktiv rolle for </a:t>
            </a:r>
            <a:r>
              <a:rPr lang="nb-NO" sz="2400" i="1" dirty="0" smtClean="0"/>
              <a:t>å sikre </a:t>
            </a:r>
            <a:r>
              <a:rPr lang="nb-NO" sz="2400" i="1" dirty="0"/>
              <a:t>tilstrekkelig utbygging av gode og varierte boliger </a:t>
            </a:r>
            <a:r>
              <a:rPr lang="nb-NO" sz="2400" i="1" dirty="0" smtClean="0"/>
              <a:t>for fremtiden.»</a:t>
            </a:r>
            <a:endParaRPr lang="nb-NO" sz="2400" i="1" dirty="0"/>
          </a:p>
        </p:txBody>
      </p:sp>
    </p:spTree>
    <p:extLst>
      <p:ext uri="{BB962C8B-B14F-4D97-AF65-F5344CB8AC3E}">
        <p14:creationId xmlns:p14="http://schemas.microsoft.com/office/powerpoint/2010/main" val="42640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Bergen skal styrke bydelene som særegne steder</a:t>
            </a:r>
            <a:br>
              <a:rPr lang="nb-NO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nb-NO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og fullverdige </a:t>
            </a:r>
            <a:r>
              <a:rPr lang="nb-NO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samfunn</a:t>
            </a:r>
            <a:endParaRPr lang="nb-NO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endParaRPr lang="nb-NO" sz="2400" i="1" dirty="0" smtClean="0"/>
          </a:p>
          <a:p>
            <a:pPr marL="0" indent="0" algn="ctr">
              <a:buNone/>
            </a:pPr>
            <a:endParaRPr lang="nb-NO" sz="2400" i="1" dirty="0"/>
          </a:p>
          <a:p>
            <a:pPr marL="0" indent="0" algn="ctr">
              <a:buNone/>
            </a:pPr>
            <a:r>
              <a:rPr lang="nb-NO" sz="2400" i="1" dirty="0" smtClean="0"/>
              <a:t>«Vi skal arbeide </a:t>
            </a:r>
            <a:r>
              <a:rPr lang="nb-NO" sz="2400" i="1" dirty="0"/>
              <a:t>aktivt for å styrke bydelssentrene som </a:t>
            </a:r>
            <a:r>
              <a:rPr lang="nb-NO" sz="2400" i="1" dirty="0" smtClean="0"/>
              <a:t>fullverdige bysentre.» </a:t>
            </a:r>
          </a:p>
          <a:p>
            <a:pPr marL="0" indent="0" algn="ctr">
              <a:buNone/>
            </a:pPr>
            <a:endParaRPr lang="nb-NO" sz="2400" i="1" dirty="0"/>
          </a:p>
          <a:p>
            <a:pPr marL="0" indent="0" algn="ctr">
              <a:buNone/>
            </a:pPr>
            <a:r>
              <a:rPr lang="nb-NO" sz="2400" i="1" dirty="0" smtClean="0"/>
              <a:t>«Bergen </a:t>
            </a:r>
            <a:r>
              <a:rPr lang="nb-NO" sz="2400" i="1" dirty="0"/>
              <a:t>kommune skal ta organisatoriske </a:t>
            </a:r>
            <a:r>
              <a:rPr lang="nb-NO" sz="2400" i="1" dirty="0" smtClean="0"/>
              <a:t>og planmessige </a:t>
            </a:r>
            <a:r>
              <a:rPr lang="nb-NO" sz="2400" i="1" dirty="0"/>
              <a:t>grep for at flest mulig private og </a:t>
            </a:r>
            <a:r>
              <a:rPr lang="nb-NO" sz="2400" i="1" dirty="0" smtClean="0"/>
              <a:t>offentlige tjenester</a:t>
            </a:r>
          </a:p>
          <a:p>
            <a:pPr marL="0" indent="0" algn="ctr">
              <a:buNone/>
            </a:pPr>
            <a:r>
              <a:rPr lang="nb-NO" sz="2400" i="1" dirty="0" smtClean="0"/>
              <a:t> </a:t>
            </a:r>
            <a:r>
              <a:rPr lang="nb-NO" sz="2400" i="1" dirty="0"/>
              <a:t>blir lokalisert til </a:t>
            </a:r>
            <a:r>
              <a:rPr lang="nb-NO" sz="2400" i="1" dirty="0" smtClean="0"/>
              <a:t>disse.»</a:t>
            </a:r>
          </a:p>
          <a:p>
            <a:pPr marL="0" indent="0" algn="ctr">
              <a:buNone/>
            </a:pPr>
            <a:endParaRPr lang="nb-NO" sz="2400" i="1" dirty="0"/>
          </a:p>
        </p:txBody>
      </p:sp>
    </p:spTree>
    <p:extLst>
      <p:ext uri="{BB962C8B-B14F-4D97-AF65-F5344CB8AC3E}">
        <p14:creationId xmlns:p14="http://schemas.microsoft.com/office/powerpoint/2010/main" val="51234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Prinsippsaker til bystyret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i="1" dirty="0" err="1" smtClean="0"/>
              <a:t>Byskikk</a:t>
            </a:r>
            <a:r>
              <a:rPr lang="nb-NO" i="1" dirty="0" smtClean="0"/>
              <a:t> og byggehøyder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i="1" dirty="0" smtClean="0"/>
              <a:t>KU for rullebane 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i="1" dirty="0" smtClean="0"/>
              <a:t>Strategisk temakart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i="1" dirty="0" smtClean="0"/>
              <a:t>Parkering</a:t>
            </a:r>
            <a:endParaRPr lang="nb-NO" i="1" dirty="0"/>
          </a:p>
        </p:txBody>
      </p:sp>
    </p:spTree>
    <p:extLst>
      <p:ext uri="{BB962C8B-B14F-4D97-AF65-F5344CB8AC3E}">
        <p14:creationId xmlns:p14="http://schemas.microsoft.com/office/powerpoint/2010/main" val="119146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/>
            </a:r>
            <a:br>
              <a:rPr lang="nb-NO" dirty="0"/>
            </a:br>
            <a:r>
              <a:rPr lang="nb-NO" dirty="0"/>
              <a:t>Bergensk </a:t>
            </a:r>
            <a:r>
              <a:rPr lang="nb-NO" dirty="0" err="1"/>
              <a:t>byskikk</a:t>
            </a:r>
            <a:r>
              <a:rPr lang="nb-NO" dirty="0"/>
              <a:t> og byggehøyder</a:t>
            </a:r>
            <a:br>
              <a:rPr lang="nb-NO" dirty="0"/>
            </a:br>
            <a:endParaRPr lang="nb-NO" dirty="0"/>
          </a:p>
        </p:txBody>
      </p:sp>
      <p:sp>
        <p:nvSpPr>
          <p:cNvPr id="5" name="Undertittel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sz="2400" dirty="0" smtClean="0"/>
              <a:t>Prinsippsak til </a:t>
            </a:r>
            <a:r>
              <a:rPr lang="nb-NO" sz="2400" dirty="0" smtClean="0"/>
              <a:t>bystyret 19.2.2016</a:t>
            </a:r>
            <a:endParaRPr lang="nb-NO" sz="2400" dirty="0"/>
          </a:p>
          <a:p>
            <a:endParaRPr lang="nb-NO" sz="2400" dirty="0" smtClean="0"/>
          </a:p>
          <a:p>
            <a:r>
              <a:rPr lang="nb-NO" sz="2400" dirty="0" smtClean="0"/>
              <a:t>Venter bystyrebehandling januar 2017</a:t>
            </a:r>
            <a:endParaRPr lang="nb-NO" sz="2400" dirty="0" smtClean="0"/>
          </a:p>
        </p:txBody>
      </p:sp>
    </p:spTree>
    <p:extLst>
      <p:ext uri="{BB962C8B-B14F-4D97-AF65-F5344CB8AC3E}">
        <p14:creationId xmlns:p14="http://schemas.microsoft.com/office/powerpoint/2010/main" val="338391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dirty="0" smtClean="0"/>
              <a:t>Byutvikling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sz="2700" dirty="0" smtClean="0"/>
              <a:t>ny organisering fra 1.10.2016</a:t>
            </a:r>
            <a:endParaRPr lang="nb-NO" sz="27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70" y="1527170"/>
            <a:ext cx="6887124" cy="492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807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366656" y="274638"/>
            <a:ext cx="3320143" cy="1143000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Utredninger for KPA</a:t>
            </a:r>
            <a:endParaRPr lang="nb-N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2" y="274638"/>
            <a:ext cx="4586309" cy="634482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" t="-1" r="-1" b="1933"/>
          <a:stretch/>
        </p:blipFill>
        <p:spPr bwMode="auto">
          <a:xfrm>
            <a:off x="5203834" y="2806219"/>
            <a:ext cx="3570051" cy="381324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626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Gatebredder og byggehøyder</a:t>
            </a:r>
            <a:endParaRPr lang="nb-NO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7524"/>
            <a:ext cx="3391531" cy="238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657" y="1627524"/>
            <a:ext cx="4463144" cy="239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457200" y="4626429"/>
            <a:ext cx="8229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Illustrasjoner </a:t>
            </a:r>
            <a:r>
              <a:rPr lang="nb-NO" sz="2400" dirty="0"/>
              <a:t>viser hvordan ulike gatebredder kan gi ulike bygningshøyder med utgangspunkt i anbefalte maksimum gjennomsnitt for </a:t>
            </a:r>
            <a:r>
              <a:rPr lang="nb-NO" sz="2400" dirty="0" err="1"/>
              <a:t>byromsproporsjon</a:t>
            </a:r>
            <a:r>
              <a:rPr lang="nb-NO" sz="2400" dirty="0"/>
              <a:t> på 90% .</a:t>
            </a:r>
          </a:p>
        </p:txBody>
      </p:sp>
    </p:spTree>
    <p:extLst>
      <p:ext uri="{BB962C8B-B14F-4D97-AF65-F5344CB8AC3E}">
        <p14:creationId xmlns:p14="http://schemas.microsoft.com/office/powerpoint/2010/main" val="168489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111352"/>
            <a:ext cx="8229600" cy="1143000"/>
          </a:xfrm>
        </p:spPr>
        <p:txBody>
          <a:bodyPr/>
          <a:lstStyle/>
          <a:p>
            <a:r>
              <a:rPr lang="nb-NO" dirty="0" smtClean="0"/>
              <a:t>Anbefalinger til KPA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nb-NO" sz="2000" dirty="0"/>
              <a:t> </a:t>
            </a:r>
          </a:p>
          <a:p>
            <a:r>
              <a:rPr lang="nb-NO" sz="2000" dirty="0" smtClean="0"/>
              <a:t>Utnyttelse </a:t>
            </a:r>
            <a:r>
              <a:rPr lang="nb-NO" sz="2000" dirty="0"/>
              <a:t>opp til </a:t>
            </a:r>
            <a:r>
              <a:rPr lang="nb-NO" sz="2000" b="1" dirty="0"/>
              <a:t>300 % BRA </a:t>
            </a:r>
            <a:r>
              <a:rPr lang="nb-NO" sz="2000" dirty="0"/>
              <a:t>over gateplanet kan vurderes.</a:t>
            </a:r>
          </a:p>
          <a:p>
            <a:pPr marL="0" indent="0">
              <a:buNone/>
            </a:pPr>
            <a:r>
              <a:rPr lang="nb-NO" sz="800" dirty="0"/>
              <a:t> </a:t>
            </a:r>
          </a:p>
          <a:p>
            <a:r>
              <a:rPr lang="nb-NO" sz="2000" dirty="0"/>
              <a:t>Gjennomsnittlig bygningshøyde kan ikke overstige </a:t>
            </a:r>
            <a:r>
              <a:rPr lang="nb-NO" sz="2000" b="1" dirty="0"/>
              <a:t>90 % av </a:t>
            </a:r>
            <a:r>
              <a:rPr lang="nb-NO" sz="2000" b="1" dirty="0" err="1" smtClean="0"/>
              <a:t>byromsbredden</a:t>
            </a:r>
            <a:endParaRPr lang="nb-NO" sz="2000" b="1" dirty="0" smtClean="0"/>
          </a:p>
          <a:p>
            <a:endParaRPr lang="nb-NO" sz="800" dirty="0" smtClean="0"/>
          </a:p>
          <a:p>
            <a:r>
              <a:rPr lang="nb-NO" sz="2000" dirty="0" smtClean="0"/>
              <a:t>Maks bygningshøyde </a:t>
            </a:r>
            <a:r>
              <a:rPr lang="nb-NO" sz="2000" dirty="0"/>
              <a:t>på </a:t>
            </a:r>
            <a:r>
              <a:rPr lang="nb-NO" sz="2000" b="1" dirty="0"/>
              <a:t>110 %</a:t>
            </a:r>
            <a:r>
              <a:rPr lang="nb-NO" sz="2000" dirty="0"/>
              <a:t> og </a:t>
            </a:r>
            <a:r>
              <a:rPr lang="nb-NO" sz="2000" b="1" dirty="0"/>
              <a:t>ikke over 35 meter</a:t>
            </a:r>
            <a:r>
              <a:rPr lang="nb-NO" sz="2000" dirty="0"/>
              <a:t>.</a:t>
            </a:r>
          </a:p>
          <a:p>
            <a:pPr marL="0" indent="0">
              <a:buNone/>
            </a:pPr>
            <a:r>
              <a:rPr lang="nb-NO" sz="800" dirty="0"/>
              <a:t> </a:t>
            </a:r>
          </a:p>
          <a:p>
            <a:r>
              <a:rPr lang="nb-NO" sz="2000" b="1" dirty="0"/>
              <a:t>O</a:t>
            </a:r>
            <a:r>
              <a:rPr lang="nb-NO" sz="2000" b="1" dirty="0" smtClean="0"/>
              <a:t>ffentlige</a:t>
            </a:r>
            <a:r>
              <a:rPr lang="nb-NO" sz="2000" dirty="0" smtClean="0"/>
              <a:t> </a:t>
            </a:r>
            <a:r>
              <a:rPr lang="nb-NO" sz="2000" b="1" dirty="0"/>
              <a:t>symbolbygg over 35 meter </a:t>
            </a:r>
            <a:r>
              <a:rPr lang="nb-NO" sz="2000" dirty="0" smtClean="0"/>
              <a:t>fastlegges </a:t>
            </a:r>
            <a:r>
              <a:rPr lang="nb-NO" sz="2000" dirty="0"/>
              <a:t>i områdereguleringsplan. </a:t>
            </a:r>
            <a:endParaRPr lang="nb-NO" sz="2000" dirty="0" smtClean="0"/>
          </a:p>
          <a:p>
            <a:endParaRPr lang="nb-NO" sz="800" dirty="0" smtClean="0"/>
          </a:p>
          <a:p>
            <a:r>
              <a:rPr lang="nb-NO" sz="2000" dirty="0" smtClean="0"/>
              <a:t>Alle </a:t>
            </a:r>
            <a:r>
              <a:rPr lang="nb-NO" sz="2000" b="1" dirty="0"/>
              <a:t>byrom skal være </a:t>
            </a:r>
            <a:r>
              <a:rPr lang="nb-NO" sz="2000" b="1" dirty="0" smtClean="0"/>
              <a:t>offentlige</a:t>
            </a:r>
            <a:r>
              <a:rPr lang="nb-NO" sz="2000" dirty="0" smtClean="0"/>
              <a:t>, </a:t>
            </a:r>
            <a:r>
              <a:rPr lang="nb-NO" sz="2000" dirty="0"/>
              <a:t>fri for </a:t>
            </a:r>
            <a:r>
              <a:rPr lang="nb-NO" sz="2000" dirty="0" smtClean="0"/>
              <a:t>parkering </a:t>
            </a:r>
            <a:r>
              <a:rPr lang="nb-NO" sz="2000" dirty="0"/>
              <a:t>og ha gode </a:t>
            </a:r>
            <a:r>
              <a:rPr lang="nb-NO" sz="2000" dirty="0" err="1"/>
              <a:t>oppholdskvaliteter</a:t>
            </a:r>
            <a:r>
              <a:rPr lang="nb-NO" sz="2000" dirty="0"/>
              <a:t>. Byrommene kan da opparbeides som uteareal for boligbebyggelsen.</a:t>
            </a:r>
          </a:p>
          <a:p>
            <a:pPr marL="0" indent="0">
              <a:buNone/>
            </a:pPr>
            <a:r>
              <a:rPr lang="nb-NO" sz="800" dirty="0"/>
              <a:t> </a:t>
            </a:r>
          </a:p>
          <a:p>
            <a:r>
              <a:rPr lang="nb-NO" sz="2000" dirty="0"/>
              <a:t>Soneparkering kan åpne for å frafalle </a:t>
            </a:r>
            <a:r>
              <a:rPr lang="nb-NO" sz="2000" b="1" dirty="0"/>
              <a:t>parkeringskrav</a:t>
            </a:r>
            <a:r>
              <a:rPr lang="nb-NO" sz="2000" dirty="0"/>
              <a:t>.</a:t>
            </a:r>
          </a:p>
          <a:p>
            <a:pPr marL="0" indent="0">
              <a:buNone/>
            </a:pP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139350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31648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Brakehaugen</a:t>
            </a:r>
            <a:br>
              <a:rPr lang="nb-NO" dirty="0" smtClean="0"/>
            </a:br>
            <a:r>
              <a:rPr lang="nb-NO" sz="2000" dirty="0" smtClean="0"/>
              <a:t>Nær </a:t>
            </a:r>
            <a:r>
              <a:rPr lang="nb-NO" sz="2000" dirty="0"/>
              <a:t>to bybanestopp og utenfor </a:t>
            </a:r>
            <a:r>
              <a:rPr lang="nb-NO" sz="2000" dirty="0" smtClean="0"/>
              <a:t>flystøysonene</a:t>
            </a:r>
            <a:endParaRPr lang="nb-NO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064" y="1417638"/>
            <a:ext cx="2740479" cy="2544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064" y="4092575"/>
            <a:ext cx="2849336" cy="246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642256" y="1417638"/>
            <a:ext cx="494211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200" dirty="0" smtClean="0"/>
              <a:t>Godt </a:t>
            </a:r>
            <a:r>
              <a:rPr lang="nb-NO" sz="2200" dirty="0"/>
              <a:t>egnet til </a:t>
            </a:r>
            <a:r>
              <a:rPr lang="nb-NO" sz="2200" dirty="0" smtClean="0"/>
              <a:t>boliger med </a:t>
            </a:r>
            <a:r>
              <a:rPr lang="nb-NO" sz="2200" dirty="0"/>
              <a:t>kompakt bebyggelse som både skjermer og gir befolkningstetthet for attraktivt byliv. </a:t>
            </a:r>
            <a:endParaRPr lang="nb-NO" sz="2200" dirty="0" smtClean="0"/>
          </a:p>
          <a:p>
            <a:endParaRPr lang="nb-NO" sz="2200" dirty="0" smtClean="0"/>
          </a:p>
          <a:p>
            <a:r>
              <a:rPr lang="nb-NO" sz="2200" dirty="0" smtClean="0"/>
              <a:t>Bredden </a:t>
            </a:r>
            <a:r>
              <a:rPr lang="nb-NO" sz="2200" dirty="0"/>
              <a:t>på </a:t>
            </a:r>
            <a:r>
              <a:rPr lang="nb-NO" sz="2200" dirty="0" smtClean="0"/>
              <a:t>byrommet </a:t>
            </a:r>
            <a:r>
              <a:rPr lang="nb-NO" sz="2200" dirty="0"/>
              <a:t>gir grunnlag for bebyggelse på mellom 3 og 10 etasjer. </a:t>
            </a:r>
            <a:endParaRPr lang="nb-NO" sz="2200" dirty="0" smtClean="0"/>
          </a:p>
          <a:p>
            <a:endParaRPr lang="nb-NO" sz="2200" dirty="0" smtClean="0"/>
          </a:p>
          <a:p>
            <a:r>
              <a:rPr lang="nb-NO" sz="2200" dirty="0" smtClean="0"/>
              <a:t>I </a:t>
            </a:r>
            <a:r>
              <a:rPr lang="nb-NO" sz="2200" dirty="0"/>
              <a:t>stedet for en bygningsfiksert markering </a:t>
            </a:r>
            <a:r>
              <a:rPr lang="nb-NO" sz="2200" dirty="0" smtClean="0"/>
              <a:t> </a:t>
            </a:r>
            <a:r>
              <a:rPr lang="nb-NO" sz="2200" dirty="0"/>
              <a:t>kan området få en skikkelig bymessig fasaderekke på 10 etasjer med potensiale til å transformere Flyplassveien til en bred urban aveny. </a:t>
            </a:r>
            <a:endParaRPr lang="nb-NO" sz="2200" dirty="0" smtClean="0"/>
          </a:p>
          <a:p>
            <a:endParaRPr lang="nb-NO" sz="2000" dirty="0" smtClean="0"/>
          </a:p>
          <a:p>
            <a:r>
              <a:rPr lang="nb-NO" sz="2000" i="1" dirty="0" smtClean="0"/>
              <a:t>Øverst: vedtatt </a:t>
            </a:r>
            <a:r>
              <a:rPr lang="nb-NO" sz="2000" i="1" dirty="0"/>
              <a:t>plan </a:t>
            </a:r>
            <a:r>
              <a:rPr lang="nb-NO" sz="2000" i="1" dirty="0" smtClean="0"/>
              <a:t>94</a:t>
            </a:r>
            <a:r>
              <a:rPr lang="nb-NO" sz="2000" i="1" dirty="0"/>
              <a:t>% </a:t>
            </a:r>
            <a:r>
              <a:rPr lang="nb-NO" sz="2000" i="1" dirty="0" smtClean="0"/>
              <a:t>BRA(brutto). </a:t>
            </a:r>
          </a:p>
          <a:p>
            <a:r>
              <a:rPr lang="nb-NO" sz="2000" i="1" dirty="0" smtClean="0"/>
              <a:t>Nederst: illustrerte utnyttelsen på 164% BRA. </a:t>
            </a:r>
          </a:p>
        </p:txBody>
      </p:sp>
    </p:spTree>
    <p:extLst>
      <p:ext uri="{BB962C8B-B14F-4D97-AF65-F5344CB8AC3E}">
        <p14:creationId xmlns:p14="http://schemas.microsoft.com/office/powerpoint/2010/main" val="162414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 smtClean="0"/>
              <a:t>KU for to rullebaner på Flesland</a:t>
            </a:r>
            <a:endParaRPr lang="nb-NO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3152" y="1600200"/>
            <a:ext cx="3477230" cy="498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194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 smtClean="0"/>
              <a:t>Bergen lufthavn Flesland</a:t>
            </a:r>
            <a:endParaRPr lang="nb-NO" sz="32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48" y="1600200"/>
            <a:ext cx="2804869" cy="4990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08" y="1600200"/>
            <a:ext cx="2921775" cy="494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85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898" y="252749"/>
            <a:ext cx="4212076" cy="639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" t="1612" r="2597" b="2099"/>
          <a:stretch/>
        </p:blipFill>
        <p:spPr bwMode="auto">
          <a:xfrm>
            <a:off x="758757" y="353567"/>
            <a:ext cx="2616742" cy="633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820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dirty="0" smtClean="0"/>
              <a:t>Prinsippsak om rullebane 2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sz="2700" dirty="0" smtClean="0"/>
              <a:t>vedtatt i bystyret 15.6.2016</a:t>
            </a:r>
            <a:endParaRPr lang="nb-NO" sz="2700" dirty="0"/>
          </a:p>
        </p:txBody>
      </p:sp>
      <p:sp>
        <p:nvSpPr>
          <p:cNvPr id="6" name="Plassholder for innhold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nb-NO" sz="2400" i="1" dirty="0" smtClean="0"/>
          </a:p>
          <a:p>
            <a:pPr marL="514350" indent="-514350">
              <a:buFont typeface="+mj-lt"/>
              <a:buAutoNum type="arabicPeriod"/>
            </a:pPr>
            <a:endParaRPr lang="nb-NO" sz="2400" i="1" dirty="0"/>
          </a:p>
          <a:p>
            <a:pPr marL="514350" indent="-514350">
              <a:buFont typeface="+mj-lt"/>
              <a:buAutoNum type="arabicPeriod"/>
            </a:pPr>
            <a:r>
              <a:rPr lang="nb-NO" sz="2400" i="1" dirty="0" smtClean="0">
                <a:solidFill>
                  <a:srgbClr val="FFFF00"/>
                </a:solidFill>
              </a:rPr>
              <a:t>Bergen </a:t>
            </a:r>
            <a:r>
              <a:rPr lang="nb-NO" sz="2400" i="1" dirty="0">
                <a:solidFill>
                  <a:srgbClr val="FFFF00"/>
                </a:solidFill>
              </a:rPr>
              <a:t>kommune vil ikke legge til rette for en utvikling som gir behov for en rullebane 2 </a:t>
            </a:r>
            <a:r>
              <a:rPr lang="nb-NO" sz="2400" i="1" dirty="0" smtClean="0">
                <a:solidFill>
                  <a:srgbClr val="FFFF00"/>
                </a:solidFill>
              </a:rPr>
              <a:t>på </a:t>
            </a:r>
            <a:r>
              <a:rPr lang="nb-NO" sz="2400" i="1" dirty="0">
                <a:solidFill>
                  <a:srgbClr val="FFFF00"/>
                </a:solidFill>
              </a:rPr>
              <a:t>Flesland</a:t>
            </a:r>
            <a:r>
              <a:rPr lang="nb-NO" sz="2400" i="1" dirty="0"/>
              <a:t>. Det er et viktig transportpolitisk mål for kommunen å styrke de miljøvennlige </a:t>
            </a:r>
            <a:r>
              <a:rPr lang="nb-NO" sz="2400" i="1" dirty="0" smtClean="0"/>
              <a:t>transportformene</a:t>
            </a:r>
            <a:r>
              <a:rPr lang="nb-NO" sz="2400" i="1" dirty="0"/>
              <a:t>, herunder å arbeide for at Bergensbanen blir et konkurransedyktig </a:t>
            </a:r>
            <a:r>
              <a:rPr lang="nb-NO" sz="2400" i="1" dirty="0" smtClean="0"/>
              <a:t>alternativ </a:t>
            </a:r>
            <a:r>
              <a:rPr lang="nb-NO" sz="2400" i="1" dirty="0"/>
              <a:t>til flyreiser mellom Oslo og Bergen.</a:t>
            </a:r>
          </a:p>
          <a:p>
            <a:pPr marL="514350" indent="-514350">
              <a:buFont typeface="+mj-lt"/>
              <a:buAutoNum type="arabicPeriod"/>
            </a:pPr>
            <a:endParaRPr lang="nb-NO" sz="2400" i="1" dirty="0" smtClean="0"/>
          </a:p>
        </p:txBody>
      </p:sp>
    </p:spTree>
    <p:extLst>
      <p:ext uri="{BB962C8B-B14F-4D97-AF65-F5344CB8AC3E}">
        <p14:creationId xmlns:p14="http://schemas.microsoft.com/office/powerpoint/2010/main" val="99722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dirty="0" smtClean="0"/>
              <a:t>Prinsippsak om rullebane 2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sz="2700" dirty="0" smtClean="0"/>
              <a:t>vedtatt i bystyret 15.6.2016</a:t>
            </a:r>
            <a:endParaRPr lang="nb-NO" sz="2700" dirty="0"/>
          </a:p>
        </p:txBody>
      </p:sp>
      <p:sp>
        <p:nvSpPr>
          <p:cNvPr id="6" name="Plassholder for innhold 5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 startAt="2"/>
            </a:pPr>
            <a:endParaRPr lang="nb-NO" i="1" dirty="0" smtClean="0"/>
          </a:p>
          <a:p>
            <a:pPr marL="514350" indent="-514350">
              <a:buFont typeface="+mj-lt"/>
              <a:buAutoNum type="arabicPeriod" startAt="2"/>
            </a:pPr>
            <a:r>
              <a:rPr lang="nb-NO" i="1" dirty="0" smtClean="0"/>
              <a:t>Utviklingen </a:t>
            </a:r>
            <a:r>
              <a:rPr lang="nb-NO" i="1" dirty="0"/>
              <a:t>i passasjertall og flybevegelser tilsier at det ikke vil bli behov for en rullebane </a:t>
            </a:r>
            <a:r>
              <a:rPr lang="nb-NO" i="1" dirty="0" smtClean="0"/>
              <a:t>2 </a:t>
            </a:r>
            <a:r>
              <a:rPr lang="nb-NO" i="1" dirty="0"/>
              <a:t>i arealdelens planperiode 2016-2030. Området for rullebane 2 avsettes derfor ikke til </a:t>
            </a:r>
            <a:r>
              <a:rPr lang="nb-NO" i="1" dirty="0" smtClean="0"/>
              <a:t>arealformål </a:t>
            </a:r>
            <a:r>
              <a:rPr lang="nb-NO" i="1" dirty="0"/>
              <a:t>Lufthavn i kommuneplanens arealplankart. Det er likevel viktig at arealet </a:t>
            </a:r>
            <a:r>
              <a:rPr lang="nb-NO" i="1" dirty="0" smtClean="0"/>
              <a:t>rundt </a:t>
            </a:r>
            <a:r>
              <a:rPr lang="nb-NO" i="1" dirty="0"/>
              <a:t>flyplassen ikke disponeres på en måte som utelukker en mulig fremtidig utvidelse, </a:t>
            </a:r>
            <a:r>
              <a:rPr lang="nb-NO" i="1" dirty="0" smtClean="0"/>
              <a:t>dersom </a:t>
            </a:r>
            <a:r>
              <a:rPr lang="nb-NO" i="1" dirty="0"/>
              <a:t>det viser seg forenlig med klimamål. </a:t>
            </a:r>
            <a:endParaRPr lang="nb-NO" i="1" dirty="0" smtClean="0"/>
          </a:p>
          <a:p>
            <a:pPr marL="514350" indent="-514350">
              <a:buFont typeface="+mj-lt"/>
              <a:buAutoNum type="arabicPeriod" startAt="2"/>
            </a:pPr>
            <a:endParaRPr lang="nb-NO" i="1" dirty="0"/>
          </a:p>
          <a:p>
            <a:pPr marL="514350" indent="-514350">
              <a:buFont typeface="+mj-lt"/>
              <a:buAutoNum type="arabicPeriod" startAt="2"/>
            </a:pPr>
            <a:r>
              <a:rPr lang="nb-NO" i="1" dirty="0" smtClean="0"/>
              <a:t>Kommuneplanens </a:t>
            </a:r>
            <a:r>
              <a:rPr lang="nb-NO" i="1" dirty="0"/>
              <a:t>arealdel fastsetter hensynssoner for støy med </a:t>
            </a:r>
            <a:r>
              <a:rPr lang="nb-NO" i="1" dirty="0" smtClean="0"/>
              <a:t>bestemmelser </a:t>
            </a:r>
            <a:r>
              <a:rPr lang="nb-NO" i="1" dirty="0"/>
              <a:t>for </a:t>
            </a:r>
            <a:r>
              <a:rPr lang="nb-NO" i="1" dirty="0" smtClean="0"/>
              <a:t>planperioden</a:t>
            </a:r>
            <a:r>
              <a:rPr lang="nb-NO" i="1" dirty="0"/>
              <a:t>. </a:t>
            </a:r>
            <a:r>
              <a:rPr lang="nb-NO" i="1" dirty="0">
                <a:solidFill>
                  <a:srgbClr val="FFFF00"/>
                </a:solidFill>
              </a:rPr>
              <a:t>Støysonen i tilknytting til flyplassen skal fortsatt ta høyde for to rullebaner </a:t>
            </a:r>
            <a:r>
              <a:rPr lang="nb-NO" i="1" dirty="0" smtClean="0">
                <a:solidFill>
                  <a:srgbClr val="FFFF00"/>
                </a:solidFill>
              </a:rPr>
              <a:t>på </a:t>
            </a:r>
            <a:r>
              <a:rPr lang="nb-NO" i="1" dirty="0">
                <a:solidFill>
                  <a:srgbClr val="FFFF00"/>
                </a:solidFill>
              </a:rPr>
              <a:t>Bergen lufthavn.</a:t>
            </a:r>
          </a:p>
        </p:txBody>
      </p:sp>
    </p:spTree>
    <p:extLst>
      <p:ext uri="{BB962C8B-B14F-4D97-AF65-F5344CB8AC3E}">
        <p14:creationId xmlns:p14="http://schemas.microsoft.com/office/powerpoint/2010/main" val="200586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Strategisk temakart </a:t>
            </a:r>
            <a:br>
              <a:rPr lang="nb-NO" dirty="0" smtClean="0"/>
            </a:br>
            <a:r>
              <a:rPr lang="nb-NO" dirty="0" smtClean="0"/>
              <a:t>BERGEN 2030</a:t>
            </a:r>
            <a:endParaRPr lang="nb-NO" dirty="0"/>
          </a:p>
        </p:txBody>
      </p:sp>
      <p:sp>
        <p:nvSpPr>
          <p:cNvPr id="5" name="Undertit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smtClean="0"/>
              <a:t>Prinsippsak vedtatt av bystyret</a:t>
            </a:r>
          </a:p>
          <a:p>
            <a:r>
              <a:rPr lang="nb-NO" dirty="0" smtClean="0"/>
              <a:t>21.9.2016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7762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 smtClean="0"/>
              <a:t>Plan- og bygningsetaten</a:t>
            </a:r>
            <a:endParaRPr lang="nb-NO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46" y="1774650"/>
            <a:ext cx="8035494" cy="420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63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7 punkter for byutvikling </a:t>
            </a:r>
            <a:br>
              <a:rPr lang="nb-NO" dirty="0"/>
            </a:br>
            <a:r>
              <a:rPr lang="nb-NO" dirty="0"/>
              <a:t>de neste 14 år</a:t>
            </a:r>
            <a:br>
              <a:rPr lang="nb-NO" dirty="0"/>
            </a:br>
            <a:endParaRPr lang="nb-NO" dirty="0"/>
          </a:p>
        </p:txBody>
      </p:sp>
      <p:sp>
        <p:nvSpPr>
          <p:cNvPr id="5" name="Undertittel 4"/>
          <p:cNvSpPr>
            <a:spLocks noGrp="1"/>
          </p:cNvSpPr>
          <p:nvPr>
            <p:ph type="subTitle" idx="1"/>
          </p:nvPr>
        </p:nvSpPr>
        <p:spPr>
          <a:xfrm>
            <a:off x="1371600" y="4162348"/>
            <a:ext cx="6400800" cy="1476451"/>
          </a:xfrm>
        </p:spPr>
        <p:txBody>
          <a:bodyPr/>
          <a:lstStyle/>
          <a:p>
            <a:r>
              <a:rPr lang="nb-NO" dirty="0"/>
              <a:t>Strategisk temakart </a:t>
            </a:r>
            <a:br>
              <a:rPr lang="nb-NO" dirty="0"/>
            </a:br>
            <a:r>
              <a:rPr lang="nb-NO" dirty="0"/>
              <a:t>BERGEN </a:t>
            </a:r>
            <a:r>
              <a:rPr lang="nb-NO" dirty="0" smtClean="0"/>
              <a:t>2030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7350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800" dirty="0" smtClean="0"/>
              <a:t>7 bolig og servicesoner</a:t>
            </a:r>
            <a:endParaRPr lang="nb-NO" sz="280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229661" cy="4691063"/>
          </a:xfrm>
        </p:spPr>
        <p:txBody>
          <a:bodyPr>
            <a:normAutofit/>
          </a:bodyPr>
          <a:lstStyle/>
          <a:p>
            <a:pPr lvl="0"/>
            <a:endParaRPr lang="nb-NO" sz="1800" i="1" dirty="0" smtClean="0"/>
          </a:p>
          <a:p>
            <a:pPr lvl="0"/>
            <a:endParaRPr lang="nb-NO" sz="1800" i="1" dirty="0" smtClean="0"/>
          </a:p>
          <a:p>
            <a:pPr lvl="0"/>
            <a:r>
              <a:rPr lang="nb-NO" sz="1800" i="1" dirty="0" smtClean="0"/>
              <a:t>Innenfor </a:t>
            </a:r>
            <a:r>
              <a:rPr lang="nb-NO" sz="1800" i="1" dirty="0"/>
              <a:t>de 7 bolig- og servicesonene skal det utvikles tett bebyggelse rundt bydelsentraene, samt utvikle gode bydelsparker i eller nær </a:t>
            </a:r>
            <a:r>
              <a:rPr lang="nb-NO" sz="1800" i="1" dirty="0" err="1"/>
              <a:t>bydelsenteret</a:t>
            </a:r>
            <a:r>
              <a:rPr lang="nb-NO" sz="1800" i="1" dirty="0"/>
              <a:t>. </a:t>
            </a:r>
            <a:endParaRPr lang="nb-NO" sz="1800" i="1" dirty="0" smtClean="0"/>
          </a:p>
          <a:p>
            <a:pPr lvl="0"/>
            <a:endParaRPr lang="nb-NO" sz="1800" i="1" dirty="0"/>
          </a:p>
          <a:p>
            <a:pPr lvl="0"/>
            <a:r>
              <a:rPr lang="nb-NO" sz="1800" i="1" dirty="0" smtClean="0"/>
              <a:t>For </a:t>
            </a:r>
            <a:r>
              <a:rPr lang="nb-NO" sz="1800" i="1" dirty="0"/>
              <a:t>sonen i Ytrebygda skal det vurderes å utvikle området rundt Birkeland/Blomsterdalen til et viktig lokalsenter eller et nytt bydelssenter.</a:t>
            </a:r>
            <a:endParaRPr lang="nb-NO" sz="1800" dirty="0"/>
          </a:p>
          <a:p>
            <a:endParaRPr lang="nb-NO" sz="1800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"/>
          <a:stretch/>
        </p:blipFill>
        <p:spPr bwMode="auto">
          <a:xfrm>
            <a:off x="3756288" y="273050"/>
            <a:ext cx="5141168" cy="633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005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 smtClean="0"/>
              <a:t>Boligbygging</a:t>
            </a:r>
            <a:endParaRPr lang="nb-NO" sz="3600" dirty="0"/>
          </a:p>
        </p:txBody>
      </p:sp>
      <p:sp>
        <p:nvSpPr>
          <p:cNvPr id="6" name="Plassholder for innhold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sz="2000" dirty="0"/>
              <a:t>Det er ventelig behov for å ferdigstille 1.500 - 2.000 boliger pr. år frem mot 2030. Skal fortettingsstrategien og visjonen om den aktive og attraktive byen oppnås, må disse boligene i hovedsak bygges i og nær senterområdene. </a:t>
            </a:r>
            <a:endParaRPr lang="nb-NO" sz="2000" dirty="0" smtClean="0"/>
          </a:p>
          <a:p>
            <a:endParaRPr lang="nb-NO" sz="2000" dirty="0"/>
          </a:p>
          <a:p>
            <a:r>
              <a:rPr lang="nb-NO" sz="2000" dirty="0" smtClean="0"/>
              <a:t>Det </a:t>
            </a:r>
            <a:r>
              <a:rPr lang="nb-NO" sz="2000" dirty="0"/>
              <a:t>innebærer at større boligbygging utenfor rimelig gangavstand til kollektivknutepunkt ikke er aktuelt.</a:t>
            </a:r>
          </a:p>
          <a:p>
            <a:endParaRPr lang="nb-NO" sz="2000" dirty="0"/>
          </a:p>
          <a:p>
            <a:r>
              <a:rPr lang="nb-NO" sz="2000" dirty="0"/>
              <a:t>De inntil 28.000 nye boligene som trengs frem til 2030 skal bygges innenfor det utvidete sentrumsområdet, rundt senterområdene langs bybanetraseen og de planlagte bybanetraseene mot Fyllingsdalen og Åsane, samt rundt bydelssentrene i Indre Arna og i Loddefjord. </a:t>
            </a:r>
            <a:endParaRPr lang="nb-NO" sz="2000" dirty="0" smtClean="0"/>
          </a:p>
          <a:p>
            <a:endParaRPr lang="nb-NO" sz="2000" dirty="0"/>
          </a:p>
          <a:p>
            <a:r>
              <a:rPr lang="nb-NO" sz="2000" dirty="0" smtClean="0"/>
              <a:t>Disse </a:t>
            </a:r>
            <a:r>
              <a:rPr lang="nb-NO" sz="2000" dirty="0"/>
              <a:t>kompakte byutviklingsarealene er vist som 7 områder på det strategiske kartet. Utenfor disse områdene tillates bare mindre </a:t>
            </a:r>
            <a:r>
              <a:rPr lang="nb-NO" sz="2000" i="1" dirty="0" err="1"/>
              <a:t>infill</a:t>
            </a:r>
            <a:r>
              <a:rPr lang="nb-NO" sz="2000" dirty="0"/>
              <a:t> i eksisterende bebyggelse.</a:t>
            </a:r>
          </a:p>
          <a:p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287676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457200" y="454865"/>
            <a:ext cx="3008313" cy="1162050"/>
          </a:xfrm>
        </p:spPr>
        <p:txBody>
          <a:bodyPr>
            <a:normAutofit fontScale="90000"/>
          </a:bodyPr>
          <a:lstStyle/>
          <a:p>
            <a:r>
              <a:rPr lang="nb-NO" sz="2800" dirty="0" smtClean="0"/>
              <a:t>Differensierte byggesoner rundt senterområdene</a:t>
            </a:r>
            <a:endParaRPr lang="nb-NO" sz="280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229661" cy="4691063"/>
          </a:xfrm>
        </p:spPr>
        <p:txBody>
          <a:bodyPr>
            <a:normAutofit/>
          </a:bodyPr>
          <a:lstStyle/>
          <a:p>
            <a:pPr lvl="0"/>
            <a:endParaRPr lang="nb-NO" sz="1800" i="1" dirty="0" smtClean="0"/>
          </a:p>
          <a:p>
            <a:pPr lvl="0"/>
            <a:endParaRPr lang="nb-NO" sz="1800" i="1" dirty="0" smtClean="0"/>
          </a:p>
          <a:p>
            <a:pPr lvl="0"/>
            <a:r>
              <a:rPr lang="nb-NO" sz="1800" i="1" dirty="0"/>
              <a:t>Arealplanen skal definere nærmere byggesoner rundt de enkelte senterområdene og kollektivknutepunktene. </a:t>
            </a:r>
            <a:endParaRPr lang="nb-NO" sz="1800" i="1" dirty="0" smtClean="0"/>
          </a:p>
          <a:p>
            <a:pPr lvl="0"/>
            <a:endParaRPr lang="nb-NO" sz="1800" i="1" dirty="0"/>
          </a:p>
          <a:p>
            <a:pPr lvl="0"/>
            <a:r>
              <a:rPr lang="nb-NO" sz="1800" i="1" dirty="0" smtClean="0"/>
              <a:t>Det </a:t>
            </a:r>
            <a:r>
              <a:rPr lang="nb-NO" sz="1800" i="1" dirty="0"/>
              <a:t>vil bli inntil tre ulike soner med forskjellige krav til utnyttingsgrad, byggehøyder, fellesområder og parkering.</a:t>
            </a:r>
            <a:endParaRPr lang="nb-NO" sz="1800" dirty="0"/>
          </a:p>
          <a:p>
            <a:endParaRPr lang="nb-NO" sz="1800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"/>
          <a:stretch/>
        </p:blipFill>
        <p:spPr bwMode="auto">
          <a:xfrm>
            <a:off x="3756288" y="273050"/>
            <a:ext cx="5188128" cy="639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343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457200" y="454865"/>
            <a:ext cx="3008313" cy="1162050"/>
          </a:xfrm>
        </p:spPr>
        <p:txBody>
          <a:bodyPr>
            <a:normAutofit fontScale="90000"/>
          </a:bodyPr>
          <a:lstStyle/>
          <a:p>
            <a:r>
              <a:rPr lang="nb-NO" sz="2800" dirty="0" smtClean="0"/>
              <a:t>7 områder for arealkrevende industri og lager</a:t>
            </a:r>
            <a:endParaRPr lang="nb-NO" sz="280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229661" cy="4691063"/>
          </a:xfrm>
        </p:spPr>
        <p:txBody>
          <a:bodyPr>
            <a:normAutofit lnSpcReduction="10000"/>
          </a:bodyPr>
          <a:lstStyle/>
          <a:p>
            <a:pPr lvl="0"/>
            <a:endParaRPr lang="nb-NO" sz="1800" i="1" dirty="0" smtClean="0"/>
          </a:p>
          <a:p>
            <a:pPr lvl="0"/>
            <a:endParaRPr lang="nb-NO" sz="1800" i="1" dirty="0" smtClean="0"/>
          </a:p>
          <a:p>
            <a:pPr lvl="0"/>
            <a:r>
              <a:rPr lang="nb-NO" sz="1800" i="1" dirty="0"/>
              <a:t>Utenfor de kompakte byutviklingssonene skal det bare bygges arealkrevende virksomheter som industri og lager, som ikke passer inn i den tette byen. </a:t>
            </a:r>
            <a:endParaRPr lang="nb-NO" sz="1800" i="1" dirty="0" smtClean="0"/>
          </a:p>
          <a:p>
            <a:pPr lvl="0"/>
            <a:endParaRPr lang="nb-NO" sz="1800" i="1" dirty="0"/>
          </a:p>
          <a:p>
            <a:pPr lvl="0"/>
            <a:r>
              <a:rPr lang="nb-NO" sz="1800" i="1" dirty="0" smtClean="0"/>
              <a:t>Arealer </a:t>
            </a:r>
            <a:r>
              <a:rPr lang="nb-NO" sz="1800" i="1" dirty="0"/>
              <a:t>for dette er vist som 7 blå soner på det strategiske kartet. </a:t>
            </a:r>
            <a:endParaRPr lang="nb-NO" sz="1800" i="1" dirty="0" smtClean="0"/>
          </a:p>
          <a:p>
            <a:pPr lvl="0"/>
            <a:endParaRPr lang="nb-NO" sz="1800" i="1" dirty="0"/>
          </a:p>
          <a:p>
            <a:pPr lvl="0"/>
            <a:r>
              <a:rPr lang="nb-NO" sz="1800" i="1" dirty="0" smtClean="0"/>
              <a:t>Dette </a:t>
            </a:r>
            <a:r>
              <a:rPr lang="nb-NO" sz="1800" i="1" dirty="0"/>
              <a:t>inkluderer midlertidige næringsarealer i området for en eventuell rullebane 2 på flyplassen.</a:t>
            </a:r>
            <a:endParaRPr lang="nb-NO" sz="1800" dirty="0"/>
          </a:p>
          <a:p>
            <a:endParaRPr lang="nb-NO" sz="1800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"/>
          <a:stretch/>
        </p:blipFill>
        <p:spPr bwMode="auto">
          <a:xfrm>
            <a:off x="3756288" y="273050"/>
            <a:ext cx="5150561" cy="634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65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457200" y="454865"/>
            <a:ext cx="3008313" cy="1162050"/>
          </a:xfrm>
        </p:spPr>
        <p:txBody>
          <a:bodyPr>
            <a:normAutofit/>
          </a:bodyPr>
          <a:lstStyle/>
          <a:p>
            <a:r>
              <a:rPr lang="nb-NO" sz="2800" dirty="0" smtClean="0"/>
              <a:t>Stamruter for kollektivtrafikk</a:t>
            </a:r>
            <a:endParaRPr lang="nb-NO" sz="280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229661" cy="4691063"/>
          </a:xfrm>
        </p:spPr>
        <p:txBody>
          <a:bodyPr>
            <a:normAutofit/>
          </a:bodyPr>
          <a:lstStyle/>
          <a:p>
            <a:pPr lvl="0"/>
            <a:endParaRPr lang="nb-NO" sz="1800" i="1" dirty="0" smtClean="0"/>
          </a:p>
          <a:p>
            <a:pPr lvl="0"/>
            <a:endParaRPr lang="nb-NO" sz="1800" i="1" dirty="0" smtClean="0"/>
          </a:p>
          <a:p>
            <a:pPr lvl="0"/>
            <a:endParaRPr lang="nb-NO" sz="1800" i="1" dirty="0" smtClean="0"/>
          </a:p>
          <a:p>
            <a:pPr lvl="0"/>
            <a:endParaRPr lang="nb-NO" sz="1800" i="1" dirty="0"/>
          </a:p>
          <a:p>
            <a:pPr lvl="0"/>
            <a:r>
              <a:rPr lang="nb-NO" sz="1800" i="1" dirty="0" smtClean="0"/>
              <a:t>Det </a:t>
            </a:r>
            <a:r>
              <a:rPr lang="nb-NO" sz="1800" i="1" dirty="0"/>
              <a:t>skal utvikles høyverdige kollektivtraseer mellom Bergen sentrum og de sju boligsonene i form av bybane, tog eller prioriterte busskorridorer.</a:t>
            </a:r>
            <a:endParaRPr lang="nb-NO" sz="1800" dirty="0"/>
          </a:p>
          <a:p>
            <a:endParaRPr lang="nb-NO" sz="1800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"/>
          <a:stretch/>
        </p:blipFill>
        <p:spPr bwMode="auto">
          <a:xfrm>
            <a:off x="3756288" y="273050"/>
            <a:ext cx="5188128" cy="639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38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457200" y="454865"/>
            <a:ext cx="3008313" cy="1162050"/>
          </a:xfrm>
        </p:spPr>
        <p:txBody>
          <a:bodyPr>
            <a:normAutofit/>
          </a:bodyPr>
          <a:lstStyle/>
          <a:p>
            <a:r>
              <a:rPr lang="nb-NO" sz="2800" dirty="0" smtClean="0"/>
              <a:t>Utbygging av hovedveger</a:t>
            </a:r>
            <a:endParaRPr lang="nb-NO" sz="280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229661" cy="4691063"/>
          </a:xfrm>
        </p:spPr>
        <p:txBody>
          <a:bodyPr>
            <a:normAutofit/>
          </a:bodyPr>
          <a:lstStyle/>
          <a:p>
            <a:pPr lvl="0"/>
            <a:endParaRPr lang="nb-NO" sz="1800" i="1" dirty="0" smtClean="0"/>
          </a:p>
          <a:p>
            <a:pPr lvl="0"/>
            <a:endParaRPr lang="nb-NO" sz="1800" i="1" dirty="0" smtClean="0"/>
          </a:p>
          <a:p>
            <a:pPr lvl="0"/>
            <a:endParaRPr lang="nb-NO" sz="1800" i="1" dirty="0" smtClean="0"/>
          </a:p>
          <a:p>
            <a:pPr lvl="0"/>
            <a:endParaRPr lang="nb-NO" sz="1800" i="1" dirty="0"/>
          </a:p>
          <a:p>
            <a:pPr lvl="0"/>
            <a:r>
              <a:rPr lang="nb-NO" sz="1800" i="1" dirty="0"/>
              <a:t>Europavegene E16 og E39 bør bindes sammen i </a:t>
            </a:r>
            <a:r>
              <a:rPr lang="nb-NO" sz="1800" i="1" dirty="0" err="1"/>
              <a:t>Arnadalen</a:t>
            </a:r>
            <a:r>
              <a:rPr lang="nb-NO" sz="1800" i="1" dirty="0"/>
              <a:t>, og E39 bør flyttes til en trase utenom Bergensdalen.</a:t>
            </a:r>
            <a:endParaRPr lang="nb-NO" sz="1800" dirty="0"/>
          </a:p>
          <a:p>
            <a:endParaRPr lang="nb-NO" sz="1800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"/>
          <a:stretch/>
        </p:blipFill>
        <p:spPr bwMode="auto">
          <a:xfrm>
            <a:off x="3756288" y="273050"/>
            <a:ext cx="5131777" cy="632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49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457200" y="454865"/>
            <a:ext cx="3008313" cy="744828"/>
          </a:xfrm>
        </p:spPr>
        <p:txBody>
          <a:bodyPr>
            <a:normAutofit/>
          </a:bodyPr>
          <a:lstStyle/>
          <a:p>
            <a:r>
              <a:rPr lang="nb-NO" sz="2800" dirty="0" smtClean="0"/>
              <a:t>Friluftsområder</a:t>
            </a:r>
            <a:endParaRPr lang="nb-NO" sz="280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229661" cy="4691063"/>
          </a:xfrm>
        </p:spPr>
        <p:txBody>
          <a:bodyPr>
            <a:normAutofit/>
          </a:bodyPr>
          <a:lstStyle/>
          <a:p>
            <a:pPr lvl="0"/>
            <a:endParaRPr lang="nb-NO" sz="1800" i="1" dirty="0" smtClean="0"/>
          </a:p>
          <a:p>
            <a:pPr lvl="0"/>
            <a:endParaRPr lang="nb-NO" sz="1800" i="1" dirty="0" smtClean="0"/>
          </a:p>
          <a:p>
            <a:pPr lvl="0"/>
            <a:endParaRPr lang="nb-NO" sz="1800" i="1" dirty="0"/>
          </a:p>
          <a:p>
            <a:pPr lvl="0"/>
            <a:r>
              <a:rPr lang="nb-NO" sz="1800" i="1" dirty="0"/>
              <a:t> I tillegg til byfjellsområdene bør det utvikles </a:t>
            </a:r>
            <a:r>
              <a:rPr lang="nb-NO" sz="1800" i="1" dirty="0" smtClean="0"/>
              <a:t> friluftsområder  langs sjø og vann. </a:t>
            </a:r>
          </a:p>
          <a:p>
            <a:pPr lvl="0"/>
            <a:endParaRPr lang="nb-NO" sz="1800" i="1" dirty="0"/>
          </a:p>
          <a:p>
            <a:pPr lvl="0"/>
            <a:r>
              <a:rPr lang="nb-NO" sz="1800" i="1" dirty="0" smtClean="0"/>
              <a:t>Her er friluftsområder rundt </a:t>
            </a:r>
            <a:r>
              <a:rPr lang="nb-NO" sz="1800" i="1" dirty="0" err="1" smtClean="0"/>
              <a:t>Nordåsvatnet</a:t>
            </a:r>
            <a:r>
              <a:rPr lang="nb-NO" sz="1800" i="1" dirty="0" smtClean="0"/>
              <a:t>, </a:t>
            </a:r>
            <a:r>
              <a:rPr lang="nb-NO" sz="1800" i="1" dirty="0" err="1" smtClean="0"/>
              <a:t>Storavatnet</a:t>
            </a:r>
            <a:r>
              <a:rPr lang="nb-NO" sz="1800" i="1" dirty="0" smtClean="0"/>
              <a:t> og </a:t>
            </a:r>
            <a:r>
              <a:rPr lang="nb-NO" sz="1800" i="1" dirty="0" err="1" smtClean="0"/>
              <a:t>Langavatnet</a:t>
            </a:r>
            <a:r>
              <a:rPr lang="nb-NO" sz="1800" i="1" dirty="0" smtClean="0"/>
              <a:t> vist som prioriterte områder.</a:t>
            </a:r>
            <a:endParaRPr lang="nb-NO" sz="1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"/>
          <a:stretch/>
        </p:blipFill>
        <p:spPr bwMode="auto">
          <a:xfrm>
            <a:off x="3702252" y="159867"/>
            <a:ext cx="5298763" cy="653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263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 smtClean="0"/>
              <a:t>KPA 2016</a:t>
            </a:r>
            <a:endParaRPr lang="nb-NO" sz="3600" dirty="0"/>
          </a:p>
        </p:txBody>
      </p:sp>
      <p:sp>
        <p:nvSpPr>
          <p:cNvPr id="6" name="Plassholder for tekst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385595" cy="4691063"/>
          </a:xfrm>
        </p:spPr>
        <p:txBody>
          <a:bodyPr>
            <a:normAutofit/>
          </a:bodyPr>
          <a:lstStyle/>
          <a:p>
            <a:endParaRPr lang="nb-NO" sz="2200" dirty="0" smtClean="0"/>
          </a:p>
          <a:p>
            <a:r>
              <a:rPr lang="nb-NO" sz="2200" dirty="0" smtClean="0"/>
              <a:t>Strategisk temakart:</a:t>
            </a:r>
          </a:p>
          <a:p>
            <a:endParaRPr lang="nb-NO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200" dirty="0" smtClean="0"/>
              <a:t>7 kompakte byutviklingsområder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200" dirty="0" smtClean="0"/>
              <a:t>7 områder for næring til lager og industri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200" dirty="0" smtClean="0"/>
              <a:t>7 hovedvegforbindelser til nabokommunene </a:t>
            </a:r>
            <a:endParaRPr lang="nb-NO" sz="2200" dirty="0"/>
          </a:p>
        </p:txBody>
      </p:sp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360" y="92598"/>
            <a:ext cx="4578720" cy="667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154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Fanaposten</a:t>
            </a:r>
            <a:endParaRPr lang="nb-N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72" y="1670977"/>
            <a:ext cx="8125428" cy="492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224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z="3200" dirty="0" smtClean="0">
                <a:cs typeface="Arial" pitchFamily="34" charset="0"/>
              </a:rPr>
              <a:t>Kommuneplanprosessen</a:t>
            </a:r>
          </a:p>
        </p:txBody>
      </p:sp>
      <p:sp>
        <p:nvSpPr>
          <p:cNvPr id="5123" name="Plassholder for inn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altLang="nb-NO" smtClean="0"/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83" y="1484313"/>
            <a:ext cx="7839075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328" y="1600200"/>
            <a:ext cx="1007997" cy="1447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48" y="1623616"/>
            <a:ext cx="988919" cy="140096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1285875" y="4048125"/>
            <a:ext cx="788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/>
              <a:t>01-2013</a:t>
            </a:r>
            <a:endParaRPr lang="nb-NO" sz="1200" dirty="0"/>
          </a:p>
        </p:txBody>
      </p:sp>
      <p:sp>
        <p:nvSpPr>
          <p:cNvPr id="8" name="TekstSylinder 7"/>
          <p:cNvSpPr txBox="1"/>
          <p:nvPr/>
        </p:nvSpPr>
        <p:spPr>
          <a:xfrm>
            <a:off x="3291729" y="4062799"/>
            <a:ext cx="788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/>
              <a:t>11-2014</a:t>
            </a:r>
            <a:endParaRPr lang="nb-NO" sz="1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258" y="1614010"/>
            <a:ext cx="802136" cy="113068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5254394" y="1593729"/>
            <a:ext cx="802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>
                <a:solidFill>
                  <a:schemeClr val="bg1"/>
                </a:solidFill>
              </a:rPr>
              <a:t>06-2015</a:t>
            </a:r>
            <a:endParaRPr lang="nb-NO" sz="1200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530" y="3752020"/>
            <a:ext cx="1050148" cy="142988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kstSylinder 4"/>
          <p:cNvSpPr txBox="1"/>
          <p:nvPr/>
        </p:nvSpPr>
        <p:spPr>
          <a:xfrm>
            <a:off x="6581604" y="4904909"/>
            <a:ext cx="525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 smtClean="0">
                <a:solidFill>
                  <a:schemeClr val="bg1"/>
                </a:solidFill>
              </a:rPr>
              <a:t>2017</a:t>
            </a:r>
            <a:endParaRPr lang="nb-NO" sz="1200" b="1" dirty="0">
              <a:solidFill>
                <a:schemeClr val="bg1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320" y="4618299"/>
            <a:ext cx="943171" cy="13310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kstSylinder 8"/>
          <p:cNvSpPr txBox="1"/>
          <p:nvPr/>
        </p:nvSpPr>
        <p:spPr>
          <a:xfrm>
            <a:off x="6568542" y="3728956"/>
            <a:ext cx="613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>
                <a:solidFill>
                  <a:schemeClr val="bg1"/>
                </a:solidFill>
              </a:rPr>
              <a:t>KPA</a:t>
            </a:r>
            <a:endParaRPr lang="nb-N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16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4" grpId="0"/>
      <p:bldP spid="5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600" dirty="0" smtClean="0"/>
              <a:t>Bystyrets </a:t>
            </a:r>
            <a:r>
              <a:rPr lang="nb-NO" sz="3600" dirty="0" smtClean="0"/>
              <a:t>vedtak </a:t>
            </a:r>
            <a:br>
              <a:rPr lang="nb-NO" sz="3600" dirty="0" smtClean="0"/>
            </a:br>
            <a:r>
              <a:rPr lang="nb-NO" sz="2400" dirty="0" smtClean="0"/>
              <a:t>21.9.2016</a:t>
            </a:r>
            <a:endParaRPr lang="nb-NO" sz="24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b-NO" sz="2800" i="1" dirty="0" smtClean="0"/>
              <a:t>Det </a:t>
            </a:r>
            <a:r>
              <a:rPr lang="nb-NO" sz="2800" i="1" dirty="0"/>
              <a:t>strategiske temakartet BERGEN 2030 med 7 kompakte byutviklingsområder og 7 </a:t>
            </a:r>
            <a:r>
              <a:rPr lang="nb-NO" sz="2800" i="1" dirty="0" smtClean="0"/>
              <a:t>næringsareal </a:t>
            </a:r>
            <a:r>
              <a:rPr lang="nb-NO" sz="2800" i="1" dirty="0"/>
              <a:t>til lager og industri viser kommunens overordnete arealstrategi frem mot </a:t>
            </a:r>
            <a:r>
              <a:rPr lang="nb-NO" sz="2800" i="1" dirty="0" smtClean="0"/>
              <a:t>2030</a:t>
            </a:r>
            <a:r>
              <a:rPr lang="nb-NO" sz="2800" i="1" dirty="0"/>
              <a:t>. </a:t>
            </a:r>
            <a:r>
              <a:rPr lang="nb-NO" sz="2800" i="1" dirty="0">
                <a:solidFill>
                  <a:srgbClr val="FFC000"/>
                </a:solidFill>
              </a:rPr>
              <a:t>Byens vekst skal i hovedsak komme i disse områdene</a:t>
            </a:r>
            <a:r>
              <a:rPr lang="nb-NO" sz="2800" i="1" dirty="0" smtClean="0">
                <a:solidFill>
                  <a:srgbClr val="FFC000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endParaRPr lang="nb-NO" sz="2800" i="1" dirty="0"/>
          </a:p>
          <a:p>
            <a:pPr marL="514350" indent="-514350">
              <a:buFont typeface="+mj-lt"/>
              <a:buAutoNum type="arabicPeriod"/>
            </a:pPr>
            <a:r>
              <a:rPr lang="nb-NO" sz="2800" i="1" dirty="0" smtClean="0"/>
              <a:t>Temakartet </a:t>
            </a:r>
            <a:r>
              <a:rPr lang="nb-NO" sz="2800" i="1" dirty="0"/>
              <a:t>BERGEN 2030 skal gi føringer for utarbeidelse av arealdelen og være </a:t>
            </a:r>
            <a:r>
              <a:rPr lang="nb-NO" sz="2800" i="1" dirty="0" smtClean="0"/>
              <a:t>retningsgivende </a:t>
            </a:r>
            <a:r>
              <a:rPr lang="nb-NO" sz="2800" i="1" dirty="0"/>
              <a:t>for saksbehandling av arealrelaterte saker i kommende planperiode</a:t>
            </a:r>
            <a:r>
              <a:rPr lang="nb-NO" sz="2800" i="1" dirty="0" smtClean="0"/>
              <a:t>.</a:t>
            </a:r>
            <a:endParaRPr lang="nb-NO" sz="2800" i="1" dirty="0"/>
          </a:p>
        </p:txBody>
      </p:sp>
    </p:spTree>
    <p:extLst>
      <p:ext uri="{BB962C8B-B14F-4D97-AF65-F5344CB8AC3E}">
        <p14:creationId xmlns:p14="http://schemas.microsoft.com/office/powerpoint/2010/main" val="337717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Utbygging av senterområdene</a:t>
            </a:r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nb-NO" i="1" dirty="0" smtClean="0"/>
          </a:p>
          <a:p>
            <a:pPr marL="0" indent="0">
              <a:buNone/>
            </a:pPr>
            <a:r>
              <a:rPr lang="nb-NO" i="1" dirty="0" smtClean="0"/>
              <a:t>«Utfordringene </a:t>
            </a:r>
            <a:r>
              <a:rPr lang="nb-NO" i="1" dirty="0"/>
              <a:t>er i første rekke høye kostnader for sentrale tomter og krevende tilrettelegging </a:t>
            </a:r>
            <a:r>
              <a:rPr lang="nb-NO" i="1" dirty="0" smtClean="0"/>
              <a:t>i bebygde områder.»</a:t>
            </a:r>
          </a:p>
          <a:p>
            <a:pPr marL="0" indent="0">
              <a:buNone/>
            </a:pPr>
            <a:endParaRPr lang="nb-NO" i="1" dirty="0" smtClean="0"/>
          </a:p>
          <a:p>
            <a:pPr marL="0" indent="0">
              <a:buNone/>
            </a:pPr>
            <a:r>
              <a:rPr lang="nb-NO" i="1" dirty="0" smtClean="0"/>
              <a:t>«Dette innebærer </a:t>
            </a:r>
            <a:r>
              <a:rPr lang="nb-NO" i="1" dirty="0"/>
              <a:t>at boliger i den kompakte byen har høyere inngangsbillett enn boliger i periferien. </a:t>
            </a:r>
            <a:r>
              <a:rPr lang="nb-NO" i="1" dirty="0" smtClean="0"/>
              <a:t>Spesielt vil </a:t>
            </a:r>
            <a:r>
              <a:rPr lang="nb-NO" i="1" dirty="0"/>
              <a:t>dette ramme familier med stort arealbehov</a:t>
            </a:r>
            <a:r>
              <a:rPr lang="nb-NO" i="1" dirty="0" smtClean="0"/>
              <a:t>.» </a:t>
            </a:r>
          </a:p>
          <a:p>
            <a:pPr marL="0" indent="0">
              <a:buNone/>
            </a:pPr>
            <a:endParaRPr lang="nb-NO" i="1" dirty="0" smtClean="0"/>
          </a:p>
          <a:p>
            <a:pPr marL="0" indent="0">
              <a:buNone/>
            </a:pPr>
            <a:r>
              <a:rPr lang="nb-NO" b="1" i="1" dirty="0" smtClean="0"/>
              <a:t>«Derfor </a:t>
            </a:r>
            <a:r>
              <a:rPr lang="nb-NO" b="1" i="1" dirty="0"/>
              <a:t>er det viktig at det offentlige </a:t>
            </a:r>
            <a:r>
              <a:rPr lang="nb-NO" b="1" i="1" dirty="0" smtClean="0"/>
              <a:t>utvikler finansielle </a:t>
            </a:r>
            <a:r>
              <a:rPr lang="nb-NO" b="1" i="1" dirty="0"/>
              <a:t>og strategiske virkemidler som kan gjøre </a:t>
            </a:r>
            <a:r>
              <a:rPr lang="nb-NO" b="1" i="1" dirty="0" err="1"/>
              <a:t>byboligene</a:t>
            </a:r>
            <a:r>
              <a:rPr lang="nb-NO" b="1" i="1" dirty="0"/>
              <a:t> rimeligere enten som leieobjekt </a:t>
            </a:r>
            <a:r>
              <a:rPr lang="nb-NO" b="1" i="1" dirty="0" smtClean="0"/>
              <a:t>eller som </a:t>
            </a:r>
            <a:r>
              <a:rPr lang="nb-NO" b="1" i="1" dirty="0"/>
              <a:t>eier. Samfunnet vil over tid få gevinster av en slik investering</a:t>
            </a:r>
            <a:r>
              <a:rPr lang="nb-NO" b="1" i="1" dirty="0" smtClean="0"/>
              <a:t>.»</a:t>
            </a:r>
            <a:endParaRPr lang="nb-NO" b="1" i="1" dirty="0"/>
          </a:p>
        </p:txBody>
      </p:sp>
      <p:sp>
        <p:nvSpPr>
          <p:cNvPr id="7" name="TekstSylinder 6"/>
          <p:cNvSpPr txBox="1"/>
          <p:nvPr/>
        </p:nvSpPr>
        <p:spPr>
          <a:xfrm>
            <a:off x="5891514" y="6214017"/>
            <a:ext cx="2795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i="1" dirty="0" smtClean="0"/>
              <a:t>Prinsippsak om Strategisk kart</a:t>
            </a:r>
            <a:endParaRPr lang="nb-NO" sz="1600" i="1" dirty="0"/>
          </a:p>
        </p:txBody>
      </p:sp>
    </p:spTree>
    <p:extLst>
      <p:ext uri="{BB962C8B-B14F-4D97-AF65-F5344CB8AC3E}">
        <p14:creationId xmlns:p14="http://schemas.microsoft.com/office/powerpoint/2010/main" val="51015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BA 2.9.2016</a:t>
            </a:r>
            <a:endParaRPr lang="nb-NO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641" y="1526540"/>
            <a:ext cx="6528121" cy="508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035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094" y="274637"/>
            <a:ext cx="1645364" cy="4453005"/>
          </a:xfrm>
        </p:spPr>
        <p:txBody>
          <a:bodyPr>
            <a:normAutofit/>
          </a:bodyPr>
          <a:lstStyle/>
          <a:p>
            <a:r>
              <a:rPr lang="nb-NO" sz="3200" dirty="0" smtClean="0"/>
              <a:t>BT</a:t>
            </a:r>
            <a:r>
              <a:rPr lang="nb-NO" sz="2000" dirty="0" smtClean="0"/>
              <a:t/>
            </a:r>
            <a:br>
              <a:rPr lang="nb-NO" sz="2000" dirty="0" smtClean="0"/>
            </a:br>
            <a:r>
              <a:rPr lang="nb-NO" sz="2000" dirty="0" smtClean="0"/>
              <a:t>29.9.2016</a:t>
            </a:r>
            <a:br>
              <a:rPr lang="nb-NO" sz="2000" dirty="0" smtClean="0"/>
            </a:br>
            <a:r>
              <a:rPr lang="nb-NO" sz="2000" dirty="0" smtClean="0"/>
              <a:t/>
            </a:r>
            <a:br>
              <a:rPr lang="nb-NO" sz="2000" dirty="0" smtClean="0"/>
            </a:br>
            <a:r>
              <a:rPr lang="nb-NO" sz="2000" dirty="0"/>
              <a:t/>
            </a:r>
            <a:br>
              <a:rPr lang="nb-NO" sz="2000" dirty="0"/>
            </a:br>
            <a:r>
              <a:rPr lang="nb-NO" sz="2000" dirty="0"/>
              <a:t/>
            </a:r>
            <a:br>
              <a:rPr lang="nb-NO" sz="2000" dirty="0"/>
            </a:br>
            <a:r>
              <a:rPr lang="nb-NO" sz="2000" dirty="0" smtClean="0"/>
              <a:t>Må vi eie og ikke leie? </a:t>
            </a:r>
            <a:endParaRPr lang="nb-NO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458" y="274638"/>
            <a:ext cx="7080345" cy="648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796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4"/>
          <a:stretch/>
        </p:blipFill>
        <p:spPr bwMode="auto">
          <a:xfrm>
            <a:off x="359924" y="1332688"/>
            <a:ext cx="4221804" cy="5232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1"/>
          <a:stretch/>
        </p:blipFill>
        <p:spPr bwMode="auto">
          <a:xfrm>
            <a:off x="4484452" y="1332688"/>
            <a:ext cx="4257623" cy="522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BA 29.9.2016</a:t>
            </a:r>
            <a:endParaRPr lang="nb-NO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24" y="60889"/>
            <a:ext cx="839184" cy="127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42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457200" y="454865"/>
            <a:ext cx="3008313" cy="744828"/>
          </a:xfrm>
        </p:spPr>
        <p:txBody>
          <a:bodyPr>
            <a:normAutofit fontScale="90000"/>
          </a:bodyPr>
          <a:lstStyle/>
          <a:p>
            <a:r>
              <a:rPr lang="nb-NO" sz="2800" dirty="0" smtClean="0"/>
              <a:t>Boligbygging</a:t>
            </a:r>
            <a:br>
              <a:rPr lang="nb-NO" sz="2800" dirty="0" smtClean="0"/>
            </a:br>
            <a:r>
              <a:rPr lang="nb-NO" sz="2800" dirty="0" smtClean="0"/>
              <a:t>2016 - 2030</a:t>
            </a:r>
            <a:endParaRPr lang="nb-NO" sz="280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229661" cy="4691063"/>
          </a:xfrm>
        </p:spPr>
        <p:txBody>
          <a:bodyPr>
            <a:normAutofit/>
          </a:bodyPr>
          <a:lstStyle/>
          <a:p>
            <a:pPr lvl="0"/>
            <a:endParaRPr lang="nb-NO" sz="1800" i="1" dirty="0" smtClean="0"/>
          </a:p>
          <a:p>
            <a:pPr lvl="0"/>
            <a:endParaRPr lang="nb-NO" sz="1800" i="1" dirty="0" smtClean="0"/>
          </a:p>
          <a:p>
            <a:pPr lvl="0"/>
            <a:r>
              <a:rPr lang="nb-NO" sz="1800" i="1" dirty="0" smtClean="0"/>
              <a:t>Utvidet sentrum 	14 000</a:t>
            </a:r>
          </a:p>
          <a:p>
            <a:pPr lvl="0"/>
            <a:r>
              <a:rPr lang="nb-NO" sz="1800" i="1" dirty="0" smtClean="0"/>
              <a:t>Fyllingsdalen	  3 500</a:t>
            </a:r>
          </a:p>
          <a:p>
            <a:pPr lvl="0"/>
            <a:r>
              <a:rPr lang="nb-NO" sz="1800" i="1" dirty="0" smtClean="0"/>
              <a:t>Åsane		  2 800</a:t>
            </a:r>
          </a:p>
          <a:p>
            <a:pPr lvl="0"/>
            <a:r>
              <a:rPr lang="nb-NO" sz="1800" i="1" dirty="0" smtClean="0"/>
              <a:t>Nesttun – Rådal	  2 800</a:t>
            </a:r>
          </a:p>
          <a:p>
            <a:pPr lvl="0"/>
            <a:r>
              <a:rPr lang="nb-NO" sz="1800" i="1" dirty="0" smtClean="0"/>
              <a:t>Birkeland – Søreide	  2 100</a:t>
            </a:r>
          </a:p>
          <a:p>
            <a:pPr lvl="0"/>
            <a:r>
              <a:rPr lang="nb-NO" sz="1800" i="1" dirty="0" smtClean="0"/>
              <a:t>Loddefjord	  1 400</a:t>
            </a:r>
          </a:p>
          <a:p>
            <a:pPr lvl="0"/>
            <a:r>
              <a:rPr lang="nb-NO" sz="1800" i="1" dirty="0" smtClean="0"/>
              <a:t>Arna		  1 400</a:t>
            </a:r>
          </a:p>
          <a:p>
            <a:pPr lvl="0"/>
            <a:endParaRPr lang="nb-NO" sz="1800" i="1" dirty="0"/>
          </a:p>
          <a:p>
            <a:pPr lvl="0"/>
            <a:r>
              <a:rPr lang="nb-NO" sz="1800" i="1" dirty="0" smtClean="0"/>
              <a:t>BERGEN		28 000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6" t="17364" r="26959" b="24244"/>
          <a:stretch/>
        </p:blipFill>
        <p:spPr bwMode="auto">
          <a:xfrm>
            <a:off x="3982979" y="167503"/>
            <a:ext cx="4941830" cy="6544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6254885" y="3501799"/>
            <a:ext cx="856034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dirty="0" smtClean="0"/>
              <a:t>14 000</a:t>
            </a:r>
            <a:endParaRPr lang="nb-NO" dirty="0"/>
          </a:p>
        </p:txBody>
      </p:sp>
      <p:sp>
        <p:nvSpPr>
          <p:cNvPr id="6" name="TekstSylinder 5"/>
          <p:cNvSpPr txBox="1"/>
          <p:nvPr/>
        </p:nvSpPr>
        <p:spPr>
          <a:xfrm>
            <a:off x="5364805" y="3851994"/>
            <a:ext cx="72309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dirty="0" smtClean="0"/>
              <a:t>3 500</a:t>
            </a:r>
            <a:endParaRPr lang="nb-NO" dirty="0"/>
          </a:p>
        </p:txBody>
      </p:sp>
      <p:sp>
        <p:nvSpPr>
          <p:cNvPr id="7" name="TekstSylinder 6"/>
          <p:cNvSpPr txBox="1"/>
          <p:nvPr/>
        </p:nvSpPr>
        <p:spPr>
          <a:xfrm>
            <a:off x="6321357" y="5405019"/>
            <a:ext cx="72309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dirty="0" smtClean="0"/>
              <a:t>2 800</a:t>
            </a:r>
            <a:endParaRPr lang="nb-NO" dirty="0"/>
          </a:p>
        </p:txBody>
      </p:sp>
      <p:sp>
        <p:nvSpPr>
          <p:cNvPr id="8" name="TekstSylinder 7"/>
          <p:cNvSpPr txBox="1"/>
          <p:nvPr/>
        </p:nvSpPr>
        <p:spPr>
          <a:xfrm>
            <a:off x="5050276" y="5505061"/>
            <a:ext cx="72309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dirty="0"/>
              <a:t>2</a:t>
            </a:r>
            <a:r>
              <a:rPr lang="nb-NO" dirty="0" smtClean="0"/>
              <a:t> 100</a:t>
            </a:r>
            <a:endParaRPr lang="nb-NO" dirty="0"/>
          </a:p>
        </p:txBody>
      </p:sp>
      <p:sp>
        <p:nvSpPr>
          <p:cNvPr id="9" name="TekstSylinder 8"/>
          <p:cNvSpPr txBox="1"/>
          <p:nvPr/>
        </p:nvSpPr>
        <p:spPr>
          <a:xfrm>
            <a:off x="4536331" y="3482662"/>
            <a:ext cx="72309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dirty="0" smtClean="0"/>
              <a:t>1 </a:t>
            </a:r>
            <a:r>
              <a:rPr lang="nb-NO" dirty="0"/>
              <a:t>4</a:t>
            </a:r>
            <a:r>
              <a:rPr lang="nb-NO" dirty="0" smtClean="0"/>
              <a:t>00</a:t>
            </a:r>
            <a:endParaRPr lang="nb-NO" dirty="0"/>
          </a:p>
        </p:txBody>
      </p:sp>
      <p:sp>
        <p:nvSpPr>
          <p:cNvPr id="10" name="TekstSylinder 9"/>
          <p:cNvSpPr txBox="1"/>
          <p:nvPr/>
        </p:nvSpPr>
        <p:spPr>
          <a:xfrm>
            <a:off x="6068439" y="1199693"/>
            <a:ext cx="72309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dirty="0"/>
              <a:t>2</a:t>
            </a:r>
            <a:r>
              <a:rPr lang="nb-NO" dirty="0" smtClean="0"/>
              <a:t> 800</a:t>
            </a:r>
            <a:endParaRPr lang="nb-NO" dirty="0"/>
          </a:p>
        </p:txBody>
      </p:sp>
      <p:sp>
        <p:nvSpPr>
          <p:cNvPr id="11" name="TekstSylinder 10"/>
          <p:cNvSpPr txBox="1"/>
          <p:nvPr/>
        </p:nvSpPr>
        <p:spPr>
          <a:xfrm>
            <a:off x="7941013" y="2564701"/>
            <a:ext cx="72309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dirty="0"/>
              <a:t>1</a:t>
            </a:r>
            <a:r>
              <a:rPr lang="nb-NO" dirty="0" smtClean="0"/>
              <a:t> </a:t>
            </a:r>
            <a:r>
              <a:rPr lang="nb-NO" dirty="0"/>
              <a:t>4</a:t>
            </a:r>
            <a:r>
              <a:rPr lang="nb-NO" dirty="0" smtClean="0"/>
              <a:t>00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4288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457200" y="454865"/>
            <a:ext cx="3008313" cy="744828"/>
          </a:xfrm>
        </p:spPr>
        <p:txBody>
          <a:bodyPr>
            <a:normAutofit fontScale="90000"/>
          </a:bodyPr>
          <a:lstStyle/>
          <a:p>
            <a:r>
              <a:rPr lang="nb-NO" sz="2800" dirty="0" smtClean="0"/>
              <a:t>Årlig boligbygging</a:t>
            </a:r>
            <a:br>
              <a:rPr lang="nb-NO" sz="2800" dirty="0" smtClean="0"/>
            </a:br>
            <a:r>
              <a:rPr lang="nb-NO" sz="2800" dirty="0" smtClean="0"/>
              <a:t>2016 - 2030</a:t>
            </a:r>
            <a:endParaRPr lang="nb-NO" sz="280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229661" cy="4691063"/>
          </a:xfrm>
        </p:spPr>
        <p:txBody>
          <a:bodyPr>
            <a:normAutofit/>
          </a:bodyPr>
          <a:lstStyle/>
          <a:p>
            <a:pPr lvl="0"/>
            <a:endParaRPr lang="nb-NO" sz="1800" i="1" dirty="0" smtClean="0"/>
          </a:p>
          <a:p>
            <a:pPr lvl="0"/>
            <a:endParaRPr lang="nb-NO" sz="1800" i="1" dirty="0" smtClean="0"/>
          </a:p>
          <a:p>
            <a:pPr lvl="0"/>
            <a:r>
              <a:rPr lang="nb-NO" sz="1800" i="1" dirty="0" smtClean="0"/>
              <a:t>Utvidet sentrum 	  1 000</a:t>
            </a:r>
          </a:p>
          <a:p>
            <a:pPr lvl="0"/>
            <a:r>
              <a:rPr lang="nb-NO" sz="1800" i="1" dirty="0" smtClean="0"/>
              <a:t>Fyllingsdalen	     250</a:t>
            </a:r>
          </a:p>
          <a:p>
            <a:pPr lvl="0"/>
            <a:r>
              <a:rPr lang="nb-NO" sz="1800" i="1" dirty="0" smtClean="0"/>
              <a:t>Åsane		     200</a:t>
            </a:r>
          </a:p>
          <a:p>
            <a:pPr lvl="0"/>
            <a:r>
              <a:rPr lang="nb-NO" sz="1800" i="1" dirty="0" smtClean="0"/>
              <a:t>Nesttun – Rådal	     200</a:t>
            </a:r>
          </a:p>
          <a:p>
            <a:pPr lvl="0"/>
            <a:r>
              <a:rPr lang="nb-NO" sz="1800" i="1" dirty="0" smtClean="0"/>
              <a:t>Birkeland – Søreide	     150</a:t>
            </a:r>
          </a:p>
          <a:p>
            <a:pPr lvl="0"/>
            <a:r>
              <a:rPr lang="nb-NO" sz="1800" i="1" dirty="0" smtClean="0"/>
              <a:t>Loddefjord	     100</a:t>
            </a:r>
          </a:p>
          <a:p>
            <a:pPr lvl="0"/>
            <a:r>
              <a:rPr lang="nb-NO" sz="1800" i="1" dirty="0" smtClean="0"/>
              <a:t>Arna		     100</a:t>
            </a:r>
          </a:p>
          <a:p>
            <a:pPr lvl="0"/>
            <a:endParaRPr lang="nb-NO" sz="1800" i="1" dirty="0"/>
          </a:p>
          <a:p>
            <a:pPr lvl="0"/>
            <a:r>
              <a:rPr lang="nb-NO" sz="1800" i="1" dirty="0" smtClean="0"/>
              <a:t>BERGEN		  2 000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6" t="17364" r="26959" b="24244"/>
          <a:stretch/>
        </p:blipFill>
        <p:spPr bwMode="auto">
          <a:xfrm>
            <a:off x="3982979" y="167503"/>
            <a:ext cx="4941830" cy="6544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6254885" y="3501799"/>
            <a:ext cx="789562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dirty="0" smtClean="0"/>
              <a:t>1 000</a:t>
            </a:r>
            <a:endParaRPr lang="nb-NO" dirty="0"/>
          </a:p>
        </p:txBody>
      </p:sp>
      <p:sp>
        <p:nvSpPr>
          <p:cNvPr id="6" name="TekstSylinder 5"/>
          <p:cNvSpPr txBox="1"/>
          <p:nvPr/>
        </p:nvSpPr>
        <p:spPr>
          <a:xfrm>
            <a:off x="5488832" y="3774173"/>
            <a:ext cx="569067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dirty="0" smtClean="0"/>
              <a:t>250</a:t>
            </a:r>
            <a:endParaRPr lang="nb-NO" dirty="0"/>
          </a:p>
        </p:txBody>
      </p:sp>
      <p:sp>
        <p:nvSpPr>
          <p:cNvPr id="7" name="TekstSylinder 6"/>
          <p:cNvSpPr txBox="1"/>
          <p:nvPr/>
        </p:nvSpPr>
        <p:spPr>
          <a:xfrm>
            <a:off x="6321357" y="5405019"/>
            <a:ext cx="604737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dirty="0" smtClean="0"/>
              <a:t>200</a:t>
            </a:r>
            <a:endParaRPr lang="nb-NO" dirty="0"/>
          </a:p>
        </p:txBody>
      </p:sp>
      <p:sp>
        <p:nvSpPr>
          <p:cNvPr id="8" name="TekstSylinder 7"/>
          <p:cNvSpPr txBox="1"/>
          <p:nvPr/>
        </p:nvSpPr>
        <p:spPr>
          <a:xfrm>
            <a:off x="5222131" y="5358192"/>
            <a:ext cx="533401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dirty="0" smtClean="0"/>
              <a:t>150</a:t>
            </a:r>
            <a:endParaRPr lang="nb-NO" dirty="0"/>
          </a:p>
        </p:txBody>
      </p:sp>
      <p:sp>
        <p:nvSpPr>
          <p:cNvPr id="9" name="TekstSylinder 8"/>
          <p:cNvSpPr txBox="1"/>
          <p:nvPr/>
        </p:nvSpPr>
        <p:spPr>
          <a:xfrm>
            <a:off x="4547679" y="3501799"/>
            <a:ext cx="627436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dirty="0" smtClean="0"/>
              <a:t>100</a:t>
            </a:r>
            <a:endParaRPr lang="nb-NO" dirty="0"/>
          </a:p>
        </p:txBody>
      </p:sp>
      <p:sp>
        <p:nvSpPr>
          <p:cNvPr id="10" name="TekstSylinder 9"/>
          <p:cNvSpPr txBox="1"/>
          <p:nvPr/>
        </p:nvSpPr>
        <p:spPr>
          <a:xfrm>
            <a:off x="6254885" y="1199693"/>
            <a:ext cx="581227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dirty="0" smtClean="0"/>
              <a:t>2</a:t>
            </a:r>
            <a:r>
              <a:rPr lang="nb-NO" dirty="0"/>
              <a:t>0</a:t>
            </a:r>
            <a:r>
              <a:rPr lang="nb-NO" dirty="0" smtClean="0"/>
              <a:t>0</a:t>
            </a:r>
            <a:endParaRPr lang="nb-NO" dirty="0"/>
          </a:p>
        </p:txBody>
      </p:sp>
      <p:sp>
        <p:nvSpPr>
          <p:cNvPr id="11" name="TekstSylinder 10"/>
          <p:cNvSpPr txBox="1"/>
          <p:nvPr/>
        </p:nvSpPr>
        <p:spPr>
          <a:xfrm>
            <a:off x="7941013" y="2564701"/>
            <a:ext cx="551234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dirty="0" smtClean="0"/>
              <a:t>100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25536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Vedtatte reguleringsplaner</a:t>
            </a:r>
            <a:br>
              <a:rPr lang="nb-NO" dirty="0" smtClean="0"/>
            </a:br>
            <a:r>
              <a:rPr lang="nb-NO" dirty="0" smtClean="0"/>
              <a:t>i årene 2000 – 2015</a:t>
            </a:r>
            <a:br>
              <a:rPr lang="nb-NO" dirty="0" smtClean="0"/>
            </a:b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nb-NO" sz="2000" dirty="0" smtClean="0"/>
          </a:p>
          <a:p>
            <a:r>
              <a:rPr lang="nb-NO" sz="2000" dirty="0" smtClean="0"/>
              <a:t>Bare en tredjedel av boligpotensialet er realisert.</a:t>
            </a:r>
          </a:p>
          <a:p>
            <a:endParaRPr lang="nb-NO" sz="2000" dirty="0"/>
          </a:p>
          <a:p>
            <a:r>
              <a:rPr lang="nb-NO" sz="2000" dirty="0" smtClean="0"/>
              <a:t>Noen av områdene som er regulert til næring forslås omregulert til bolig:</a:t>
            </a:r>
          </a:p>
          <a:p>
            <a:endParaRPr lang="nb-NO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600" dirty="0" smtClean="0"/>
              <a:t>Laksevåg verft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600" dirty="0" smtClean="0"/>
              <a:t>Marineholmen</a:t>
            </a:r>
            <a:endParaRPr lang="nb-NO" sz="1600" dirty="0"/>
          </a:p>
          <a:p>
            <a:endParaRPr lang="nb-NO" sz="2000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" r="1600" b="1253"/>
          <a:stretch/>
        </p:blipFill>
        <p:spPr bwMode="auto">
          <a:xfrm>
            <a:off x="4445540" y="-43251"/>
            <a:ext cx="4698460" cy="690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829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tel 1"/>
          <p:cNvSpPr>
            <a:spLocks noGrp="1"/>
          </p:cNvSpPr>
          <p:nvPr>
            <p:ph type="title"/>
          </p:nvPr>
        </p:nvSpPr>
        <p:spPr>
          <a:xfrm>
            <a:off x="2110902" y="3989016"/>
            <a:ext cx="3008313" cy="1162050"/>
          </a:xfrm>
        </p:spPr>
        <p:txBody>
          <a:bodyPr>
            <a:normAutofit/>
          </a:bodyPr>
          <a:lstStyle/>
          <a:p>
            <a:r>
              <a:rPr lang="nb-NO" altLang="nb-NO" sz="2800" dirty="0" smtClean="0"/>
              <a:t>Paradis sentrum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2"/>
          </p:nvPr>
        </p:nvSpPr>
        <p:spPr>
          <a:xfrm>
            <a:off x="2110902" y="3910519"/>
            <a:ext cx="3008313" cy="2478291"/>
          </a:xfrm>
        </p:spPr>
        <p:txBody>
          <a:bodyPr>
            <a:normAutofit/>
          </a:bodyPr>
          <a:lstStyle/>
          <a:p>
            <a:endParaRPr lang="nb-NO" sz="2400" dirty="0" smtClean="0"/>
          </a:p>
          <a:p>
            <a:endParaRPr lang="nb-NO" sz="2400" dirty="0" smtClean="0"/>
          </a:p>
          <a:p>
            <a:endParaRPr lang="nb-NO" sz="2400" dirty="0"/>
          </a:p>
          <a:p>
            <a:endParaRPr lang="nb-NO" sz="2400" dirty="0"/>
          </a:p>
          <a:p>
            <a:r>
              <a:rPr lang="nb-NO" sz="2400" dirty="0" smtClean="0"/>
              <a:t>1 000 nye boliger</a:t>
            </a:r>
            <a:endParaRPr lang="nb-NO" sz="2400" dirty="0"/>
          </a:p>
        </p:txBody>
      </p:sp>
      <p:pic>
        <p:nvPicPr>
          <p:cNvPr id="10240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902" y="260613"/>
            <a:ext cx="6513301" cy="3511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728" y="3910519"/>
            <a:ext cx="2247474" cy="273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61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293103"/>
          </a:xfrm>
        </p:spPr>
        <p:txBody>
          <a:bodyPr>
            <a:normAutofit/>
          </a:bodyPr>
          <a:lstStyle/>
          <a:p>
            <a:r>
              <a:rPr lang="nb-NO" sz="3200" dirty="0" smtClean="0"/>
              <a:t>Wergeland</a:t>
            </a:r>
            <a:endParaRPr lang="nb-NO" sz="3200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r>
              <a:rPr lang="nb-NO" sz="2400" dirty="0" smtClean="0"/>
              <a:t>300 nye boliger</a:t>
            </a:r>
            <a:endParaRPr lang="nb-NO" sz="2400" dirty="0"/>
          </a:p>
        </p:txBody>
      </p:sp>
      <p:pic>
        <p:nvPicPr>
          <p:cNvPr id="5" name="Picture 4" descr="gr nn allmenning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634" y="273050"/>
            <a:ext cx="4715725" cy="619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Wergeland_Reguleingsplankart_Niv1og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0" t="40157" r="35831" b="15051"/>
          <a:stretch>
            <a:fillRect/>
          </a:stretch>
        </p:blipFill>
        <p:spPr bwMode="auto">
          <a:xfrm>
            <a:off x="427378" y="3400130"/>
            <a:ext cx="2880026" cy="306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82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tel 1"/>
          <p:cNvSpPr>
            <a:spLocks noGrp="1"/>
          </p:cNvSpPr>
          <p:nvPr>
            <p:ph type="title"/>
          </p:nvPr>
        </p:nvSpPr>
        <p:spPr>
          <a:xfrm>
            <a:off x="684213" y="260350"/>
            <a:ext cx="7772400" cy="1143000"/>
          </a:xfrm>
        </p:spPr>
        <p:txBody>
          <a:bodyPr/>
          <a:lstStyle/>
          <a:p>
            <a:r>
              <a:rPr lang="nb-NO" altLang="nb-NO" sz="3200" dirty="0" smtClean="0">
                <a:latin typeface="Arial" charset="0"/>
                <a:cs typeface="Arial" charset="0"/>
              </a:rPr>
              <a:t>Sammenhenger</a:t>
            </a:r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940018"/>
              </p:ext>
            </p:extLst>
          </p:nvPr>
        </p:nvGraphicFramePr>
        <p:xfrm>
          <a:off x="683568" y="1412776"/>
          <a:ext cx="7772400" cy="507162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90800"/>
                <a:gridCol w="2590800"/>
                <a:gridCol w="2590800"/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nb-NO" sz="1800" dirty="0" smtClean="0"/>
                        <a:t>Samfunnsdelen</a:t>
                      </a:r>
                      <a:endParaRPr lang="nb-NO" sz="1800" dirty="0"/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dirty="0" smtClean="0"/>
                        <a:t>Arealdelen</a:t>
                      </a:r>
                      <a:endParaRPr lang="nb-NO" sz="1800" dirty="0"/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dirty="0" smtClean="0"/>
                        <a:t>Sektorplaner</a:t>
                      </a:r>
                      <a:endParaRPr lang="nb-NO" sz="1800" dirty="0"/>
                    </a:p>
                  </a:txBody>
                  <a:tcPr marT="45716" marB="45716"/>
                </a:tc>
              </a:tr>
              <a:tr h="1656184">
                <a:tc>
                  <a:txBody>
                    <a:bodyPr/>
                    <a:lstStyle/>
                    <a:p>
                      <a:pPr algn="ctr"/>
                      <a:endParaRPr lang="nb-NO" sz="1800" b="1" dirty="0"/>
                    </a:p>
                  </a:txBody>
                  <a:tcPr marT="45716" marB="45716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1800" dirty="0"/>
                    </a:p>
                  </a:txBody>
                  <a:tcPr marT="45716" marB="45716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1800" dirty="0"/>
                    </a:p>
                  </a:txBody>
                  <a:tcPr marT="45716" marB="45716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911385">
                <a:tc>
                  <a:txBody>
                    <a:bodyPr/>
                    <a:lstStyle/>
                    <a:p>
                      <a:pPr algn="ctr"/>
                      <a:endParaRPr lang="nb-NO" sz="1800" dirty="0"/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algn="ctr"/>
                      <a:endParaRPr lang="nb-NO" sz="1800" dirty="0"/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algn="ctr"/>
                      <a:endParaRPr lang="nb-NO" sz="1800" dirty="0"/>
                    </a:p>
                  </a:txBody>
                  <a:tcPr marT="45716" marB="45716" anchor="ctr"/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606" y="3756159"/>
            <a:ext cx="1742210" cy="245579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914400" y="2132856"/>
            <a:ext cx="2174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 smtClean="0"/>
              <a:t>Utbygging av den kompakte </a:t>
            </a:r>
            <a:r>
              <a:rPr lang="nb-NO" b="1" dirty="0" err="1" smtClean="0"/>
              <a:t>Gåbyen</a:t>
            </a:r>
            <a:r>
              <a:rPr lang="nb-NO" b="1" dirty="0" smtClean="0"/>
              <a:t> rundt </a:t>
            </a:r>
            <a:r>
              <a:rPr lang="nb-NO" b="1" dirty="0" err="1" smtClean="0"/>
              <a:t>bydelsenter</a:t>
            </a:r>
            <a:r>
              <a:rPr lang="nb-NO" b="1" dirty="0" smtClean="0"/>
              <a:t> og kollektivknutepunkt</a:t>
            </a:r>
            <a:endParaRPr lang="nb-NO" b="1" dirty="0"/>
          </a:p>
        </p:txBody>
      </p:sp>
      <p:sp>
        <p:nvSpPr>
          <p:cNvPr id="8" name="TekstSylinder 7"/>
          <p:cNvSpPr txBox="1"/>
          <p:nvPr/>
        </p:nvSpPr>
        <p:spPr>
          <a:xfrm>
            <a:off x="3310144" y="2132855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 smtClean="0"/>
              <a:t>Klart definerte byutviklingsområder med sentre for offentlig og privat service</a:t>
            </a:r>
            <a:endParaRPr lang="nb-NO" b="1" dirty="0"/>
          </a:p>
        </p:txBody>
      </p:sp>
      <p:sp>
        <p:nvSpPr>
          <p:cNvPr id="9" name="TekstSylinder 8"/>
          <p:cNvSpPr txBox="1"/>
          <p:nvPr/>
        </p:nvSpPr>
        <p:spPr>
          <a:xfrm>
            <a:off x="6044983" y="2132854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 smtClean="0"/>
              <a:t>Plan for helseinstitusjoner og boliger</a:t>
            </a:r>
            <a:endParaRPr lang="nb-NO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701" y="3789485"/>
            <a:ext cx="1840812" cy="248216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813" y="3756157"/>
            <a:ext cx="1878942" cy="25488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3066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 err="1" smtClean="0"/>
              <a:t>Mindemyren</a:t>
            </a:r>
            <a:endParaRPr lang="nb-NO" sz="3200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871609" cy="4691063"/>
          </a:xfrm>
        </p:spPr>
        <p:txBody>
          <a:bodyPr>
            <a:normAutofit/>
          </a:bodyPr>
          <a:lstStyle/>
          <a:p>
            <a:endParaRPr lang="nb-NO" sz="2800" dirty="0"/>
          </a:p>
          <a:p>
            <a:r>
              <a:rPr lang="nb-NO" sz="2800" dirty="0" smtClean="0"/>
              <a:t>Muligheter for inntil</a:t>
            </a:r>
          </a:p>
          <a:p>
            <a:endParaRPr lang="nb-NO" sz="1000" dirty="0" smtClean="0"/>
          </a:p>
          <a:p>
            <a:r>
              <a:rPr lang="nb-NO" sz="2800" dirty="0" smtClean="0"/>
              <a:t>4 200 boliger</a:t>
            </a:r>
            <a:endParaRPr lang="nb-NO" sz="2800" dirty="0"/>
          </a:p>
          <a:p>
            <a:endParaRPr lang="nb-NO" sz="2800" dirty="0"/>
          </a:p>
          <a:p>
            <a:endParaRPr lang="nb-NO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77540" y="812946"/>
            <a:ext cx="2965348" cy="856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45905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 smtClean="0"/>
              <a:t>Åsane sentrum</a:t>
            </a:r>
            <a:endParaRPr lang="nb-NO" sz="3200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nb-NO" sz="2800" dirty="0" smtClean="0"/>
          </a:p>
          <a:p>
            <a:endParaRPr lang="nb-NO" sz="2800" dirty="0"/>
          </a:p>
          <a:p>
            <a:r>
              <a:rPr lang="nb-NO" sz="2800" dirty="0" smtClean="0"/>
              <a:t>300 nye boliger</a:t>
            </a:r>
            <a:endParaRPr lang="nb-NO" sz="28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2280468"/>
            <a:ext cx="5111750" cy="3845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67950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 smtClean="0"/>
              <a:t>Rådal</a:t>
            </a:r>
            <a:endParaRPr lang="nb-NO" sz="3200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nb-NO" sz="2400" dirty="0" smtClean="0"/>
          </a:p>
          <a:p>
            <a:r>
              <a:rPr lang="nb-NO" sz="2400" dirty="0" smtClean="0"/>
              <a:t>Muligheter for</a:t>
            </a:r>
          </a:p>
          <a:p>
            <a:endParaRPr lang="nb-NO" sz="1000" dirty="0"/>
          </a:p>
          <a:p>
            <a:r>
              <a:rPr lang="nb-NO" sz="2400" dirty="0" smtClean="0"/>
              <a:t>700 nye boliger</a:t>
            </a:r>
            <a:endParaRPr lang="nb-NO" sz="2400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3" t="17188" b="14442"/>
          <a:stretch>
            <a:fillRect/>
          </a:stretch>
        </p:blipFill>
        <p:spPr bwMode="auto">
          <a:xfrm>
            <a:off x="4868815" y="681612"/>
            <a:ext cx="3827726" cy="58531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80240"/>
            <a:ext cx="4072647" cy="305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 smtClean="0"/>
              <a:t>Nygårdstangen</a:t>
            </a:r>
            <a:endParaRPr lang="nb-NO" sz="3200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289898" y="457201"/>
            <a:ext cx="4396902" cy="4568956"/>
          </a:xfrm>
        </p:spPr>
        <p:txBody>
          <a:bodyPr>
            <a:normAutofit/>
          </a:bodyPr>
          <a:lstStyle/>
          <a:p>
            <a:endParaRPr lang="nb-NO" sz="1000" dirty="0" smtClean="0"/>
          </a:p>
          <a:p>
            <a:endParaRPr lang="nb-NO" sz="1000" dirty="0"/>
          </a:p>
          <a:p>
            <a:endParaRPr lang="nb-NO" sz="1000" dirty="0" smtClean="0"/>
          </a:p>
          <a:p>
            <a:r>
              <a:rPr lang="nb-NO" sz="2800" dirty="0" smtClean="0"/>
              <a:t>Muligheter for 700 boliger</a:t>
            </a:r>
            <a:endParaRPr lang="nb-NO" sz="2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4" y="1764383"/>
            <a:ext cx="8221986" cy="461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46438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 smtClean="0"/>
              <a:t>Sletten og</a:t>
            </a:r>
            <a:br>
              <a:rPr lang="nb-NO" sz="3200" dirty="0" smtClean="0"/>
            </a:br>
            <a:r>
              <a:rPr lang="nb-NO" sz="3200" dirty="0" smtClean="0"/>
              <a:t>Slettebakken</a:t>
            </a:r>
            <a:endParaRPr lang="nb-NO" sz="3200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nb-NO" sz="2400" dirty="0" smtClean="0"/>
          </a:p>
          <a:p>
            <a:endParaRPr lang="nb-NO" sz="2400" dirty="0"/>
          </a:p>
          <a:p>
            <a:r>
              <a:rPr lang="nb-NO" sz="2400" dirty="0" smtClean="0"/>
              <a:t>Mulighetsstudier for områdene rundt to bybanestopp</a:t>
            </a:r>
          </a:p>
          <a:p>
            <a:endParaRPr lang="nb-NO" sz="2400" dirty="0"/>
          </a:p>
          <a:p>
            <a:r>
              <a:rPr lang="nb-NO" sz="2400" dirty="0" smtClean="0"/>
              <a:t>  1 100 nye boliger</a:t>
            </a:r>
            <a:endParaRPr lang="nb-NO" sz="24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796" y="273050"/>
            <a:ext cx="5005743" cy="632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43351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 err="1" smtClean="0"/>
              <a:t>Grønneviken</a:t>
            </a:r>
            <a:endParaRPr lang="nb-NO" sz="3200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nb-NO" sz="2800" dirty="0" smtClean="0"/>
          </a:p>
          <a:p>
            <a:endParaRPr lang="nb-NO" sz="2800" dirty="0"/>
          </a:p>
          <a:p>
            <a:r>
              <a:rPr lang="nb-NO" sz="2800" dirty="0" smtClean="0"/>
              <a:t>300 nye boliger</a:t>
            </a:r>
            <a:endParaRPr lang="nb-NO" sz="2800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" t="854" r="7507" b="13989"/>
          <a:stretch/>
        </p:blipFill>
        <p:spPr bwMode="auto">
          <a:xfrm>
            <a:off x="3914206" y="3180945"/>
            <a:ext cx="4947691" cy="348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9373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 smtClean="0"/>
              <a:t>Indre Arna</a:t>
            </a:r>
            <a:endParaRPr lang="nb-NO" sz="3200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2480554" cy="5081697"/>
          </a:xfrm>
        </p:spPr>
        <p:txBody>
          <a:bodyPr>
            <a:normAutofit/>
          </a:bodyPr>
          <a:lstStyle/>
          <a:p>
            <a:endParaRPr lang="nb-NO" sz="2400" dirty="0" smtClean="0"/>
          </a:p>
          <a:p>
            <a:r>
              <a:rPr lang="nb-NO" sz="2400" dirty="0" smtClean="0"/>
              <a:t>Muligheter for </a:t>
            </a:r>
          </a:p>
          <a:p>
            <a:endParaRPr lang="nb-NO" sz="2400" dirty="0"/>
          </a:p>
          <a:p>
            <a:r>
              <a:rPr lang="nb-NO" sz="2400" dirty="0" smtClean="0"/>
              <a:t>3 000 nye boliger</a:t>
            </a:r>
            <a:endParaRPr lang="nb-NO" sz="24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" r="3303"/>
          <a:stretch/>
        </p:blipFill>
        <p:spPr bwMode="auto">
          <a:xfrm>
            <a:off x="2937754" y="2120630"/>
            <a:ext cx="5939358" cy="4396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05318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 smtClean="0"/>
              <a:t>Fyllingsdalen</a:t>
            </a:r>
            <a:endParaRPr lang="nb-NO" sz="3200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nb-NO" sz="2400" dirty="0" smtClean="0"/>
          </a:p>
          <a:p>
            <a:r>
              <a:rPr lang="nb-NO" sz="2400" dirty="0" smtClean="0"/>
              <a:t>Potensiale for </a:t>
            </a:r>
          </a:p>
          <a:p>
            <a:endParaRPr lang="nb-NO" sz="1000" dirty="0"/>
          </a:p>
          <a:p>
            <a:r>
              <a:rPr lang="nb-NO" sz="2400" dirty="0" smtClean="0"/>
              <a:t>3 500 nye boliger</a:t>
            </a:r>
            <a:endParaRPr lang="nb-NO" sz="24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9950"/>
            <a:ext cx="9109012" cy="335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932" y="485371"/>
            <a:ext cx="2704289" cy="287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75163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 smtClean="0"/>
              <a:t>Nyborg</a:t>
            </a:r>
            <a:endParaRPr lang="nb-NO" sz="3200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nb-NO" sz="2800" dirty="0" smtClean="0"/>
          </a:p>
          <a:p>
            <a:endParaRPr lang="nb-NO" sz="2800" dirty="0"/>
          </a:p>
          <a:p>
            <a:r>
              <a:rPr lang="nb-NO" sz="2800" dirty="0" smtClean="0"/>
              <a:t>Muligheter for </a:t>
            </a:r>
          </a:p>
          <a:p>
            <a:endParaRPr lang="nb-NO" sz="2800" dirty="0"/>
          </a:p>
          <a:p>
            <a:r>
              <a:rPr lang="nb-NO" sz="2800" dirty="0" smtClean="0"/>
              <a:t>2 500 nye boliger</a:t>
            </a:r>
            <a:endParaRPr lang="nb-NO" sz="28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510" y="1981143"/>
            <a:ext cx="5111750" cy="4145020"/>
          </a:xfrm>
          <a:prstGeom prst="rect">
            <a:avLst/>
          </a:prstGeom>
          <a:noFill/>
          <a:ln w="3175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4850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 err="1" smtClean="0"/>
              <a:t>Kristiansholm</a:t>
            </a:r>
            <a:endParaRPr lang="nb-NO" sz="3200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3465513" y="199687"/>
            <a:ext cx="5378013" cy="4691063"/>
          </a:xfrm>
        </p:spPr>
        <p:txBody>
          <a:bodyPr>
            <a:normAutofit/>
          </a:bodyPr>
          <a:lstStyle/>
          <a:p>
            <a:endParaRPr lang="nb-NO" sz="2800" dirty="0" smtClean="0"/>
          </a:p>
          <a:p>
            <a:endParaRPr lang="nb-NO" sz="2800" dirty="0" smtClean="0"/>
          </a:p>
          <a:p>
            <a:r>
              <a:rPr lang="nb-NO" sz="2800" dirty="0" smtClean="0"/>
              <a:t>      Muligheter for 4-500 boliger</a:t>
            </a:r>
            <a:endParaRPr lang="nb-NO" sz="2800" dirty="0"/>
          </a:p>
        </p:txBody>
      </p:sp>
      <p:pic>
        <p:nvPicPr>
          <p:cNvPr id="5" name="Picture 2" descr="C:\Users\jf965\AppData\Local\Microsoft\Windows\Temporary Internet Files\Content.Outlook\SWD8XI1F\test04 cop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38605"/>
            <a:ext cx="8386326" cy="454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267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3676"/>
          </a:xfrm>
        </p:spPr>
        <p:txBody>
          <a:bodyPr/>
          <a:lstStyle/>
          <a:p>
            <a:r>
              <a:rPr lang="nb-NO" dirty="0" smtClean="0"/>
              <a:t>KPS 2030</a:t>
            </a:r>
            <a:endParaRPr lang="nb-NO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" r="2397"/>
          <a:stretch/>
        </p:blipFill>
        <p:spPr bwMode="auto">
          <a:xfrm>
            <a:off x="457200" y="1417638"/>
            <a:ext cx="3760012" cy="517749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19" y="1417638"/>
            <a:ext cx="3837781" cy="517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961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tekst 8"/>
          <p:cNvSpPr>
            <a:spLocks noGrp="1"/>
          </p:cNvSpPr>
          <p:nvPr>
            <p:ph type="body" sz="half" idx="2"/>
          </p:nvPr>
        </p:nvSpPr>
        <p:spPr>
          <a:xfrm>
            <a:off x="457200" y="273050"/>
            <a:ext cx="3774332" cy="6278221"/>
          </a:xfrm>
        </p:spPr>
        <p:txBody>
          <a:bodyPr>
            <a:normAutofit/>
          </a:bodyPr>
          <a:lstStyle/>
          <a:p>
            <a:r>
              <a:rPr lang="nb-NO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Ekspansjon i det sentrale byområdet.</a:t>
            </a:r>
          </a:p>
          <a:p>
            <a:r>
              <a:rPr lang="nb-NO" sz="1800" dirty="0" smtClean="0"/>
              <a:t>(Forlengelse av </a:t>
            </a:r>
            <a:r>
              <a:rPr lang="nb-NO" sz="1800" dirty="0" err="1" smtClean="0"/>
              <a:t>Puddefjorden</a:t>
            </a:r>
            <a:r>
              <a:rPr lang="nb-NO" sz="1800" dirty="0"/>
              <a:t>)</a:t>
            </a:r>
            <a:endParaRPr lang="nb-NO" sz="1800" dirty="0" smtClean="0"/>
          </a:p>
          <a:p>
            <a:endParaRPr lang="nb-NO" sz="2400" dirty="0" smtClean="0"/>
          </a:p>
          <a:p>
            <a:r>
              <a:rPr lang="nb-NO" sz="2400" dirty="0" smtClean="0"/>
              <a:t>Utfylling på Laksevåg</a:t>
            </a:r>
          </a:p>
          <a:p>
            <a:endParaRPr lang="nb-NO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800" dirty="0" smtClean="0"/>
              <a:t>210 daa nytt landareal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800" dirty="0"/>
              <a:t>o</a:t>
            </a:r>
            <a:r>
              <a:rPr lang="nb-NO" sz="1800" dirty="0" smtClean="0"/>
              <a:t>ver 400 000 m2 bygg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800" dirty="0" smtClean="0"/>
              <a:t>over 3 000 boliger</a:t>
            </a:r>
          </a:p>
          <a:p>
            <a:endParaRPr lang="nb-NO" sz="2400" dirty="0"/>
          </a:p>
          <a:p>
            <a:endParaRPr lang="nb-NO" sz="2400" dirty="0"/>
          </a:p>
          <a:p>
            <a:r>
              <a:rPr lang="nb-NO" sz="1600" dirty="0" smtClean="0"/>
              <a:t>Hvem eier ny byggegrunn?</a:t>
            </a:r>
            <a:endParaRPr lang="nb-NO" sz="1600" dirty="0"/>
          </a:p>
        </p:txBody>
      </p:sp>
      <p:pic>
        <p:nvPicPr>
          <p:cNvPr id="3" name="Plassholder for innhold 2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" t="1801" r="1939" b="1295"/>
          <a:stretch/>
        </p:blipFill>
        <p:spPr>
          <a:xfrm>
            <a:off x="4374146" y="84083"/>
            <a:ext cx="4675261" cy="6684580"/>
          </a:xfrm>
        </p:spPr>
      </p:pic>
    </p:spTree>
    <p:extLst>
      <p:ext uri="{BB962C8B-B14F-4D97-AF65-F5344CB8AC3E}">
        <p14:creationId xmlns:p14="http://schemas.microsoft.com/office/powerpoint/2010/main" val="20393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Offentlige planarbeid</a:t>
            </a:r>
            <a:endParaRPr lang="nb-NO" dirty="0"/>
          </a:p>
        </p:txBody>
      </p:sp>
      <p:sp>
        <p:nvSpPr>
          <p:cNvPr id="8" name="Plassholder for innhold 7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nb-NO" sz="3500" dirty="0" smtClean="0"/>
              <a:t>Pågående</a:t>
            </a:r>
          </a:p>
          <a:p>
            <a:pPr marL="0" indent="0" algn="ctr">
              <a:buNone/>
            </a:pPr>
            <a:endParaRPr lang="nb-NO" sz="3500" dirty="0" smtClean="0"/>
          </a:p>
          <a:p>
            <a:r>
              <a:rPr lang="nb-NO" dirty="0" smtClean="0"/>
              <a:t>Fyllingsdalen       3 500</a:t>
            </a:r>
          </a:p>
          <a:p>
            <a:r>
              <a:rPr lang="nb-NO" dirty="0" smtClean="0"/>
              <a:t>Laksevåg              3 000</a:t>
            </a:r>
          </a:p>
          <a:p>
            <a:r>
              <a:rPr lang="nb-NO" dirty="0" smtClean="0"/>
              <a:t>Indre Arna           3 000</a:t>
            </a:r>
          </a:p>
          <a:p>
            <a:r>
              <a:rPr lang="nb-NO" dirty="0" smtClean="0"/>
              <a:t>Nyborg                 2 500</a:t>
            </a:r>
          </a:p>
          <a:p>
            <a:r>
              <a:rPr lang="nb-NO" dirty="0" smtClean="0"/>
              <a:t>Slettebakken       1 100</a:t>
            </a:r>
          </a:p>
          <a:p>
            <a:r>
              <a:rPr lang="nb-NO" dirty="0" err="1" smtClean="0"/>
              <a:t>Kristiansholm</a:t>
            </a:r>
            <a:r>
              <a:rPr lang="nb-NO" dirty="0" smtClean="0"/>
              <a:t>         450</a:t>
            </a:r>
          </a:p>
          <a:p>
            <a:r>
              <a:rPr lang="nb-NO" dirty="0" err="1" smtClean="0"/>
              <a:t>Grønneviken</a:t>
            </a:r>
            <a:r>
              <a:rPr lang="nb-NO" dirty="0" smtClean="0"/>
              <a:t>          300 </a:t>
            </a:r>
          </a:p>
          <a:p>
            <a:endParaRPr lang="nb-NO" dirty="0" smtClean="0"/>
          </a:p>
          <a:p>
            <a:endParaRPr lang="nb-NO" dirty="0"/>
          </a:p>
          <a:p>
            <a:pPr marL="0" indent="0">
              <a:buNone/>
            </a:pPr>
            <a:r>
              <a:rPr lang="nb-NO" dirty="0" smtClean="0"/>
              <a:t>Totalt 		      13 850 </a:t>
            </a:r>
            <a:endParaRPr lang="nb-NO" dirty="0"/>
          </a:p>
        </p:txBody>
      </p:sp>
      <p:sp>
        <p:nvSpPr>
          <p:cNvPr id="9" name="Plassholder for innhold 8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nb-NO" sz="3500" dirty="0" smtClean="0"/>
              <a:t>Vedtatte</a:t>
            </a:r>
          </a:p>
          <a:p>
            <a:pPr marL="0" indent="0" algn="ctr">
              <a:buNone/>
            </a:pPr>
            <a:endParaRPr lang="nb-NO" sz="3500" dirty="0" smtClean="0"/>
          </a:p>
          <a:p>
            <a:r>
              <a:rPr lang="nb-NO" dirty="0" err="1" smtClean="0"/>
              <a:t>Mindemyren</a:t>
            </a:r>
            <a:r>
              <a:rPr lang="nb-NO" dirty="0" smtClean="0"/>
              <a:t>        4 200</a:t>
            </a:r>
          </a:p>
          <a:p>
            <a:r>
              <a:rPr lang="nb-NO" dirty="0" smtClean="0"/>
              <a:t>Paradis                  1 000</a:t>
            </a:r>
          </a:p>
          <a:p>
            <a:r>
              <a:rPr lang="nb-NO" dirty="0" smtClean="0"/>
              <a:t>Rådal/Lagunen       700</a:t>
            </a:r>
          </a:p>
          <a:p>
            <a:r>
              <a:rPr lang="nb-NO" dirty="0" smtClean="0"/>
              <a:t>Nygårdstangen       700	</a:t>
            </a:r>
          </a:p>
          <a:p>
            <a:r>
              <a:rPr lang="nb-NO" dirty="0" smtClean="0"/>
              <a:t>Åsane sentrum       300  </a:t>
            </a:r>
          </a:p>
          <a:p>
            <a:r>
              <a:rPr lang="nb-NO" dirty="0" smtClean="0"/>
              <a:t>Wergeland             </a:t>
            </a:r>
            <a:r>
              <a:rPr lang="nb-NO" dirty="0" smtClean="0"/>
              <a:t>  300</a:t>
            </a:r>
            <a:endParaRPr lang="nb-NO" dirty="0" smtClean="0"/>
          </a:p>
          <a:p>
            <a:r>
              <a:rPr lang="nb-NO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Nesttun</a:t>
            </a:r>
          </a:p>
          <a:p>
            <a:r>
              <a:rPr lang="nb-NO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Søreide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dirty="0" smtClean="0"/>
              <a:t>Totalt                           7 200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5414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4618856" cy="1143000"/>
          </a:xfrm>
        </p:spPr>
        <p:txBody>
          <a:bodyPr>
            <a:normAutofit/>
          </a:bodyPr>
          <a:lstStyle/>
          <a:p>
            <a:r>
              <a:rPr lang="nb-NO" smtClean="0"/>
              <a:t>Inndeling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67544" y="1268760"/>
            <a:ext cx="4114800" cy="4525963"/>
          </a:xfrm>
        </p:spPr>
        <p:txBody>
          <a:bodyPr>
            <a:normAutofit fontScale="92500" lnSpcReduction="10000"/>
          </a:bodyPr>
          <a:lstStyle/>
          <a:p>
            <a:r>
              <a:rPr lang="nb-NO" sz="2400" dirty="0" smtClean="0"/>
              <a:t>Urban sone</a:t>
            </a:r>
          </a:p>
          <a:p>
            <a:pPr lvl="1"/>
            <a:r>
              <a:rPr lang="nb-NO" sz="2400" dirty="0" smtClean="0"/>
              <a:t>bymessig utforming</a:t>
            </a:r>
          </a:p>
          <a:p>
            <a:pPr lvl="1"/>
            <a:r>
              <a:rPr lang="nb-NO" sz="2400" dirty="0" smtClean="0"/>
              <a:t>høy utnytting</a:t>
            </a:r>
          </a:p>
          <a:p>
            <a:pPr lvl="1"/>
            <a:r>
              <a:rPr lang="nb-NO" sz="2400" dirty="0" smtClean="0"/>
              <a:t>lavere krav mht. uteareal, støy, parkering </a:t>
            </a:r>
          </a:p>
          <a:p>
            <a:endParaRPr lang="nb-NO" sz="2400" dirty="0" smtClean="0"/>
          </a:p>
          <a:p>
            <a:r>
              <a:rPr lang="nb-NO" sz="2400" dirty="0" smtClean="0"/>
              <a:t>Gangavstandssone</a:t>
            </a:r>
          </a:p>
          <a:p>
            <a:pPr lvl="1"/>
            <a:r>
              <a:rPr lang="nb-NO" sz="2400" dirty="0"/>
              <a:t>t</a:t>
            </a:r>
            <a:r>
              <a:rPr lang="nb-NO" sz="2400" dirty="0" smtClean="0"/>
              <a:t>ett, men mindre formalisert</a:t>
            </a:r>
          </a:p>
          <a:p>
            <a:endParaRPr lang="nb-NO" sz="2400" dirty="0" smtClean="0"/>
          </a:p>
          <a:p>
            <a:r>
              <a:rPr lang="nb-NO" sz="2400" dirty="0" smtClean="0"/>
              <a:t>«Tredjesone»</a:t>
            </a:r>
          </a:p>
          <a:p>
            <a:pPr lvl="1"/>
            <a:r>
              <a:rPr lang="nb-NO" sz="2400" dirty="0" smtClean="0"/>
              <a:t>fortetting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264" y="-9144"/>
            <a:ext cx="3370832" cy="6858000"/>
          </a:xfrm>
          <a:prstGeom prst="rect">
            <a:avLst/>
          </a:prstGeom>
        </p:spPr>
      </p:pic>
      <p:sp>
        <p:nvSpPr>
          <p:cNvPr id="10" name="Frihåndsform 9"/>
          <p:cNvSpPr/>
          <p:nvPr/>
        </p:nvSpPr>
        <p:spPr>
          <a:xfrm>
            <a:off x="5541264" y="36576"/>
            <a:ext cx="1938528" cy="5138928"/>
          </a:xfrm>
          <a:custGeom>
            <a:avLst/>
            <a:gdLst>
              <a:gd name="connsiteX0" fmla="*/ 1938528 w 1938528"/>
              <a:gd name="connsiteY0" fmla="*/ 0 h 5138928"/>
              <a:gd name="connsiteX1" fmla="*/ 1746504 w 1938528"/>
              <a:gd name="connsiteY1" fmla="*/ 859536 h 5138928"/>
              <a:gd name="connsiteX2" fmla="*/ 1444752 w 1938528"/>
              <a:gd name="connsiteY2" fmla="*/ 1901952 h 5138928"/>
              <a:gd name="connsiteX3" fmla="*/ 1527048 w 1938528"/>
              <a:gd name="connsiteY3" fmla="*/ 2907792 h 5138928"/>
              <a:gd name="connsiteX4" fmla="*/ 1207008 w 1938528"/>
              <a:gd name="connsiteY4" fmla="*/ 3730752 h 5138928"/>
              <a:gd name="connsiteX5" fmla="*/ 1124712 w 1938528"/>
              <a:gd name="connsiteY5" fmla="*/ 4727448 h 5138928"/>
              <a:gd name="connsiteX6" fmla="*/ 457200 w 1938528"/>
              <a:gd name="connsiteY6" fmla="*/ 4983480 h 5138928"/>
              <a:gd name="connsiteX7" fmla="*/ 0 w 1938528"/>
              <a:gd name="connsiteY7" fmla="*/ 5138928 h 5138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38528" h="5138928">
                <a:moveTo>
                  <a:pt x="1938528" y="0"/>
                </a:moveTo>
                <a:cubicBezTo>
                  <a:pt x="1883664" y="271272"/>
                  <a:pt x="1828800" y="542544"/>
                  <a:pt x="1746504" y="859536"/>
                </a:cubicBezTo>
                <a:cubicBezTo>
                  <a:pt x="1664208" y="1176528"/>
                  <a:pt x="1481328" y="1560576"/>
                  <a:pt x="1444752" y="1901952"/>
                </a:cubicBezTo>
                <a:cubicBezTo>
                  <a:pt x="1408176" y="2243328"/>
                  <a:pt x="1566672" y="2602992"/>
                  <a:pt x="1527048" y="2907792"/>
                </a:cubicBezTo>
                <a:cubicBezTo>
                  <a:pt x="1487424" y="3212592"/>
                  <a:pt x="1274064" y="3427476"/>
                  <a:pt x="1207008" y="3730752"/>
                </a:cubicBezTo>
                <a:cubicBezTo>
                  <a:pt x="1139952" y="4034028"/>
                  <a:pt x="1249680" y="4518660"/>
                  <a:pt x="1124712" y="4727448"/>
                </a:cubicBezTo>
                <a:cubicBezTo>
                  <a:pt x="999744" y="4936236"/>
                  <a:pt x="644652" y="4914900"/>
                  <a:pt x="457200" y="4983480"/>
                </a:cubicBezTo>
                <a:cubicBezTo>
                  <a:pt x="269748" y="5052060"/>
                  <a:pt x="134874" y="5095494"/>
                  <a:pt x="0" y="5138928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Frihåndsform 10"/>
          <p:cNvSpPr/>
          <p:nvPr/>
        </p:nvSpPr>
        <p:spPr>
          <a:xfrm>
            <a:off x="7068312" y="27432"/>
            <a:ext cx="1719072" cy="6821424"/>
          </a:xfrm>
          <a:custGeom>
            <a:avLst/>
            <a:gdLst>
              <a:gd name="connsiteX0" fmla="*/ 1719072 w 1719072"/>
              <a:gd name="connsiteY0" fmla="*/ 0 h 6821424"/>
              <a:gd name="connsiteX1" fmla="*/ 1554480 w 1719072"/>
              <a:gd name="connsiteY1" fmla="*/ 1517904 h 6821424"/>
              <a:gd name="connsiteX2" fmla="*/ 1133856 w 1719072"/>
              <a:gd name="connsiteY2" fmla="*/ 2350008 h 6821424"/>
              <a:gd name="connsiteX3" fmla="*/ 877824 w 1719072"/>
              <a:gd name="connsiteY3" fmla="*/ 2743200 h 6821424"/>
              <a:gd name="connsiteX4" fmla="*/ 1563624 w 1719072"/>
              <a:gd name="connsiteY4" fmla="*/ 3739896 h 6821424"/>
              <a:gd name="connsiteX5" fmla="*/ 1316736 w 1719072"/>
              <a:gd name="connsiteY5" fmla="*/ 5020056 h 6821424"/>
              <a:gd name="connsiteX6" fmla="*/ 521208 w 1719072"/>
              <a:gd name="connsiteY6" fmla="*/ 5797296 h 6821424"/>
              <a:gd name="connsiteX7" fmla="*/ 0 w 1719072"/>
              <a:gd name="connsiteY7" fmla="*/ 6821424 h 6821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19072" h="6821424">
                <a:moveTo>
                  <a:pt x="1719072" y="0"/>
                </a:moveTo>
                <a:cubicBezTo>
                  <a:pt x="1685544" y="563118"/>
                  <a:pt x="1652016" y="1126236"/>
                  <a:pt x="1554480" y="1517904"/>
                </a:cubicBezTo>
                <a:cubicBezTo>
                  <a:pt x="1456944" y="1909572"/>
                  <a:pt x="1246632" y="2145792"/>
                  <a:pt x="1133856" y="2350008"/>
                </a:cubicBezTo>
                <a:cubicBezTo>
                  <a:pt x="1021080" y="2554224"/>
                  <a:pt x="806196" y="2511552"/>
                  <a:pt x="877824" y="2743200"/>
                </a:cubicBezTo>
                <a:cubicBezTo>
                  <a:pt x="949452" y="2974848"/>
                  <a:pt x="1490472" y="3360420"/>
                  <a:pt x="1563624" y="3739896"/>
                </a:cubicBezTo>
                <a:cubicBezTo>
                  <a:pt x="1636776" y="4119372"/>
                  <a:pt x="1490472" y="4677156"/>
                  <a:pt x="1316736" y="5020056"/>
                </a:cubicBezTo>
                <a:cubicBezTo>
                  <a:pt x="1143000" y="5362956"/>
                  <a:pt x="740664" y="5497068"/>
                  <a:pt x="521208" y="5797296"/>
                </a:cubicBezTo>
                <a:cubicBezTo>
                  <a:pt x="301752" y="6097524"/>
                  <a:pt x="150876" y="6459474"/>
                  <a:pt x="0" y="6821424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8879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  <p:bldP spid="1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 smtClean="0"/>
              <a:t>Bestemmelser</a:t>
            </a:r>
            <a:endParaRPr lang="nb-NO" sz="3200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90872"/>
          </a:xfrm>
        </p:spPr>
        <p:txBody>
          <a:bodyPr>
            <a:noAutofit/>
          </a:bodyPr>
          <a:lstStyle/>
          <a:p>
            <a:r>
              <a:rPr lang="nb-NO" sz="2000" dirty="0" smtClean="0"/>
              <a:t>Generelt: </a:t>
            </a:r>
          </a:p>
          <a:p>
            <a:pPr lvl="1"/>
            <a:r>
              <a:rPr lang="nb-NO" sz="2000" dirty="0" smtClean="0"/>
              <a:t>Fleksibilitet i </a:t>
            </a:r>
            <a:r>
              <a:rPr lang="nb-NO" sz="2000" dirty="0" err="1" smtClean="0"/>
              <a:t>sonegrenser</a:t>
            </a:r>
            <a:endParaRPr lang="nb-NO" sz="2000" dirty="0" smtClean="0"/>
          </a:p>
          <a:p>
            <a:pPr lvl="1"/>
            <a:r>
              <a:rPr lang="nb-NO" sz="2000" dirty="0" smtClean="0"/>
              <a:t>Kvalitetskrav</a:t>
            </a:r>
            <a:br>
              <a:rPr lang="nb-NO" sz="2000" dirty="0" smtClean="0"/>
            </a:br>
            <a:r>
              <a:rPr lang="nb-NO" sz="2000" dirty="0" smtClean="0"/>
              <a:t> -  </a:t>
            </a:r>
            <a:r>
              <a:rPr lang="nb-NO" sz="2000" dirty="0" err="1" smtClean="0"/>
              <a:t>byromsstruktur</a:t>
            </a:r>
            <a:r>
              <a:rPr lang="nb-NO" sz="2000" dirty="0" smtClean="0"/>
              <a:t>, møtesteder, blågrønn struktur, fasader, stedsanalyse, uteareal</a:t>
            </a:r>
            <a:endParaRPr lang="nb-NO" sz="2000" dirty="0"/>
          </a:p>
          <a:p>
            <a:pPr lvl="1"/>
            <a:endParaRPr lang="nb-NO" sz="2000" dirty="0" smtClean="0"/>
          </a:p>
          <a:p>
            <a:r>
              <a:rPr lang="nb-NO" sz="2000" dirty="0" smtClean="0"/>
              <a:t>Urban sone: </a:t>
            </a:r>
          </a:p>
          <a:p>
            <a:pPr lvl="1"/>
            <a:r>
              <a:rPr lang="nb-NO" sz="2000" dirty="0" smtClean="0"/>
              <a:t>200 – 300 %-BRA</a:t>
            </a:r>
          </a:p>
          <a:p>
            <a:pPr lvl="1"/>
            <a:r>
              <a:rPr lang="nb-NO" sz="2000" dirty="0" smtClean="0"/>
              <a:t>Plankrav(?)</a:t>
            </a:r>
          </a:p>
          <a:p>
            <a:pPr lvl="1"/>
            <a:r>
              <a:rPr lang="nb-NO" sz="2000" dirty="0" smtClean="0"/>
              <a:t>Felles parkering</a:t>
            </a:r>
          </a:p>
          <a:p>
            <a:pPr lvl="1"/>
            <a:r>
              <a:rPr lang="nb-NO" sz="2000" dirty="0" smtClean="0"/>
              <a:t>Funksjonsblanding (avhengig av type senter)</a:t>
            </a:r>
          </a:p>
          <a:p>
            <a:pPr lvl="1"/>
            <a:endParaRPr lang="nb-NO" sz="2000" dirty="0" smtClean="0"/>
          </a:p>
          <a:p>
            <a:pPr lvl="1"/>
            <a:endParaRPr lang="nb-NO" sz="2000" dirty="0"/>
          </a:p>
        </p:txBody>
      </p:sp>
      <p:sp>
        <p:nvSpPr>
          <p:cNvPr id="5" name="Plassholder for innhold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32"/>
          <a:stretch/>
        </p:blipFill>
        <p:spPr>
          <a:xfrm>
            <a:off x="4495800" y="1284052"/>
            <a:ext cx="4429629" cy="535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43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 smtClean="0"/>
              <a:t>Bestemmelser</a:t>
            </a:r>
            <a:endParaRPr lang="nb-NO" sz="3200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b-NO" dirty="0"/>
              <a:t>Gangavstandssone</a:t>
            </a:r>
          </a:p>
          <a:p>
            <a:pPr lvl="1"/>
            <a:r>
              <a:rPr lang="nb-NO" dirty="0" smtClean="0"/>
              <a:t>150 – 200 %-BRA</a:t>
            </a:r>
          </a:p>
          <a:p>
            <a:pPr lvl="1"/>
            <a:r>
              <a:rPr lang="nb-NO" dirty="0" smtClean="0"/>
              <a:t>I </a:t>
            </a:r>
            <a:r>
              <a:rPr lang="nb-NO" dirty="0"/>
              <a:t>hovedsak bolig + noe næring</a:t>
            </a:r>
          </a:p>
          <a:p>
            <a:pPr lvl="1"/>
            <a:r>
              <a:rPr lang="nb-NO" dirty="0"/>
              <a:t>Parkering i (felles?)</a:t>
            </a:r>
            <a:r>
              <a:rPr lang="nb-NO" dirty="0" smtClean="0"/>
              <a:t>anlegg</a:t>
            </a:r>
          </a:p>
          <a:p>
            <a:pPr lvl="1"/>
            <a:r>
              <a:rPr lang="nb-NO" dirty="0" smtClean="0"/>
              <a:t>Nærservice</a:t>
            </a:r>
          </a:p>
          <a:p>
            <a:pPr lvl="1"/>
            <a:endParaRPr lang="nb-NO" dirty="0" smtClean="0"/>
          </a:p>
          <a:p>
            <a:r>
              <a:rPr lang="nb-NO" dirty="0" smtClean="0"/>
              <a:t>Tredjesonen</a:t>
            </a:r>
          </a:p>
          <a:p>
            <a:pPr lvl="1"/>
            <a:r>
              <a:rPr lang="nb-NO" dirty="0" smtClean="0"/>
              <a:t>80 – 150 %-BRA</a:t>
            </a:r>
          </a:p>
          <a:p>
            <a:pPr lvl="1"/>
            <a:r>
              <a:rPr lang="nb-NO" dirty="0" smtClean="0"/>
              <a:t>I hovedsak boligfortetting</a:t>
            </a:r>
          </a:p>
          <a:p>
            <a:pPr lvl="1"/>
            <a:endParaRPr lang="nb-NO" dirty="0" smtClean="0"/>
          </a:p>
          <a:p>
            <a:r>
              <a:rPr lang="nb-NO" dirty="0" smtClean="0"/>
              <a:t>«Resten»</a:t>
            </a:r>
          </a:p>
          <a:p>
            <a:pPr lvl="1"/>
            <a:r>
              <a:rPr lang="nb-NO" dirty="0" smtClean="0"/>
              <a:t>Mindre byggetiltak; enkeltboliger, tilbygg, garasjer, gjenoppbygging….</a:t>
            </a:r>
          </a:p>
          <a:p>
            <a:pPr lvl="1"/>
            <a:r>
              <a:rPr lang="nb-NO" dirty="0" smtClean="0"/>
              <a:t>Transformasjon av eksisterende bygg?</a:t>
            </a:r>
          </a:p>
          <a:p>
            <a:pPr lvl="1"/>
            <a:r>
              <a:rPr lang="nb-NO" dirty="0" smtClean="0"/>
              <a:t>Eksisterende småsentre – næring?</a:t>
            </a:r>
            <a:endParaRPr lang="nb-NO" dirty="0"/>
          </a:p>
          <a:p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22"/>
          <a:stretch/>
        </p:blipFill>
        <p:spPr>
          <a:xfrm>
            <a:off x="4495800" y="1303505"/>
            <a:ext cx="4254530" cy="516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73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200800" cy="504056"/>
          </a:xfrm>
        </p:spPr>
        <p:txBody>
          <a:bodyPr>
            <a:noAutofit/>
          </a:bodyPr>
          <a:lstStyle/>
          <a:p>
            <a:pPr algn="l"/>
            <a:r>
              <a:rPr lang="nb-NO" sz="2400" dirty="0" smtClean="0"/>
              <a:t>Utbygging av ulike typer næringsareal pr. bydel i perioden 1994 - 2015</a:t>
            </a:r>
            <a:endParaRPr lang="nb-NO" sz="24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291223461"/>
              </p:ext>
            </p:extLst>
          </p:nvPr>
        </p:nvGraphicFramePr>
        <p:xfrm>
          <a:off x="215008" y="1177046"/>
          <a:ext cx="8676073" cy="5276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8157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" t="1336" r="1121" b="7788"/>
          <a:stretch/>
        </p:blipFill>
        <p:spPr bwMode="auto">
          <a:xfrm>
            <a:off x="2901260" y="350871"/>
            <a:ext cx="6116279" cy="6166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2247089" cy="1162050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Fordeling </a:t>
            </a:r>
            <a:br>
              <a:rPr lang="nb-NO" dirty="0" smtClean="0"/>
            </a:br>
            <a:r>
              <a:rPr lang="nb-NO" dirty="0" smtClean="0"/>
              <a:t>bolig – arbeidsplass</a:t>
            </a:r>
            <a:br>
              <a:rPr lang="nb-NO" dirty="0" smtClean="0"/>
            </a:br>
            <a:endParaRPr lang="nb-NO" dirty="0"/>
          </a:p>
        </p:txBody>
      </p:sp>
      <p:sp>
        <p:nvSpPr>
          <p:cNvPr id="6" name="Plassholder for tekst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2247089" cy="4691063"/>
          </a:xfrm>
        </p:spPr>
        <p:txBody>
          <a:bodyPr>
            <a:normAutofit/>
          </a:bodyPr>
          <a:lstStyle/>
          <a:p>
            <a:endParaRPr lang="nb-NO" sz="2000" dirty="0" smtClean="0"/>
          </a:p>
          <a:p>
            <a:r>
              <a:rPr lang="nb-NO" sz="2000" dirty="0" smtClean="0"/>
              <a:t>Sentrum – Årstad og Sandsli - Kokstad har overskudd av arbeidsplasser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21937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2"/>
          <a:srcRect l="1460" t="1214" r="1548" b="1151"/>
          <a:stretch/>
        </p:blipFill>
        <p:spPr>
          <a:xfrm>
            <a:off x="4202350" y="92519"/>
            <a:ext cx="4649820" cy="6677932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2400" dirty="0" smtClean="0"/>
              <a:t>Arbeidsreiser til </a:t>
            </a:r>
            <a:br>
              <a:rPr lang="nb-NO" sz="2400" dirty="0" smtClean="0"/>
            </a:br>
            <a:r>
              <a:rPr lang="nb-NO" sz="2400" dirty="0" smtClean="0"/>
              <a:t>Kokstad – Sandsli</a:t>
            </a:r>
            <a:br>
              <a:rPr lang="nb-NO" sz="2400" dirty="0" smtClean="0"/>
            </a:br>
            <a:endParaRPr lang="nb-NO" sz="2400" dirty="0"/>
          </a:p>
        </p:txBody>
      </p:sp>
      <p:sp>
        <p:nvSpPr>
          <p:cNvPr id="6" name="Plassholder for tekst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nb-NO" sz="1800" dirty="0" smtClean="0"/>
          </a:p>
          <a:p>
            <a:r>
              <a:rPr lang="nb-NO" sz="1800" dirty="0" smtClean="0"/>
              <a:t>Spesielle næringer som tilstrekker seg arbeidskraft fra hele regionen</a:t>
            </a:r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165805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23112" cy="1143000"/>
          </a:xfrm>
        </p:spPr>
        <p:txBody>
          <a:bodyPr>
            <a:normAutofit/>
          </a:bodyPr>
          <a:lstStyle/>
          <a:p>
            <a:r>
              <a:rPr lang="nb-NO" dirty="0" smtClean="0"/>
              <a:t>1     IKL-områdene – endres </a:t>
            </a:r>
            <a:endParaRPr lang="nb-NO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801" y="1196752"/>
            <a:ext cx="5357671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97" y="3284984"/>
            <a:ext cx="3279191" cy="19244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539552" y="2491154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 smtClean="0"/>
              <a:t>KPA 2010</a:t>
            </a:r>
            <a:endParaRPr lang="nb-NO" sz="3600" dirty="0"/>
          </a:p>
        </p:txBody>
      </p:sp>
      <p:sp>
        <p:nvSpPr>
          <p:cNvPr id="4" name="TekstSylinder 3"/>
          <p:cNvSpPr txBox="1"/>
          <p:nvPr/>
        </p:nvSpPr>
        <p:spPr>
          <a:xfrm>
            <a:off x="6372200" y="4420869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bg1"/>
                </a:solidFill>
              </a:rPr>
              <a:t>Fortetting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6449438" y="5657671"/>
            <a:ext cx="2263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F</a:t>
            </a:r>
            <a:r>
              <a:rPr lang="nb-NO" dirty="0" smtClean="0">
                <a:solidFill>
                  <a:schemeClr val="bg1"/>
                </a:solidFill>
              </a:rPr>
              <a:t>ortetting og</a:t>
            </a:r>
          </a:p>
          <a:p>
            <a:r>
              <a:rPr lang="nb-NO" dirty="0" smtClean="0">
                <a:solidFill>
                  <a:schemeClr val="bg1"/>
                </a:solidFill>
              </a:rPr>
              <a:t>omforming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6" name="TekstSylinder 5"/>
          <p:cNvSpPr txBox="1"/>
          <p:nvPr/>
        </p:nvSpPr>
        <p:spPr>
          <a:xfrm>
            <a:off x="6449438" y="1613991"/>
            <a:ext cx="22630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bg1"/>
                </a:solidFill>
              </a:rPr>
              <a:t>Opprettholdes i 2010– (men bør endres enten til </a:t>
            </a:r>
            <a:r>
              <a:rPr lang="nb-NO" b="1" dirty="0" smtClean="0">
                <a:solidFill>
                  <a:schemeClr val="bg1"/>
                </a:solidFill>
              </a:rPr>
              <a:t>K</a:t>
            </a:r>
            <a:r>
              <a:rPr lang="nb-NO" dirty="0" smtClean="0">
                <a:solidFill>
                  <a:schemeClr val="bg1"/>
                </a:solidFill>
              </a:rPr>
              <a:t> eller </a:t>
            </a:r>
            <a:r>
              <a:rPr lang="nb-NO" b="1" dirty="0" smtClean="0">
                <a:solidFill>
                  <a:schemeClr val="bg1"/>
                </a:solidFill>
              </a:rPr>
              <a:t>IL </a:t>
            </a:r>
            <a:r>
              <a:rPr lang="nb-NO" dirty="0" smtClean="0">
                <a:solidFill>
                  <a:schemeClr val="bg1"/>
                </a:solidFill>
              </a:rPr>
              <a:t>i 2016)</a:t>
            </a:r>
          </a:p>
          <a:p>
            <a:endParaRPr lang="nb-NO" dirty="0">
              <a:solidFill>
                <a:schemeClr val="bg1"/>
              </a:solidFill>
            </a:endParaRPr>
          </a:p>
          <a:p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84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457200" y="454865"/>
            <a:ext cx="3008313" cy="1162050"/>
          </a:xfrm>
        </p:spPr>
        <p:txBody>
          <a:bodyPr>
            <a:normAutofit fontScale="90000"/>
          </a:bodyPr>
          <a:lstStyle/>
          <a:p>
            <a:r>
              <a:rPr lang="nb-NO" sz="2800" dirty="0" smtClean="0"/>
              <a:t>7 områder for arealkrevende industri og lager</a:t>
            </a:r>
            <a:endParaRPr lang="nb-NO" sz="280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229661" cy="4691063"/>
          </a:xfrm>
        </p:spPr>
        <p:txBody>
          <a:bodyPr>
            <a:normAutofit lnSpcReduction="10000"/>
          </a:bodyPr>
          <a:lstStyle/>
          <a:p>
            <a:pPr lvl="0"/>
            <a:endParaRPr lang="nb-NO" sz="1800" i="1" dirty="0" smtClean="0"/>
          </a:p>
          <a:p>
            <a:pPr lvl="0"/>
            <a:endParaRPr lang="nb-NO" sz="1800" i="1" dirty="0" smtClean="0"/>
          </a:p>
          <a:p>
            <a:pPr lvl="0"/>
            <a:r>
              <a:rPr lang="nb-NO" sz="1800" i="1" dirty="0"/>
              <a:t>Utenfor de kompakte byutviklingssonene skal det bare bygges arealkrevende virksomheter som industri og lager, som ikke passer inn i den tette byen. </a:t>
            </a:r>
            <a:endParaRPr lang="nb-NO" sz="1800" i="1" dirty="0" smtClean="0"/>
          </a:p>
          <a:p>
            <a:pPr lvl="0"/>
            <a:endParaRPr lang="nb-NO" sz="1800" i="1" dirty="0"/>
          </a:p>
          <a:p>
            <a:pPr lvl="0"/>
            <a:r>
              <a:rPr lang="nb-NO" sz="1800" i="1" dirty="0" smtClean="0"/>
              <a:t>Arealer </a:t>
            </a:r>
            <a:r>
              <a:rPr lang="nb-NO" sz="1800" i="1" dirty="0"/>
              <a:t>for dette er vist som 7 blå soner på det strategiske kartet. </a:t>
            </a:r>
            <a:endParaRPr lang="nb-NO" sz="1800" i="1" dirty="0" smtClean="0"/>
          </a:p>
          <a:p>
            <a:pPr lvl="0"/>
            <a:endParaRPr lang="nb-NO" sz="1800" i="1" dirty="0"/>
          </a:p>
          <a:p>
            <a:pPr lvl="0"/>
            <a:r>
              <a:rPr lang="nb-NO" sz="1800" i="1" dirty="0" smtClean="0"/>
              <a:t>Dette </a:t>
            </a:r>
            <a:r>
              <a:rPr lang="nb-NO" sz="1800" i="1" dirty="0"/>
              <a:t>inkluderer midlertidige næringsarealer i området for en eventuell rullebane 2 på flyplassen.</a:t>
            </a:r>
            <a:endParaRPr lang="nb-NO" sz="1800" dirty="0"/>
          </a:p>
          <a:p>
            <a:endParaRPr lang="nb-NO" sz="1800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"/>
          <a:stretch/>
        </p:blipFill>
        <p:spPr bwMode="auto">
          <a:xfrm>
            <a:off x="3756288" y="273050"/>
            <a:ext cx="5150561" cy="634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85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Hovedutfordringer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b-NO" dirty="0" smtClean="0"/>
              <a:t>Klima</a:t>
            </a:r>
          </a:p>
          <a:p>
            <a:pPr lvl="2"/>
            <a:r>
              <a:rPr lang="nb-NO" dirty="0" smtClean="0"/>
              <a:t>50 % reduksjon i klimagassutslipp (1991 – 2030) </a:t>
            </a:r>
          </a:p>
          <a:p>
            <a:r>
              <a:rPr lang="nb-NO" dirty="0" smtClean="0"/>
              <a:t>Folkehelse</a:t>
            </a:r>
          </a:p>
          <a:p>
            <a:pPr lvl="2"/>
            <a:r>
              <a:rPr lang="nb-NO" dirty="0" smtClean="0"/>
              <a:t>Forebygging og utjevning av levekår</a:t>
            </a:r>
          </a:p>
          <a:p>
            <a:r>
              <a:rPr lang="nb-NO" dirty="0" smtClean="0"/>
              <a:t>Befolkningsvekst</a:t>
            </a:r>
          </a:p>
          <a:p>
            <a:pPr lvl="2"/>
            <a:r>
              <a:rPr lang="nb-NO" dirty="0" smtClean="0"/>
              <a:t>50 % av veksten utgjøres av innvandring</a:t>
            </a:r>
          </a:p>
          <a:p>
            <a:r>
              <a:rPr lang="nb-NO" dirty="0" smtClean="0"/>
              <a:t>Boligbygging</a:t>
            </a:r>
          </a:p>
          <a:p>
            <a:pPr lvl="2"/>
            <a:r>
              <a:rPr lang="nb-NO" dirty="0" smtClean="0"/>
              <a:t>Økt tilbud av </a:t>
            </a:r>
            <a:r>
              <a:rPr lang="nb-NO" dirty="0" err="1" smtClean="0"/>
              <a:t>uteleieboliger</a:t>
            </a:r>
            <a:endParaRPr lang="nb-NO" dirty="0" smtClean="0"/>
          </a:p>
          <a:p>
            <a:r>
              <a:rPr lang="nb-NO" dirty="0" smtClean="0"/>
              <a:t>Flere eldre</a:t>
            </a:r>
          </a:p>
          <a:p>
            <a:pPr lvl="2"/>
            <a:r>
              <a:rPr lang="nb-NO" dirty="0" smtClean="0"/>
              <a:t>Nye boformer og tjenester – eldre som ressurs</a:t>
            </a:r>
          </a:p>
          <a:p>
            <a:r>
              <a:rPr lang="nb-NO" dirty="0" smtClean="0"/>
              <a:t>Økonomi</a:t>
            </a:r>
          </a:p>
          <a:p>
            <a:pPr lvl="2"/>
            <a:r>
              <a:rPr lang="nb-NO" dirty="0" smtClean="0"/>
              <a:t>Økt ledighet og overgang fra olje og gass til andre næringer</a:t>
            </a:r>
          </a:p>
          <a:p>
            <a:r>
              <a:rPr lang="nb-NO" dirty="0" smtClean="0"/>
              <a:t>Regionalt samarbeid</a:t>
            </a:r>
          </a:p>
          <a:p>
            <a:pPr lvl="2"/>
            <a:r>
              <a:rPr lang="nb-NO" dirty="0" smtClean="0"/>
              <a:t>Større arbeidsmarkedsregion og økt kommunalt samarbeid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2875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IKLB 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923928" y="1856581"/>
            <a:ext cx="4762872" cy="394868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 dirty="0" smtClean="0"/>
              <a:t>Allsidige næringsklynger nær den tette byen legger til rette for innovasjon.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 smtClean="0"/>
              <a:t>Blanding og dynamikk en egen kvalitet?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 smtClean="0"/>
              <a:t> </a:t>
            </a:r>
            <a:endParaRPr lang="nb-N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97" y="4005064"/>
            <a:ext cx="3279191" cy="19076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97" y="1124744"/>
            <a:ext cx="3279191" cy="23439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46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994122"/>
          </a:xfrm>
        </p:spPr>
        <p:txBody>
          <a:bodyPr>
            <a:normAutofit/>
          </a:bodyPr>
          <a:lstStyle/>
          <a:p>
            <a:r>
              <a:rPr lang="nb-NO" sz="3600" dirty="0" smtClean="0"/>
              <a:t>Utredninger til KPA</a:t>
            </a:r>
            <a:endParaRPr lang="nb-NO" sz="36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9600" y="1138132"/>
            <a:ext cx="8077200" cy="5719868"/>
          </a:xfrm>
        </p:spPr>
        <p:txBody>
          <a:bodyPr>
            <a:noAutofit/>
          </a:bodyPr>
          <a:lstStyle/>
          <a:p>
            <a:r>
              <a:rPr lang="nb-NO" sz="2000" dirty="0"/>
              <a:t>Indikatorer for områdekvalitet</a:t>
            </a:r>
          </a:p>
          <a:p>
            <a:pPr lvl="2"/>
            <a:r>
              <a:rPr lang="nb-NO" sz="1400" dirty="0"/>
              <a:t>Tilgjengelighet til daglige gjøremål	</a:t>
            </a:r>
            <a:endParaRPr lang="nb-NO" sz="1400" dirty="0" smtClean="0"/>
          </a:p>
          <a:p>
            <a:r>
              <a:rPr lang="nb-NO" sz="2000" b="1" dirty="0">
                <a:solidFill>
                  <a:srgbClr val="FFFF00"/>
                </a:solidFill>
              </a:rPr>
              <a:t>Høyhusutredning</a:t>
            </a:r>
          </a:p>
          <a:p>
            <a:pPr lvl="2"/>
            <a:r>
              <a:rPr lang="nb-NO" sz="1400" b="1" dirty="0">
                <a:solidFill>
                  <a:srgbClr val="FFFF00"/>
                </a:solidFill>
              </a:rPr>
              <a:t>Bergensk </a:t>
            </a:r>
            <a:r>
              <a:rPr lang="nb-NO" sz="1400" b="1" dirty="0" err="1">
                <a:solidFill>
                  <a:srgbClr val="FFFF00"/>
                </a:solidFill>
              </a:rPr>
              <a:t>byskikk</a:t>
            </a:r>
            <a:r>
              <a:rPr lang="nb-NO" sz="1400" b="1" dirty="0">
                <a:solidFill>
                  <a:srgbClr val="FFFF00"/>
                </a:solidFill>
              </a:rPr>
              <a:t> og byggehøyder	</a:t>
            </a:r>
            <a:endParaRPr lang="nb-NO" sz="1400" b="1" dirty="0" smtClean="0">
              <a:solidFill>
                <a:srgbClr val="FFFF00"/>
              </a:solidFill>
            </a:endParaRPr>
          </a:p>
          <a:p>
            <a:r>
              <a:rPr lang="nb-NO" sz="2000" dirty="0" smtClean="0"/>
              <a:t>Bokvalitet og </a:t>
            </a:r>
            <a:r>
              <a:rPr lang="nb-NO" sz="2000" b="1" dirty="0" smtClean="0">
                <a:solidFill>
                  <a:srgbClr val="FFFF00"/>
                </a:solidFill>
              </a:rPr>
              <a:t>parkering</a:t>
            </a:r>
            <a:endParaRPr lang="nb-NO" sz="2000" b="1" dirty="0">
              <a:solidFill>
                <a:srgbClr val="FFFF00"/>
              </a:solidFill>
            </a:endParaRPr>
          </a:p>
          <a:p>
            <a:pPr lvl="2"/>
            <a:r>
              <a:rPr lang="nb-NO" sz="1200" dirty="0"/>
              <a:t>Uteområder i en tett by	</a:t>
            </a:r>
            <a:endParaRPr lang="nb-NO" sz="2000" dirty="0" smtClean="0"/>
          </a:p>
          <a:p>
            <a:r>
              <a:rPr lang="nb-NO" sz="2000" dirty="0" smtClean="0"/>
              <a:t>Boligforsyning og fortetting</a:t>
            </a:r>
          </a:p>
          <a:p>
            <a:pPr lvl="2"/>
            <a:r>
              <a:rPr lang="nb-NO" sz="1400" dirty="0"/>
              <a:t>n</a:t>
            </a:r>
            <a:r>
              <a:rPr lang="nb-NO" sz="1400" dirty="0" smtClean="0"/>
              <a:t>ye og endrete senterområder</a:t>
            </a:r>
          </a:p>
          <a:p>
            <a:r>
              <a:rPr lang="nb-NO" sz="2000" dirty="0"/>
              <a:t>Næring og transport</a:t>
            </a:r>
          </a:p>
          <a:p>
            <a:pPr lvl="2"/>
            <a:r>
              <a:rPr lang="nb-NO" sz="1400" dirty="0"/>
              <a:t>Lokalisering av ulike næringer </a:t>
            </a:r>
            <a:endParaRPr lang="nb-NO" sz="2000" dirty="0" smtClean="0"/>
          </a:p>
          <a:p>
            <a:r>
              <a:rPr lang="nb-NO" sz="2000" dirty="0"/>
              <a:t>Samfunnsnyttig bruk av jord- og </a:t>
            </a:r>
            <a:r>
              <a:rPr lang="nb-NO" sz="2000" dirty="0" smtClean="0"/>
              <a:t>steinmasser</a:t>
            </a:r>
          </a:p>
          <a:p>
            <a:pPr lvl="2"/>
            <a:r>
              <a:rPr lang="nb-NO" sz="1200" dirty="0" smtClean="0"/>
              <a:t>Utfyllinger, jordforbedring, knuseverk</a:t>
            </a:r>
          </a:p>
          <a:p>
            <a:r>
              <a:rPr lang="nb-NO" sz="2000" dirty="0" smtClean="0"/>
              <a:t>Samordning av offentlige funksjoner i senterområdene</a:t>
            </a:r>
          </a:p>
          <a:p>
            <a:r>
              <a:rPr lang="nb-NO" sz="2000" dirty="0" smtClean="0"/>
              <a:t>Hovedvegsystemet rundt og gjennom Bergen </a:t>
            </a:r>
            <a:r>
              <a:rPr lang="nb-NO" sz="1400" dirty="0" smtClean="0"/>
              <a:t>			</a:t>
            </a:r>
          </a:p>
          <a:p>
            <a:r>
              <a:rPr lang="nb-NO" sz="2000" b="1" dirty="0" smtClean="0">
                <a:solidFill>
                  <a:srgbClr val="FFFF00"/>
                </a:solidFill>
              </a:rPr>
              <a:t>Utvikling av flyplassen og flystøy</a:t>
            </a:r>
          </a:p>
          <a:p>
            <a:pPr lvl="2"/>
            <a:r>
              <a:rPr lang="nb-NO" sz="1400" b="1" dirty="0" smtClean="0">
                <a:solidFill>
                  <a:srgbClr val="FFFF00"/>
                </a:solidFill>
              </a:rPr>
              <a:t>Eventuell rullebane 2 med støysoner</a:t>
            </a:r>
          </a:p>
          <a:p>
            <a:r>
              <a:rPr lang="nb-NO" sz="2000" b="1" dirty="0" smtClean="0">
                <a:solidFill>
                  <a:srgbClr val="FFFF00"/>
                </a:solidFill>
              </a:rPr>
              <a:t>Strategisk temakart </a:t>
            </a:r>
            <a:r>
              <a:rPr lang="nb-NO" sz="2000" dirty="0" smtClean="0"/>
              <a:t>				</a:t>
            </a:r>
            <a:endParaRPr lang="nb-NO" sz="2000" dirty="0"/>
          </a:p>
          <a:p>
            <a:pPr lvl="2"/>
            <a:endParaRPr lang="nb-NO" sz="1600" dirty="0" smtClean="0"/>
          </a:p>
        </p:txBody>
      </p:sp>
    </p:spTree>
    <p:extLst>
      <p:ext uri="{BB962C8B-B14F-4D97-AF65-F5344CB8AC3E}">
        <p14:creationId xmlns:p14="http://schemas.microsoft.com/office/powerpoint/2010/main" val="380087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Den aktive byen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/>
          </a:p>
          <a:p>
            <a:pPr marL="0" indent="0" algn="ctr">
              <a:buNone/>
            </a:pPr>
            <a:r>
              <a:rPr lang="nb-NO" i="1" dirty="0" smtClean="0"/>
              <a:t>«Kommunens organisasjon skal være en </a:t>
            </a:r>
          </a:p>
          <a:p>
            <a:pPr marL="0" indent="0" algn="ctr">
              <a:buNone/>
            </a:pPr>
            <a:r>
              <a:rPr lang="nb-NO" i="1" dirty="0" smtClean="0"/>
              <a:t>pådriver for å gjennomføre nødvendige byutviklingstiltak»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1909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 Svart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 Svart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Svart .thmx</Template>
  <TotalTime>53644</TotalTime>
  <Words>1814</Words>
  <Application>Microsoft Office PowerPoint</Application>
  <PresentationFormat>Skjermfremvisning (4:3)</PresentationFormat>
  <Paragraphs>447</Paragraphs>
  <Slides>70</Slides>
  <Notes>6</Notes>
  <HiddenSlides>9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Lysbildetitler</vt:lpstr>
      </vt:variant>
      <vt:variant>
        <vt:i4>70</vt:i4>
      </vt:variant>
    </vt:vector>
  </HeadingPairs>
  <TitlesOfParts>
    <vt:vector size="72" baseType="lpstr">
      <vt:lpstr> Svart </vt:lpstr>
      <vt:lpstr>1_ Svart </vt:lpstr>
      <vt:lpstr>Nye linjer i byutviklingen</vt:lpstr>
      <vt:lpstr>Byutvikling ny organisering fra 1.10.2016</vt:lpstr>
      <vt:lpstr>Plan- og bygningsetaten</vt:lpstr>
      <vt:lpstr>Kommuneplanprosessen</vt:lpstr>
      <vt:lpstr>Sammenhenger</vt:lpstr>
      <vt:lpstr>KPS 2030</vt:lpstr>
      <vt:lpstr>Hovedutfordringer</vt:lpstr>
      <vt:lpstr>Utredninger til KPA</vt:lpstr>
      <vt:lpstr>Den aktive byen</vt:lpstr>
      <vt:lpstr>Gåbyen</vt:lpstr>
      <vt:lpstr>Fremtidsrettet</vt:lpstr>
      <vt:lpstr>Bergen kommune skal sørge for byfortetting</vt:lpstr>
      <vt:lpstr>Bergen kommune skal samordne offentlige funksjoner i tilknytning til senterområdene</vt:lpstr>
      <vt:lpstr>Bergen skal videreutvikle en kompakt bystruktur med et nettverk av urbane senterområder</vt:lpstr>
      <vt:lpstr>Senterområdene skal utvikles som gåbyer  med høy tetthet og kvalitet</vt:lpstr>
      <vt:lpstr>Bergen skal tilby gode boliger i varierte bomiljø</vt:lpstr>
      <vt:lpstr>Bergen skal styrke bydelene som særegne steder og fullverdige samfunn</vt:lpstr>
      <vt:lpstr>Prinsippsaker til bystyret</vt:lpstr>
      <vt:lpstr> Bergensk byskikk og byggehøyder </vt:lpstr>
      <vt:lpstr>Utredninger for KPA</vt:lpstr>
      <vt:lpstr>Gatebredder og byggehøyder</vt:lpstr>
      <vt:lpstr>Anbefalinger til KPA</vt:lpstr>
      <vt:lpstr>Brakehaugen Nær to bybanestopp og utenfor flystøysonene</vt:lpstr>
      <vt:lpstr>KU for to rullebaner på Flesland</vt:lpstr>
      <vt:lpstr>Bergen lufthavn Flesland</vt:lpstr>
      <vt:lpstr>PowerPoint-presentasjon</vt:lpstr>
      <vt:lpstr>Prinsippsak om rullebane 2 vedtatt i bystyret 15.6.2016</vt:lpstr>
      <vt:lpstr>Prinsippsak om rullebane 2 vedtatt i bystyret 15.6.2016</vt:lpstr>
      <vt:lpstr>Strategisk temakart  BERGEN 2030</vt:lpstr>
      <vt:lpstr>7 punkter for byutvikling  de neste 14 år </vt:lpstr>
      <vt:lpstr>7 bolig og servicesoner</vt:lpstr>
      <vt:lpstr>Boligbygging</vt:lpstr>
      <vt:lpstr>Differensierte byggesoner rundt senterområdene</vt:lpstr>
      <vt:lpstr>7 områder for arealkrevende industri og lager</vt:lpstr>
      <vt:lpstr>Stamruter for kollektivtrafikk</vt:lpstr>
      <vt:lpstr>Utbygging av hovedveger</vt:lpstr>
      <vt:lpstr>Friluftsområder</vt:lpstr>
      <vt:lpstr>KPA 2016</vt:lpstr>
      <vt:lpstr>Fanaposten</vt:lpstr>
      <vt:lpstr>Bystyrets vedtak  21.9.2016</vt:lpstr>
      <vt:lpstr>Utbygging av senterområdene</vt:lpstr>
      <vt:lpstr>BA 2.9.2016</vt:lpstr>
      <vt:lpstr>BT 29.9.2016    Må vi eie og ikke leie? </vt:lpstr>
      <vt:lpstr>BA 29.9.2016</vt:lpstr>
      <vt:lpstr>Boligbygging 2016 - 2030</vt:lpstr>
      <vt:lpstr>Årlig boligbygging 2016 - 2030</vt:lpstr>
      <vt:lpstr>Vedtatte reguleringsplaner i årene 2000 – 2015 </vt:lpstr>
      <vt:lpstr>Paradis sentrum</vt:lpstr>
      <vt:lpstr>Wergeland</vt:lpstr>
      <vt:lpstr>Mindemyren</vt:lpstr>
      <vt:lpstr>Åsane sentrum</vt:lpstr>
      <vt:lpstr>Rådal</vt:lpstr>
      <vt:lpstr>Nygårdstangen</vt:lpstr>
      <vt:lpstr>Sletten og Slettebakken</vt:lpstr>
      <vt:lpstr>Grønneviken</vt:lpstr>
      <vt:lpstr>Indre Arna</vt:lpstr>
      <vt:lpstr>Fyllingsdalen</vt:lpstr>
      <vt:lpstr>Nyborg</vt:lpstr>
      <vt:lpstr>Kristiansholm</vt:lpstr>
      <vt:lpstr>PowerPoint-presentasjon</vt:lpstr>
      <vt:lpstr>Offentlige planarbeid</vt:lpstr>
      <vt:lpstr>Inndeling</vt:lpstr>
      <vt:lpstr>Bestemmelser</vt:lpstr>
      <vt:lpstr>Bestemmelser</vt:lpstr>
      <vt:lpstr>Utbygging av ulike typer næringsareal pr. bydel i perioden 1994 - 2015</vt:lpstr>
      <vt:lpstr>Fordeling  bolig – arbeidsplass </vt:lpstr>
      <vt:lpstr>Arbeidsreiser til  Kokstad – Sandsli </vt:lpstr>
      <vt:lpstr>1     IKL-områdene – endres </vt:lpstr>
      <vt:lpstr>7 områder for arealkrevende industri og lager</vt:lpstr>
      <vt:lpstr>IKLB ?</vt:lpstr>
    </vt:vector>
  </TitlesOfParts>
  <Company>Bergen kommune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Kjell Åge Matre</dc:creator>
  <cp:lastModifiedBy>admin</cp:lastModifiedBy>
  <cp:revision>252</cp:revision>
  <dcterms:created xsi:type="dcterms:W3CDTF">2015-02-01T14:13:02Z</dcterms:created>
  <dcterms:modified xsi:type="dcterms:W3CDTF">2016-11-22T14:15:41Z</dcterms:modified>
</cp:coreProperties>
</file>