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2" r:id="rId2"/>
    <p:sldId id="271" r:id="rId3"/>
    <p:sldId id="277" r:id="rId4"/>
    <p:sldId id="259" r:id="rId5"/>
    <p:sldId id="265" r:id="rId6"/>
    <p:sldId id="266" r:id="rId7"/>
    <p:sldId id="269" r:id="rId8"/>
    <p:sldId id="260" r:id="rId9"/>
    <p:sldId id="270" r:id="rId10"/>
    <p:sldId id="261" r:id="rId11"/>
    <p:sldId id="262" r:id="rId12"/>
    <p:sldId id="274" r:id="rId13"/>
    <p:sldId id="276" r:id="rId14"/>
    <p:sldId id="267" r:id="rId15"/>
    <p:sldId id="268" r:id="rId16"/>
  </p:sldIdLst>
  <p:sldSz cx="9144000" cy="5145088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000C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08" autoAdjust="0"/>
    <p:restoredTop sz="85766" autoAdjust="0"/>
  </p:normalViewPr>
  <p:slideViewPr>
    <p:cSldViewPr snapToGrid="0">
      <p:cViewPr>
        <p:scale>
          <a:sx n="90" d="100"/>
          <a:sy n="90" d="100"/>
        </p:scale>
        <p:origin x="-162" y="-59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CBABE-916E-4AAD-B057-5389DC7DF64C}" type="datetimeFigureOut">
              <a:rPr lang="nb-NO" smtClean="0"/>
              <a:t>22.11.2016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A1A9E-9E56-4094-AB2E-3DD200DFCB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299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mtClean="0"/>
              <a:t>Menneskets</a:t>
            </a:r>
            <a:r>
              <a:rPr lang="nb-NO" baseline="0" smtClean="0"/>
              <a:t> premisser</a:t>
            </a:r>
          </a:p>
          <a:p>
            <a:r>
              <a:rPr lang="nb-NO" baseline="0" smtClean="0"/>
              <a:t>Trygge nærmiljøer med hverdagens behov i gangavstand</a:t>
            </a:r>
          </a:p>
          <a:p>
            <a:r>
              <a:rPr lang="nb-NO" baseline="0" smtClean="0"/>
              <a:t>Attraktiv by å gå i </a:t>
            </a:r>
          </a:p>
          <a:p>
            <a:r>
              <a:rPr lang="nb-NO" baseline="0" smtClean="0"/>
              <a:t>Byrom som møtesteder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998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77C6A-CD35-4186-AF4D-654E89BF94DA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7361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2003079" y="3456043"/>
            <a:ext cx="5137842" cy="180049"/>
          </a:xfrm>
        </p:spPr>
        <p:txBody>
          <a:bodyPr lIns="0" tIns="0" rIns="0" bIns="0" anchor="b">
            <a:spAutoFit/>
          </a:bodyPr>
          <a:lstStyle>
            <a:lvl1pPr algn="ctr">
              <a:defRPr sz="13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003079" y="3627510"/>
            <a:ext cx="5137842" cy="20005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1300" b="1">
                <a:solidFill>
                  <a:schemeClr val="tx1"/>
                </a:solidFill>
                <a:latin typeface="+mj-lt"/>
              </a:defRPr>
            </a:lvl1pPr>
          </a:lstStyle>
          <a:p>
            <a:fld id="{CC918E41-4448-4E79-865F-42013EA6E1CC}" type="datetime1">
              <a:rPr lang="nb-NO" smtClean="0"/>
              <a:t>22.11.2016</a:t>
            </a:fld>
            <a:endParaRPr lang="nb-NO" dirty="0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000" y="584554"/>
            <a:ext cx="1854000" cy="2309508"/>
          </a:xfrm>
          <a:prstGeom prst="rect">
            <a:avLst/>
          </a:prstGeom>
        </p:spPr>
      </p:pic>
      <p:sp>
        <p:nvSpPr>
          <p:cNvPr id="15" name="Rektangel 14"/>
          <p:cNvSpPr/>
          <p:nvPr userDrawn="1"/>
        </p:nvSpPr>
        <p:spPr>
          <a:xfrm>
            <a:off x="0" y="4864253"/>
            <a:ext cx="9144000" cy="2808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cap="all" baseline="0" dirty="0" smtClean="0">
                <a:solidFill>
                  <a:schemeClr val="bg1"/>
                </a:solidFill>
              </a:rPr>
              <a:t>KOMPETENT     |     ÅPEN     |     PÅLITELIG     |     SAMFUNNSENGASJERT</a:t>
            </a:r>
            <a:endParaRPr lang="nb-NO" sz="1000" cap="all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2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4162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997678" y="1376493"/>
            <a:ext cx="5148643" cy="828104"/>
          </a:xfrm>
        </p:spPr>
        <p:txBody>
          <a:bodyPr anchor="ctr"/>
          <a:lstStyle>
            <a:lvl1pPr algn="ctr">
              <a:defRPr sz="2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997678" y="2386299"/>
            <a:ext cx="5148643" cy="828104"/>
          </a:xfrm>
        </p:spPr>
        <p:txBody>
          <a:bodyPr anchor="ctr">
            <a:noAutofit/>
          </a:bodyPr>
          <a:lstStyle>
            <a:lvl1pPr marL="0" indent="0" algn="ctr">
              <a:buNone/>
              <a:defRPr sz="17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6559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9579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3204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04238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04238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678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3886200" cy="601190"/>
          </a:xfrm>
        </p:spPr>
        <p:txBody>
          <a:bodyPr anchor="t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tittel 1"/>
          <p:cNvSpPr>
            <a:spLocks noGrp="1"/>
          </p:cNvSpPr>
          <p:nvPr>
            <p:ph type="title"/>
          </p:nvPr>
        </p:nvSpPr>
        <p:spPr>
          <a:xfrm>
            <a:off x="628650" y="351954"/>
            <a:ext cx="7886700" cy="8281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innhold 2"/>
          <p:cNvSpPr>
            <a:spLocks noGrp="1"/>
          </p:cNvSpPr>
          <p:nvPr>
            <p:ph sz="half" idx="13"/>
          </p:nvPr>
        </p:nvSpPr>
        <p:spPr>
          <a:xfrm>
            <a:off x="628650" y="1970832"/>
            <a:ext cx="3886200" cy="2441189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2"/>
          <p:cNvSpPr>
            <a:spLocks noGrp="1"/>
          </p:cNvSpPr>
          <p:nvPr>
            <p:ph type="body" idx="14"/>
          </p:nvPr>
        </p:nvSpPr>
        <p:spPr>
          <a:xfrm>
            <a:off x="4629150" y="1369642"/>
            <a:ext cx="3886200" cy="601190"/>
          </a:xfrm>
        </p:spPr>
        <p:txBody>
          <a:bodyPr anchor="t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innhold 2"/>
          <p:cNvSpPr>
            <a:spLocks noGrp="1"/>
          </p:cNvSpPr>
          <p:nvPr>
            <p:ph sz="half" idx="15"/>
          </p:nvPr>
        </p:nvSpPr>
        <p:spPr>
          <a:xfrm>
            <a:off x="4629150" y="1970832"/>
            <a:ext cx="3886200" cy="2441189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75116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6915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59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8589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24" y="4615777"/>
            <a:ext cx="935447" cy="352844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0" y="351954"/>
            <a:ext cx="7886700" cy="8281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0" y="1369643"/>
            <a:ext cx="7886700" cy="30427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223963" y="4764987"/>
            <a:ext cx="4891087" cy="13854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457950" y="4764987"/>
            <a:ext cx="2057400" cy="13854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5E025E5-F4E9-4572-B8CF-5901727261F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235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12" Type="http://schemas.openxmlformats.org/officeDocument/2006/relationships/image" Target="../media/image3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google.no/url?sa=i&amp;rct=j&amp;q=&amp;esrc=s&amp;source=images&amp;cd=&amp;cad=rja&amp;uact=8&amp;ved=0ahUKEwiw5OW2rrrQAhWCFSwKHYxEDXAQjRwIBw&amp;url=http://www.suggest-keywords.com/ZnJlaWJ1cmcgdmF1YmFu/&amp;psig=AFQjCNFVOrkT2qY0v6zhxaIianXAgY84AQ&amp;ust=1479835318254294" TargetMode="External"/><Relationship Id="rId11" Type="http://schemas.openxmlformats.org/officeDocument/2006/relationships/hyperlink" Target="https://www.google.no/url?sa=i&amp;rct=j&amp;q=&amp;esrc=s&amp;source=images&amp;cd=&amp;cad=rja&amp;uact=8&amp;ved=0ahUKEwjBuLDzrrrQAhWGWiwKHf9fC4cQjRwIBw&amp;url=https://www.pinterest.com/pin/431501208023600342/&amp;psig=AFQjCNFVOrkT2qY0v6zhxaIianXAgY84AQ&amp;ust=1479835318254294" TargetMode="External"/><Relationship Id="rId5" Type="http://schemas.openxmlformats.org/officeDocument/2006/relationships/image" Target="../media/image31.png"/><Relationship Id="rId10" Type="http://schemas.openxmlformats.org/officeDocument/2006/relationships/image" Target="../media/image34.jpeg"/><Relationship Id="rId4" Type="http://schemas.openxmlformats.org/officeDocument/2006/relationships/image" Target="../media/image30.jpeg"/><Relationship Id="rId9" Type="http://schemas.openxmlformats.org/officeDocument/2006/relationships/hyperlink" Target="https://www.google.no/url?sa=i&amp;rct=j&amp;q=&amp;esrc=s&amp;source=images&amp;cd=&amp;cad=rja&amp;uact=8&amp;ved=0ahUKEwiq4NLnrbrQAhULFywKHb4rBb0QjRwIBw&amp;url=https://www.pinterest.com/pin/56013589091897418/&amp;bvm=bv.139250283,d.bGg&amp;psig=AFQjCNHGaJNBGyaHSg8tW4fhSXZCFL4ttA&amp;ust=1479835184554635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Oppgaven fra samfunnsdelen og strategisk kart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nb-NO" smtClean="0"/>
              <a:t>Knutepunktsutvikling</a:t>
            </a:r>
          </a:p>
          <a:p>
            <a:pPr marL="342900" indent="-342900">
              <a:buFont typeface="+mj-lt"/>
              <a:buAutoNum type="arabicPeriod"/>
            </a:pPr>
            <a:r>
              <a:rPr lang="nb-NO" smtClean="0"/>
              <a:t>Redusere transportbehov og sikre mer miljøvennlig </a:t>
            </a:r>
            <a:r>
              <a:rPr lang="nb-NO" smtClean="0"/>
              <a:t>transport</a:t>
            </a:r>
          </a:p>
          <a:p>
            <a:pPr marL="342900" indent="-342900">
              <a:buFont typeface="+mj-lt"/>
              <a:buAutoNum type="arabicPeriod"/>
            </a:pPr>
            <a:r>
              <a:rPr lang="nb-NO" smtClean="0"/>
              <a:t>God by</a:t>
            </a:r>
          </a:p>
          <a:p>
            <a:pPr marL="0" indent="0">
              <a:buNone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9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65814" y="106325"/>
            <a:ext cx="2721935" cy="1286048"/>
          </a:xfrm>
        </p:spPr>
        <p:txBody>
          <a:bodyPr>
            <a:normAutofit/>
          </a:bodyPr>
          <a:lstStyle/>
          <a:p>
            <a:r>
              <a:rPr lang="nb-NO" smtClean="0"/>
              <a:t>Avgrensning</a:t>
            </a:r>
            <a:br>
              <a:rPr lang="nb-NO" smtClean="0"/>
            </a:br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2"/>
          </p:nvPr>
        </p:nvSpPr>
        <p:spPr>
          <a:xfrm>
            <a:off x="61869" y="1074542"/>
            <a:ext cx="2892176" cy="2809179"/>
          </a:xfrm>
        </p:spPr>
        <p:txBody>
          <a:bodyPr/>
          <a:lstStyle/>
          <a:p>
            <a:r>
              <a:rPr lang="nb-NO" smtClean="0"/>
              <a:t>Eksempel Indre Arna</a:t>
            </a:r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235" y="0"/>
            <a:ext cx="6456816" cy="5145088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235" y="0"/>
            <a:ext cx="6456816" cy="514508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235" y="0"/>
            <a:ext cx="6456816" cy="5145088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235" y="0"/>
            <a:ext cx="6456816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7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3405" y="181897"/>
            <a:ext cx="2083981" cy="1664207"/>
          </a:xfrm>
        </p:spPr>
        <p:txBody>
          <a:bodyPr/>
          <a:lstStyle/>
          <a:p>
            <a:r>
              <a:rPr lang="nb-NO" smtClean="0"/>
              <a:t>Overordnet struktur</a:t>
            </a:r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184" y="0"/>
            <a:ext cx="6456816" cy="5145088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184" y="0"/>
            <a:ext cx="6456816" cy="514508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184" y="0"/>
            <a:ext cx="6456816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0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98771" y="96772"/>
            <a:ext cx="3379824" cy="828104"/>
          </a:xfrm>
        </p:spPr>
        <p:txBody>
          <a:bodyPr/>
          <a:lstStyle/>
          <a:p>
            <a:r>
              <a:rPr lang="nb-NO" smtClean="0"/>
              <a:t>Bystruktur</a:t>
            </a:r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7" r="1757" b="7418"/>
          <a:stretch/>
        </p:blipFill>
        <p:spPr>
          <a:xfrm>
            <a:off x="3328441" y="7231"/>
            <a:ext cx="5815560" cy="513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8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95562"/>
            <a:ext cx="2849526" cy="2849526"/>
          </a:xfrm>
          <a:prstGeom prst="rect">
            <a:avLst/>
          </a:prstGeom>
        </p:spPr>
      </p:pic>
      <p:pic>
        <p:nvPicPr>
          <p:cNvPr id="4" name="Picture 6" descr="P4220002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9" y="0"/>
            <a:ext cx="3359887" cy="2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DSC_9825 copy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"/>
            <a:ext cx="6044799" cy="226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cka_e3_au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555" y="1131824"/>
            <a:ext cx="6341446" cy="380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Bilderesultat for vauban townhouse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368" y="517116"/>
            <a:ext cx="5964864" cy="447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bsmscandinavia.files.wordpress.com/2011/08/p100042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025" y="1131824"/>
            <a:ext cx="6219807" cy="466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Bilderesultat for vauban townhouses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500" y="-2"/>
            <a:ext cx="3492527" cy="231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Bilderesultat for vauban townhouses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609" y="1286727"/>
            <a:ext cx="3914431" cy="293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76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15999" y="288159"/>
            <a:ext cx="3464885" cy="828104"/>
          </a:xfrm>
        </p:spPr>
        <p:txBody>
          <a:bodyPr/>
          <a:lstStyle/>
          <a:p>
            <a:r>
              <a:rPr lang="nb-NO" smtClean="0"/>
              <a:t>Bestemmelser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24671" y="1231420"/>
            <a:ext cx="5242482" cy="3042700"/>
          </a:xfrm>
        </p:spPr>
        <p:txBody>
          <a:bodyPr/>
          <a:lstStyle/>
          <a:p>
            <a:r>
              <a:rPr lang="nb-NO" smtClean="0"/>
              <a:t>Generelt: </a:t>
            </a:r>
          </a:p>
          <a:p>
            <a:pPr lvl="1"/>
            <a:r>
              <a:rPr lang="nb-NO" smtClean="0"/>
              <a:t>Fleksibilitet i sonegrenser</a:t>
            </a:r>
          </a:p>
          <a:p>
            <a:pPr marL="542925" lvl="1" indent="-200025"/>
            <a:r>
              <a:rPr lang="nb-NO" smtClean="0"/>
              <a:t>Kvalitetskrav</a:t>
            </a:r>
            <a:br>
              <a:rPr lang="nb-NO" smtClean="0"/>
            </a:br>
            <a:r>
              <a:rPr lang="nb-NO" smtClean="0"/>
              <a:t> -  byromsstruktur, møtesteder, blågrønn struktur, fasader, stedsanalyse, </a:t>
            </a:r>
            <a:r>
              <a:rPr lang="nb-NO" smtClean="0"/>
              <a:t>uteareal</a:t>
            </a:r>
            <a:r>
              <a:rPr lang="nb-NO" smtClean="0"/>
              <a:t>…..</a:t>
            </a:r>
            <a:endParaRPr lang="nb-NO" smtClean="0"/>
          </a:p>
          <a:p>
            <a:r>
              <a:rPr lang="nb-NO" smtClean="0"/>
              <a:t>Urban sone: </a:t>
            </a:r>
          </a:p>
          <a:p>
            <a:pPr lvl="1"/>
            <a:r>
              <a:rPr lang="nb-NO" smtClean="0"/>
              <a:t>Høy utnytting</a:t>
            </a:r>
            <a:endParaRPr lang="nb-NO" smtClean="0"/>
          </a:p>
          <a:p>
            <a:pPr lvl="1"/>
            <a:r>
              <a:rPr lang="nb-NO" smtClean="0"/>
              <a:t>Plankrav</a:t>
            </a:r>
            <a:endParaRPr lang="nb-NO" smtClean="0"/>
          </a:p>
          <a:p>
            <a:pPr lvl="1"/>
            <a:r>
              <a:rPr lang="nb-NO" smtClean="0"/>
              <a:t>Felles parkering</a:t>
            </a:r>
          </a:p>
          <a:p>
            <a:pPr lvl="1"/>
            <a:r>
              <a:rPr lang="nb-NO" smtClean="0"/>
              <a:t>Funksjonsblanding (avhengig av type senter)</a:t>
            </a:r>
          </a:p>
          <a:p>
            <a:pPr lvl="1"/>
            <a:endParaRPr lang="nb-NO" smtClean="0"/>
          </a:p>
          <a:p>
            <a:pPr lvl="1"/>
            <a:endParaRPr lang="nb-NO"/>
          </a:p>
        </p:txBody>
      </p:sp>
      <p:pic>
        <p:nvPicPr>
          <p:cNvPr id="11" name="Picture 4" descr="E:\Byutvikingskonferansen\Byutviklingskonf_13\DSC_57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00" y="0"/>
            <a:ext cx="180181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S:\MBU\Plan\4-Etatsledelse\Foredrag\Foto\torget_bergen 00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" r="13761"/>
          <a:stretch/>
        </p:blipFill>
        <p:spPr bwMode="auto">
          <a:xfrm>
            <a:off x="7385752" y="1196975"/>
            <a:ext cx="1781298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00" y="2636838"/>
            <a:ext cx="17716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46" b="27561"/>
          <a:stretch/>
        </p:blipFill>
        <p:spPr bwMode="auto">
          <a:xfrm>
            <a:off x="7369938" y="3789363"/>
            <a:ext cx="1812925" cy="1254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1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99028" y="224364"/>
            <a:ext cx="3601149" cy="828104"/>
          </a:xfrm>
        </p:spPr>
        <p:txBody>
          <a:bodyPr/>
          <a:lstStyle/>
          <a:p>
            <a:r>
              <a:rPr lang="nb-NO" smtClean="0"/>
              <a:t>Bestemmelser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62843" y="1220787"/>
            <a:ext cx="3826392" cy="3042700"/>
          </a:xfrm>
        </p:spPr>
        <p:txBody>
          <a:bodyPr>
            <a:normAutofit lnSpcReduction="10000"/>
          </a:bodyPr>
          <a:lstStyle/>
          <a:p>
            <a:r>
              <a:rPr lang="nb-NO"/>
              <a:t>Gangavstandssone</a:t>
            </a:r>
          </a:p>
          <a:p>
            <a:pPr lvl="1"/>
            <a:r>
              <a:rPr lang="nb-NO" smtClean="0"/>
              <a:t>Høy utnytting</a:t>
            </a:r>
            <a:endParaRPr lang="nb-NO" smtClean="0"/>
          </a:p>
          <a:p>
            <a:pPr lvl="1"/>
            <a:r>
              <a:rPr lang="nb-NO" smtClean="0"/>
              <a:t>I </a:t>
            </a:r>
            <a:r>
              <a:rPr lang="nb-NO"/>
              <a:t>hovedsak </a:t>
            </a:r>
            <a:r>
              <a:rPr lang="nb-NO" smtClean="0"/>
              <a:t>bolig, noe </a:t>
            </a:r>
            <a:r>
              <a:rPr lang="nb-NO"/>
              <a:t>næring</a:t>
            </a:r>
          </a:p>
          <a:p>
            <a:pPr lvl="1"/>
            <a:r>
              <a:rPr lang="nb-NO"/>
              <a:t>Parkering i </a:t>
            </a:r>
            <a:r>
              <a:rPr lang="nb-NO" smtClean="0"/>
              <a:t>anlegg</a:t>
            </a:r>
            <a:endParaRPr lang="nb-NO" smtClean="0"/>
          </a:p>
          <a:p>
            <a:pPr lvl="1"/>
            <a:r>
              <a:rPr lang="nb-NO" smtClean="0"/>
              <a:t>Nærservice</a:t>
            </a:r>
          </a:p>
          <a:p>
            <a:r>
              <a:rPr lang="nb-NO" smtClean="0"/>
              <a:t>Tredjesonen</a:t>
            </a:r>
          </a:p>
          <a:p>
            <a:pPr lvl="1"/>
            <a:r>
              <a:rPr lang="nb-NO" smtClean="0"/>
              <a:t>Middels utnytting</a:t>
            </a:r>
            <a:endParaRPr lang="nb-NO" smtClean="0"/>
          </a:p>
          <a:p>
            <a:pPr lvl="1"/>
            <a:r>
              <a:rPr lang="nb-NO" smtClean="0"/>
              <a:t>I hovedsak boligfortetting</a:t>
            </a:r>
          </a:p>
          <a:p>
            <a:r>
              <a:rPr lang="nb-NO" smtClean="0"/>
              <a:t>«Resten»</a:t>
            </a:r>
          </a:p>
          <a:p>
            <a:pPr lvl="1"/>
            <a:r>
              <a:rPr lang="nb-NO" smtClean="0"/>
              <a:t>Mindre byggetiltak; enkeltboliger, tilbygg, garasjer, gjenoppbygging….</a:t>
            </a:r>
          </a:p>
          <a:p>
            <a:pPr lvl="1"/>
            <a:r>
              <a:rPr lang="nb-NO" smtClean="0"/>
              <a:t>Transformasjon av eksisterende </a:t>
            </a:r>
            <a:r>
              <a:rPr lang="nb-NO" smtClean="0"/>
              <a:t>bygg</a:t>
            </a:r>
            <a:endParaRPr lang="nb-NO" smtClean="0"/>
          </a:p>
          <a:p>
            <a:pPr lvl="1"/>
            <a:r>
              <a:rPr lang="nb-NO" smtClean="0"/>
              <a:t>Eksisterende småsentre – </a:t>
            </a:r>
            <a:r>
              <a:rPr lang="nb-NO" smtClean="0"/>
              <a:t>næring</a:t>
            </a:r>
            <a:endParaRPr lang="nb-NO"/>
          </a:p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74"/>
          <a:stretch/>
        </p:blipFill>
        <p:spPr>
          <a:xfrm>
            <a:off x="4208534" y="0"/>
            <a:ext cx="4935466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8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86539" y="110717"/>
            <a:ext cx="5677785" cy="828104"/>
          </a:xfrm>
        </p:spPr>
        <p:txBody>
          <a:bodyPr/>
          <a:lstStyle/>
          <a:p>
            <a:r>
              <a:rPr lang="nb-NO" smtClean="0"/>
              <a:t>Gåbyen</a:t>
            </a:r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539" y="1045147"/>
            <a:ext cx="3774559" cy="37804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012" y="1045147"/>
            <a:ext cx="3561907" cy="37969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65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:\Byutvikingskonferansen\Byutviklingskonf_13\DSC_57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697"/>
            <a:ext cx="3748088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DSC_206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b="13123"/>
          <a:stretch>
            <a:fillRect/>
          </a:stretch>
        </p:blipFill>
        <p:spPr bwMode="auto">
          <a:xfrm>
            <a:off x="-2" y="2721581"/>
            <a:ext cx="3740171" cy="22708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173" y="845583"/>
            <a:ext cx="2554542" cy="347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3" t="-1381" r="14847" b="13008"/>
          <a:stretch>
            <a:fillRect/>
          </a:stretch>
        </p:blipFill>
        <p:spPr bwMode="auto">
          <a:xfrm>
            <a:off x="6438138" y="357670"/>
            <a:ext cx="2705861" cy="222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adm.bgo\BK\Felles\MBU\Plan\8-Ansatte\Gyda_Strømmen\Bilder\Nederland\R00103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758" y="2721581"/>
            <a:ext cx="2626242" cy="196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87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84312" y="114300"/>
            <a:ext cx="2887538" cy="857515"/>
          </a:xfrm>
        </p:spPr>
        <p:txBody>
          <a:bodyPr/>
          <a:lstStyle/>
          <a:p>
            <a:r>
              <a:rPr lang="nb-NO" smtClean="0"/>
              <a:t>Planstatus </a:t>
            </a:r>
            <a:endParaRPr lang="nb-NO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t="1632" r="2843" b="1990"/>
          <a:stretch/>
        </p:blipFill>
        <p:spPr bwMode="auto">
          <a:xfrm>
            <a:off x="3588920" y="0"/>
            <a:ext cx="5124476" cy="5145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>
          <a:xfrm>
            <a:off x="426634" y="1156992"/>
            <a:ext cx="2699337" cy="1958348"/>
          </a:xfrm>
        </p:spPr>
        <p:txBody>
          <a:bodyPr/>
          <a:lstStyle/>
          <a:p>
            <a:r>
              <a:rPr lang="nb-NO" smtClean="0"/>
              <a:t>Knutepunktsutvikling fortsetter, men defineres klarere</a:t>
            </a:r>
          </a:p>
          <a:p>
            <a:r>
              <a:rPr lang="nb-NO" smtClean="0"/>
              <a:t>Ny avgrensning av senterområder </a:t>
            </a:r>
          </a:p>
          <a:p>
            <a:endParaRPr lang="nb-NO" smtClean="0"/>
          </a:p>
          <a:p>
            <a:endParaRPr lang="nb-NO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819" y="0"/>
            <a:ext cx="3962177" cy="516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30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2800" smtClean="0"/>
              <a:t>Ny senterstruktur</a:t>
            </a:r>
            <a:endParaRPr lang="nb-NO" sz="2800"/>
          </a:p>
        </p:txBody>
      </p:sp>
      <p:sp>
        <p:nvSpPr>
          <p:cNvPr id="3" name="Plassholder for innhold 2"/>
          <p:cNvSpPr txBox="1">
            <a:spLocks/>
          </p:cNvSpPr>
          <p:nvPr/>
        </p:nvSpPr>
        <p:spPr>
          <a:xfrm>
            <a:off x="1462598" y="1477601"/>
            <a:ext cx="6097151" cy="339552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Char char="―"/>
            </a:pPr>
            <a:r>
              <a:rPr lang="nb-NO" sz="2800" smtClean="0">
                <a:solidFill>
                  <a:schemeClr val="accent1"/>
                </a:solidFill>
              </a:rPr>
              <a:t>  Valg av områder</a:t>
            </a:r>
          </a:p>
          <a:p>
            <a:pPr algn="ctr">
              <a:buFont typeface="Arial" panose="020B0604020202020204" pitchFamily="34" charset="0"/>
              <a:buChar char="―"/>
            </a:pPr>
            <a:r>
              <a:rPr lang="nb-NO" sz="2800" smtClean="0">
                <a:solidFill>
                  <a:schemeClr val="accent1"/>
                </a:solidFill>
              </a:rPr>
              <a:t>   Inndeling </a:t>
            </a:r>
          </a:p>
          <a:p>
            <a:pPr algn="ctr">
              <a:buFont typeface="Arial" panose="020B0604020202020204" pitchFamily="34" charset="0"/>
              <a:buChar char="―"/>
            </a:pPr>
            <a:r>
              <a:rPr lang="nb-NO" sz="2800" smtClean="0">
                <a:solidFill>
                  <a:schemeClr val="accent1"/>
                </a:solidFill>
              </a:rPr>
              <a:t>  Avgrensning</a:t>
            </a:r>
            <a:endParaRPr lang="nb-NO" sz="32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3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Hvilke områder?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09679" y="1178257"/>
            <a:ext cx="3751964" cy="3042700"/>
          </a:xfrm>
        </p:spPr>
        <p:txBody>
          <a:bodyPr/>
          <a:lstStyle/>
          <a:p>
            <a:r>
              <a:rPr lang="nb-NO" sz="2000" smtClean="0"/>
              <a:t>Kriterier: </a:t>
            </a:r>
          </a:p>
          <a:p>
            <a:pPr lvl="1"/>
            <a:r>
              <a:rPr lang="nb-NO" sz="1800" smtClean="0"/>
              <a:t>Kollektivdekning</a:t>
            </a:r>
          </a:p>
          <a:p>
            <a:pPr lvl="1"/>
            <a:r>
              <a:rPr lang="nb-NO" sz="1800" smtClean="0"/>
              <a:t>Funksjoner</a:t>
            </a:r>
          </a:p>
          <a:p>
            <a:pPr lvl="1"/>
            <a:r>
              <a:rPr lang="nb-NO" sz="1800" smtClean="0"/>
              <a:t>Gang-/sykkeltilbud</a:t>
            </a:r>
          </a:p>
          <a:p>
            <a:pPr lvl="1"/>
            <a:r>
              <a:rPr lang="nb-NO" sz="1800" smtClean="0"/>
              <a:t>Potensiale </a:t>
            </a:r>
            <a:r>
              <a:rPr lang="nb-NO" sz="1800" smtClean="0"/>
              <a:t>for (videre-)utvikling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" b="2242"/>
          <a:stretch/>
        </p:blipFill>
        <p:spPr bwMode="auto">
          <a:xfrm>
            <a:off x="4084433" y="0"/>
            <a:ext cx="5059567" cy="5145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17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Hierarki </a:t>
            </a:r>
            <a:endParaRPr lang="nb-NO"/>
          </a:p>
        </p:txBody>
      </p:sp>
      <p:sp>
        <p:nvSpPr>
          <p:cNvPr id="8" name="Plassholder for innhold 7"/>
          <p:cNvSpPr>
            <a:spLocks noGrp="1"/>
          </p:cNvSpPr>
          <p:nvPr>
            <p:ph sz="half" idx="1"/>
          </p:nvPr>
        </p:nvSpPr>
        <p:spPr>
          <a:xfrm>
            <a:off x="159488" y="1305847"/>
            <a:ext cx="2328531" cy="3042380"/>
          </a:xfrm>
        </p:spPr>
        <p:txBody>
          <a:bodyPr/>
          <a:lstStyle/>
          <a:p>
            <a:r>
              <a:rPr lang="nb-NO" sz="2200" smtClean="0"/>
              <a:t>Bydelssenter</a:t>
            </a:r>
          </a:p>
          <a:p>
            <a:r>
              <a:rPr lang="nb-NO" sz="2200" smtClean="0"/>
              <a:t>Lokalsenter</a:t>
            </a:r>
          </a:p>
          <a:p>
            <a:r>
              <a:rPr lang="nb-NO" sz="2200" smtClean="0"/>
              <a:t>Nærmiljøsenter</a:t>
            </a:r>
          </a:p>
          <a:p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871" y="0"/>
            <a:ext cx="6277128" cy="5145088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871" y="0"/>
            <a:ext cx="6277129" cy="5145089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871" y="1"/>
            <a:ext cx="6277127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0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87501"/>
            <a:ext cx="4618856" cy="857515"/>
          </a:xfrm>
        </p:spPr>
        <p:txBody>
          <a:bodyPr>
            <a:normAutofit/>
          </a:bodyPr>
          <a:lstStyle/>
          <a:p>
            <a:r>
              <a:rPr lang="nb-NO" smtClean="0"/>
              <a:t>Inndeling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951864"/>
            <a:ext cx="4114800" cy="3395520"/>
          </a:xfrm>
        </p:spPr>
        <p:txBody>
          <a:bodyPr>
            <a:normAutofit/>
          </a:bodyPr>
          <a:lstStyle/>
          <a:p>
            <a:r>
              <a:rPr lang="nb-NO" smtClean="0"/>
              <a:t>Urban sone</a:t>
            </a:r>
          </a:p>
          <a:p>
            <a:pPr lvl="1"/>
            <a:r>
              <a:rPr lang="nb-NO" smtClean="0"/>
              <a:t>bymessig utforming</a:t>
            </a:r>
          </a:p>
          <a:p>
            <a:pPr lvl="1"/>
            <a:r>
              <a:rPr lang="nb-NO" smtClean="0"/>
              <a:t>høy utnytting</a:t>
            </a:r>
          </a:p>
          <a:p>
            <a:pPr lvl="1"/>
            <a:r>
              <a:rPr lang="nb-NO" smtClean="0"/>
              <a:t>lavere krav mht. uteareal, støy, parkering </a:t>
            </a:r>
          </a:p>
          <a:p>
            <a:r>
              <a:rPr lang="nb-NO" smtClean="0"/>
              <a:t>Gangavstandssone</a:t>
            </a:r>
          </a:p>
          <a:p>
            <a:pPr lvl="1"/>
            <a:r>
              <a:rPr lang="nb-NO"/>
              <a:t>t</a:t>
            </a:r>
            <a:r>
              <a:rPr lang="nb-NO" smtClean="0"/>
              <a:t>ett, men mindre formalisert</a:t>
            </a:r>
          </a:p>
          <a:p>
            <a:r>
              <a:rPr lang="nb-NO" smtClean="0"/>
              <a:t>«Tredjesone»</a:t>
            </a:r>
          </a:p>
          <a:p>
            <a:pPr lvl="1"/>
            <a:r>
              <a:rPr lang="nb-NO" smtClean="0"/>
              <a:t>fortetting</a:t>
            </a:r>
          </a:p>
          <a:p>
            <a:r>
              <a:rPr lang="nb-NO" smtClean="0"/>
              <a:t>Øvrig byggesone</a:t>
            </a:r>
            <a:endParaRPr lang="nb-NO" smtClean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052" y="-9144"/>
            <a:ext cx="2577970" cy="5244912"/>
          </a:xfrm>
          <a:prstGeom prst="rect">
            <a:avLst/>
          </a:prstGeom>
        </p:spPr>
      </p:pic>
      <p:sp>
        <p:nvSpPr>
          <p:cNvPr id="6" name="Frihåndsform 5"/>
          <p:cNvSpPr/>
          <p:nvPr/>
        </p:nvSpPr>
        <p:spPr>
          <a:xfrm>
            <a:off x="5572125" y="-9525"/>
            <a:ext cx="1457325" cy="3990975"/>
          </a:xfrm>
          <a:custGeom>
            <a:avLst/>
            <a:gdLst>
              <a:gd name="connsiteX0" fmla="*/ 1457325 w 1457325"/>
              <a:gd name="connsiteY0" fmla="*/ 0 h 3990975"/>
              <a:gd name="connsiteX1" fmla="*/ 1171575 w 1457325"/>
              <a:gd name="connsiteY1" fmla="*/ 542925 h 3990975"/>
              <a:gd name="connsiteX2" fmla="*/ 1171575 w 1457325"/>
              <a:gd name="connsiteY2" fmla="*/ 1047750 h 3990975"/>
              <a:gd name="connsiteX3" fmla="*/ 1133475 w 1457325"/>
              <a:gd name="connsiteY3" fmla="*/ 1533525 h 3990975"/>
              <a:gd name="connsiteX4" fmla="*/ 1085850 w 1457325"/>
              <a:gd name="connsiteY4" fmla="*/ 1857375 h 3990975"/>
              <a:gd name="connsiteX5" fmla="*/ 1171575 w 1457325"/>
              <a:gd name="connsiteY5" fmla="*/ 2181225 h 3990975"/>
              <a:gd name="connsiteX6" fmla="*/ 981075 w 1457325"/>
              <a:gd name="connsiteY6" fmla="*/ 2571750 h 3990975"/>
              <a:gd name="connsiteX7" fmla="*/ 847725 w 1457325"/>
              <a:gd name="connsiteY7" fmla="*/ 2828925 h 3990975"/>
              <a:gd name="connsiteX8" fmla="*/ 876300 w 1457325"/>
              <a:gd name="connsiteY8" fmla="*/ 3381375 h 3990975"/>
              <a:gd name="connsiteX9" fmla="*/ 685800 w 1457325"/>
              <a:gd name="connsiteY9" fmla="*/ 3724275 h 3990975"/>
              <a:gd name="connsiteX10" fmla="*/ 0 w 1457325"/>
              <a:gd name="connsiteY10" fmla="*/ 3990975 h 399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57325" h="3990975">
                <a:moveTo>
                  <a:pt x="1457325" y="0"/>
                </a:moveTo>
                <a:cubicBezTo>
                  <a:pt x="1338262" y="184150"/>
                  <a:pt x="1219200" y="368300"/>
                  <a:pt x="1171575" y="542925"/>
                </a:cubicBezTo>
                <a:cubicBezTo>
                  <a:pt x="1123950" y="717550"/>
                  <a:pt x="1177925" y="882650"/>
                  <a:pt x="1171575" y="1047750"/>
                </a:cubicBezTo>
                <a:cubicBezTo>
                  <a:pt x="1165225" y="1212850"/>
                  <a:pt x="1147762" y="1398588"/>
                  <a:pt x="1133475" y="1533525"/>
                </a:cubicBezTo>
                <a:cubicBezTo>
                  <a:pt x="1119188" y="1668462"/>
                  <a:pt x="1079500" y="1749425"/>
                  <a:pt x="1085850" y="1857375"/>
                </a:cubicBezTo>
                <a:cubicBezTo>
                  <a:pt x="1092200" y="1965325"/>
                  <a:pt x="1189037" y="2062163"/>
                  <a:pt x="1171575" y="2181225"/>
                </a:cubicBezTo>
                <a:cubicBezTo>
                  <a:pt x="1154112" y="2300288"/>
                  <a:pt x="1035050" y="2463800"/>
                  <a:pt x="981075" y="2571750"/>
                </a:cubicBezTo>
                <a:cubicBezTo>
                  <a:pt x="927100" y="2679700"/>
                  <a:pt x="865187" y="2693988"/>
                  <a:pt x="847725" y="2828925"/>
                </a:cubicBezTo>
                <a:cubicBezTo>
                  <a:pt x="830263" y="2963862"/>
                  <a:pt x="903287" y="3232150"/>
                  <a:pt x="876300" y="3381375"/>
                </a:cubicBezTo>
                <a:cubicBezTo>
                  <a:pt x="849312" y="3530600"/>
                  <a:pt x="831850" y="3622675"/>
                  <a:pt x="685800" y="3724275"/>
                </a:cubicBezTo>
                <a:cubicBezTo>
                  <a:pt x="539750" y="3825875"/>
                  <a:pt x="269875" y="3908425"/>
                  <a:pt x="0" y="3990975"/>
                </a:cubicBezTo>
              </a:path>
            </a:pathLst>
          </a:custGeom>
          <a:noFill/>
          <a:ln w="28575">
            <a:solidFill>
              <a:schemeClr val="accent3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Frihåndsform 8"/>
          <p:cNvSpPr/>
          <p:nvPr/>
        </p:nvSpPr>
        <p:spPr>
          <a:xfrm>
            <a:off x="6886575" y="-9525"/>
            <a:ext cx="1197059" cy="5248275"/>
          </a:xfrm>
          <a:custGeom>
            <a:avLst/>
            <a:gdLst>
              <a:gd name="connsiteX0" fmla="*/ 1190625 w 1197059"/>
              <a:gd name="connsiteY0" fmla="*/ 0 h 5248275"/>
              <a:gd name="connsiteX1" fmla="*/ 1152525 w 1197059"/>
              <a:gd name="connsiteY1" fmla="*/ 1009650 h 5248275"/>
              <a:gd name="connsiteX2" fmla="*/ 857250 w 1197059"/>
              <a:gd name="connsiteY2" fmla="*/ 1752600 h 5248275"/>
              <a:gd name="connsiteX3" fmla="*/ 685800 w 1197059"/>
              <a:gd name="connsiteY3" fmla="*/ 1943100 h 5248275"/>
              <a:gd name="connsiteX4" fmla="*/ 733425 w 1197059"/>
              <a:gd name="connsiteY4" fmla="*/ 2305050 h 5248275"/>
              <a:gd name="connsiteX5" fmla="*/ 1085850 w 1197059"/>
              <a:gd name="connsiteY5" fmla="*/ 2590800 h 5248275"/>
              <a:gd name="connsiteX6" fmla="*/ 1104900 w 1197059"/>
              <a:gd name="connsiteY6" fmla="*/ 3181350 h 5248275"/>
              <a:gd name="connsiteX7" fmla="*/ 666750 w 1197059"/>
              <a:gd name="connsiteY7" fmla="*/ 4124325 h 5248275"/>
              <a:gd name="connsiteX8" fmla="*/ 219075 w 1197059"/>
              <a:gd name="connsiteY8" fmla="*/ 4619625 h 5248275"/>
              <a:gd name="connsiteX9" fmla="*/ 0 w 1197059"/>
              <a:gd name="connsiteY9" fmla="*/ 5248275 h 524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97059" h="5248275">
                <a:moveTo>
                  <a:pt x="1190625" y="0"/>
                </a:moveTo>
                <a:cubicBezTo>
                  <a:pt x="1199356" y="358775"/>
                  <a:pt x="1208087" y="717550"/>
                  <a:pt x="1152525" y="1009650"/>
                </a:cubicBezTo>
                <a:cubicBezTo>
                  <a:pt x="1096963" y="1301750"/>
                  <a:pt x="935037" y="1597025"/>
                  <a:pt x="857250" y="1752600"/>
                </a:cubicBezTo>
                <a:cubicBezTo>
                  <a:pt x="779463" y="1908175"/>
                  <a:pt x="706437" y="1851025"/>
                  <a:pt x="685800" y="1943100"/>
                </a:cubicBezTo>
                <a:cubicBezTo>
                  <a:pt x="665163" y="2035175"/>
                  <a:pt x="666750" y="2197100"/>
                  <a:pt x="733425" y="2305050"/>
                </a:cubicBezTo>
                <a:cubicBezTo>
                  <a:pt x="800100" y="2413000"/>
                  <a:pt x="1023938" y="2444750"/>
                  <a:pt x="1085850" y="2590800"/>
                </a:cubicBezTo>
                <a:cubicBezTo>
                  <a:pt x="1147762" y="2736850"/>
                  <a:pt x="1174750" y="2925763"/>
                  <a:pt x="1104900" y="3181350"/>
                </a:cubicBezTo>
                <a:cubicBezTo>
                  <a:pt x="1035050" y="3436938"/>
                  <a:pt x="814387" y="3884613"/>
                  <a:pt x="666750" y="4124325"/>
                </a:cubicBezTo>
                <a:cubicBezTo>
                  <a:pt x="519113" y="4364037"/>
                  <a:pt x="330200" y="4432300"/>
                  <a:pt x="219075" y="4619625"/>
                </a:cubicBezTo>
                <a:cubicBezTo>
                  <a:pt x="107950" y="4806950"/>
                  <a:pt x="53975" y="5027612"/>
                  <a:pt x="0" y="5248275"/>
                </a:cubicBezTo>
              </a:path>
            </a:pathLst>
          </a:custGeom>
          <a:noFill/>
          <a:ln w="28575">
            <a:solidFill>
              <a:schemeClr val="accent3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311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Avgrensning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smtClean="0"/>
              <a:t>Prinsipp</a:t>
            </a:r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872" y="0"/>
            <a:ext cx="6277127" cy="514508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871" y="0"/>
            <a:ext cx="6277127" cy="5145088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870" y="0"/>
            <a:ext cx="6277127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8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_norsk">
  <a:themeElements>
    <a:clrScheme name="Bergen kommune">
      <a:dk1>
        <a:sysClr val="windowText" lastClr="000000"/>
      </a:dk1>
      <a:lt1>
        <a:sysClr val="window" lastClr="FFFFFF"/>
      </a:lt1>
      <a:dk2>
        <a:srgbClr val="BC0615"/>
      </a:dk2>
      <a:lt2>
        <a:srgbClr val="BF9D23"/>
      </a:lt2>
      <a:accent1>
        <a:srgbClr val="BC0615"/>
      </a:accent1>
      <a:accent2>
        <a:srgbClr val="BF9D23"/>
      </a:accent2>
      <a:accent3>
        <a:srgbClr val="5E020A"/>
      </a:accent3>
      <a:accent4>
        <a:srgbClr val="8F751A"/>
      </a:accent4>
      <a:accent5>
        <a:srgbClr val="F94755"/>
      </a:accent5>
      <a:accent6>
        <a:srgbClr val="F6EDCE"/>
      </a:accent6>
      <a:hlink>
        <a:srgbClr val="0563C1"/>
      </a:hlink>
      <a:folHlink>
        <a:srgbClr val="954F72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PT_norsk.potx" id="{86D7C2E3-80B4-4843-A112-DB90E0D9A8A9}" vid="{E05C6FC8-F2A8-4791-8993-77E11194EFF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PPT_norsk</Template>
  <TotalTime>1475</TotalTime>
  <Words>163</Words>
  <Application>Microsoft Office PowerPoint</Application>
  <PresentationFormat>Egendefinert</PresentationFormat>
  <Paragraphs>66</Paragraphs>
  <Slides>15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6" baseType="lpstr">
      <vt:lpstr>PPT_norsk</vt:lpstr>
      <vt:lpstr>Oppgaven fra samfunnsdelen og strategisk kart</vt:lpstr>
      <vt:lpstr>Gåbyen</vt:lpstr>
      <vt:lpstr>PowerPoint-presentasjon</vt:lpstr>
      <vt:lpstr>Planstatus </vt:lpstr>
      <vt:lpstr>Ny senterstruktur</vt:lpstr>
      <vt:lpstr>Hvilke områder?</vt:lpstr>
      <vt:lpstr>Hierarki </vt:lpstr>
      <vt:lpstr>Inndeling</vt:lpstr>
      <vt:lpstr>Avgrensning</vt:lpstr>
      <vt:lpstr>Avgrensning </vt:lpstr>
      <vt:lpstr>Overordnet struktur</vt:lpstr>
      <vt:lpstr>Bystruktur</vt:lpstr>
      <vt:lpstr>PowerPoint-presentasjon</vt:lpstr>
      <vt:lpstr>Bestemmelser</vt:lpstr>
      <vt:lpstr>Bestemmelser</vt:lpstr>
    </vt:vector>
  </TitlesOfParts>
  <Company>Bergen 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tittel</dc:title>
  <dc:creator>Solberg Anfinsen, Marius</dc:creator>
  <cp:lastModifiedBy>Strømmen Gyda</cp:lastModifiedBy>
  <cp:revision>32</cp:revision>
  <dcterms:created xsi:type="dcterms:W3CDTF">2016-01-27T10:13:08Z</dcterms:created>
  <dcterms:modified xsi:type="dcterms:W3CDTF">2016-11-22T17:37:31Z</dcterms:modified>
</cp:coreProperties>
</file>