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326" r:id="rId2"/>
    <p:sldId id="531" r:id="rId3"/>
    <p:sldId id="512" r:id="rId4"/>
    <p:sldId id="513" r:id="rId5"/>
    <p:sldId id="514" r:id="rId6"/>
    <p:sldId id="560" r:id="rId7"/>
    <p:sldId id="573" r:id="rId8"/>
    <p:sldId id="583" r:id="rId9"/>
    <p:sldId id="584" r:id="rId10"/>
    <p:sldId id="585" r:id="rId11"/>
    <p:sldId id="586" r:id="rId12"/>
    <p:sldId id="587" r:id="rId13"/>
    <p:sldId id="588" r:id="rId14"/>
    <p:sldId id="593" r:id="rId15"/>
    <p:sldId id="562" r:id="rId16"/>
    <p:sldId id="551" r:id="rId17"/>
    <p:sldId id="594" r:id="rId18"/>
    <p:sldId id="595" r:id="rId19"/>
    <p:sldId id="596" r:id="rId20"/>
    <p:sldId id="597" r:id="rId21"/>
    <p:sldId id="575" r:id="rId22"/>
    <p:sldId id="589" r:id="rId23"/>
    <p:sldId id="590" r:id="rId24"/>
    <p:sldId id="591" r:id="rId25"/>
    <p:sldId id="592" r:id="rId26"/>
    <p:sldId id="553" r:id="rId27"/>
    <p:sldId id="517" r:id="rId28"/>
    <p:sldId id="576" r:id="rId29"/>
    <p:sldId id="518" r:id="rId30"/>
    <p:sldId id="556" r:id="rId31"/>
    <p:sldId id="534" r:id="rId32"/>
    <p:sldId id="547" r:id="rId33"/>
    <p:sldId id="541" r:id="rId34"/>
    <p:sldId id="581" r:id="rId35"/>
    <p:sldId id="582" r:id="rId36"/>
    <p:sldId id="545" r:id="rId37"/>
    <p:sldId id="554" r:id="rId38"/>
    <p:sldId id="567" r:id="rId39"/>
    <p:sldId id="572" r:id="rId40"/>
    <p:sldId id="568" r:id="rId41"/>
    <p:sldId id="570" r:id="rId42"/>
    <p:sldId id="571" r:id="rId43"/>
    <p:sldId id="555" r:id="rId44"/>
    <p:sldId id="564" r:id="rId45"/>
    <p:sldId id="530" r:id="rId46"/>
    <p:sldId id="548" r:id="rId47"/>
    <p:sldId id="337" r:id="rId48"/>
  </p:sldIdLst>
  <p:sldSz cx="9144000" cy="5143500" type="screen16x9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1">
          <p15:clr>
            <a:srgbClr val="A4A3A4"/>
          </p15:clr>
        </p15:guide>
        <p15:guide id="2" pos="31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1A026"/>
    <a:srgbClr val="E25653"/>
    <a:srgbClr val="87A8E0"/>
    <a:srgbClr val="F5AD4A"/>
    <a:srgbClr val="CCCCCC"/>
    <a:srgbClr val="97D700"/>
    <a:srgbClr val="F6F6F6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9073" autoAdjust="0"/>
  </p:normalViewPr>
  <p:slideViewPr>
    <p:cSldViewPr>
      <p:cViewPr varScale="1">
        <p:scale>
          <a:sx n="119" d="100"/>
          <a:sy n="119" d="100"/>
        </p:scale>
        <p:origin x="972" y="108"/>
      </p:cViewPr>
      <p:guideLst>
        <p:guide orient="horz" pos="1711"/>
        <p:guide pos="31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188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0890F-B65D-4999-8682-DF2128F31B5A}" type="datetimeFigureOut">
              <a:rPr lang="nb-NO" smtClean="0"/>
              <a:t>26.09.2018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FBB53-F87F-42F3-B1EA-7B782AD1FD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9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Intro</a:t>
            </a:r>
            <a:r>
              <a:rPr lang="nb-NO" baseline="0" dirty="0"/>
              <a:t> – Erik Landsnes (f. i Stavanger, bosatt i Bærum)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Jobber i Norkart med digitalisering av kommuner, og ansvarlig for Statlige og private markedet.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/>
              <a:t>Norkart</a:t>
            </a:r>
            <a:r>
              <a:rPr lang="nb-NO" baseline="0" dirty="0"/>
              <a:t> har stand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baseline="0" dirty="0"/>
              <a:t>Digitale kommune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baseline="0" dirty="0"/>
              <a:t>Automatisering og digitalisering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baseline="0" dirty="0"/>
              <a:t>Datavarehus og Open </a:t>
            </a:r>
            <a:r>
              <a:rPr lang="nb-NO" baseline="0" dirty="0" err="1"/>
              <a:t>source</a:t>
            </a:r>
            <a:endParaRPr lang="nb-NO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baseline="0" dirty="0" err="1"/>
              <a:t>CityPlanner</a:t>
            </a:r>
            <a:br>
              <a:rPr lang="nb-NO" dirty="0"/>
            </a:br>
            <a:endParaRPr lang="nb-NO" baseline="0" dirty="0"/>
          </a:p>
          <a:p>
            <a:r>
              <a:rPr lang="nb-NO" dirty="0"/>
              <a:t>Foredraget «Bedre forståelse</a:t>
            </a:r>
            <a:r>
              <a:rPr lang="nb-NO" baseline="0" dirty="0"/>
              <a:t> av planer for innbyggere og beslutningstakere»</a:t>
            </a:r>
          </a:p>
          <a:p>
            <a:r>
              <a:rPr lang="nb-NO" baseline="0" dirty="0" err="1"/>
              <a:t>Powerpoint</a:t>
            </a:r>
            <a:r>
              <a:rPr lang="nb-NO" baseline="0" dirty="0"/>
              <a:t>, video og demo</a:t>
            </a:r>
          </a:p>
          <a:p>
            <a:endParaRPr lang="nb-NO" baseline="0" dirty="0"/>
          </a:p>
          <a:p>
            <a:r>
              <a:rPr lang="nb-NO" baseline="0" dirty="0"/>
              <a:t>Spørsmål til slutt.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2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04" y="5457825"/>
            <a:ext cx="37528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48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dirty="0"/>
              <a:t>Bedre visualisering av planer for færre misforståelser og bedre beslutninger.</a:t>
            </a:r>
          </a:p>
          <a:p>
            <a:pPr lvl="1"/>
            <a:r>
              <a:rPr lang="nb-NO" dirty="0"/>
              <a:t>Hvordan vil programmet passe inn i dagens planforvaltning?</a:t>
            </a:r>
          </a:p>
          <a:p>
            <a:pPr lvl="1"/>
            <a:r>
              <a:rPr lang="nb-NO" dirty="0"/>
              <a:t>Dataflyt mellom kommune og konsulenter</a:t>
            </a:r>
          </a:p>
          <a:p>
            <a:pPr lvl="1"/>
            <a:r>
              <a:rPr lang="nb-NO" dirty="0"/>
              <a:t>Bruk av egne data</a:t>
            </a:r>
          </a:p>
          <a:p>
            <a:pPr lvl="1"/>
            <a:r>
              <a:rPr lang="nb-NO" dirty="0"/>
              <a:t>Administrere løsningen selv</a:t>
            </a:r>
          </a:p>
          <a:p>
            <a:pPr lvl="0"/>
            <a:r>
              <a:rPr lang="nb-NO" dirty="0"/>
              <a:t>Involvere innbyggerne i planprosessen på en ny og innovativ måte</a:t>
            </a:r>
          </a:p>
          <a:p>
            <a:pPr lvl="1"/>
            <a:r>
              <a:rPr lang="nb-NO" dirty="0"/>
              <a:t>Publisere prosjekt</a:t>
            </a:r>
          </a:p>
          <a:p>
            <a:pPr lvl="1"/>
            <a:r>
              <a:rPr lang="nb-NO" dirty="0"/>
              <a:t>Innbyggerdialog</a:t>
            </a:r>
          </a:p>
          <a:p>
            <a:pPr lvl="1"/>
            <a:r>
              <a:rPr lang="nb-NO" dirty="0"/>
              <a:t>Erstatter til plandialog eller i kombinasjon?</a:t>
            </a:r>
          </a:p>
          <a:p>
            <a:pPr lvl="1"/>
            <a:r>
              <a:rPr lang="nb-NO" dirty="0"/>
              <a:t>Spørreundersøkelse for å kartlegge bruk</a:t>
            </a:r>
          </a:p>
          <a:p>
            <a:pPr lvl="0"/>
            <a:r>
              <a:rPr lang="nb-NO" dirty="0"/>
              <a:t>Sørge for kompetanseheving i bruk av 3D, dataflyt og nye arbeidsprosesser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4369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7240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Arkitektene ikke så fornøyd med at presentasjonen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7863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3814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3409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0951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2271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Ingen installasjon</a:t>
            </a:r>
          </a:p>
          <a:p>
            <a:r>
              <a:rPr lang="nb-NO" dirty="0"/>
              <a:t>Alt skjer i nettleseren</a:t>
            </a:r>
          </a:p>
          <a:p>
            <a:r>
              <a:rPr lang="nb-NO" dirty="0"/>
              <a:t>CAD,</a:t>
            </a:r>
            <a:r>
              <a:rPr lang="nb-NO" baseline="0" dirty="0"/>
              <a:t> BIM, 3D-modeller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4456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Egne</a:t>
            </a:r>
            <a:r>
              <a:rPr lang="nb-NO" baseline="0" dirty="0"/>
              <a:t> 3D-modeller</a:t>
            </a:r>
            <a:endParaRPr lang="nb-NO" dirty="0"/>
          </a:p>
          <a:p>
            <a:r>
              <a:rPr lang="nb-NO" dirty="0"/>
              <a:t>Open</a:t>
            </a:r>
            <a:r>
              <a:rPr lang="nb-NO" baseline="0" dirty="0"/>
              <a:t> Street </a:t>
            </a:r>
            <a:r>
              <a:rPr lang="nb-NO" baseline="0" dirty="0" err="1"/>
              <a:t>Map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489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Ikke avhengig av GIS eller forvaltningssystem</a:t>
            </a:r>
          </a:p>
          <a:p>
            <a:r>
              <a:rPr lang="nb-NO" dirty="0"/>
              <a:t>Fungerer godt sammen med QGIS eller andre GIS-system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9583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Hva legger jeg i dette?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sz="1200" dirty="0"/>
              <a:t>Hvordan innbygger og beslutningstaker få en bedre forståelse av hva som er planlagt?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Planer – hvordan vil de se ut?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2D-plankart er tekniske og vanskelige. 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Visualisering. Vi er vant til å forholde oss visuelt.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Vise hva som er planlagt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Hvordan blir de nye sentrumsplanene? </a:t>
            </a:r>
          </a:p>
          <a:p>
            <a:pPr marL="171450" lvl="0" indent="-171450">
              <a:buFontTx/>
              <a:buChar char="-"/>
            </a:pPr>
            <a:r>
              <a:rPr lang="nb-NO" baseline="0" dirty="0"/>
              <a:t>Påvirke! Hvordan kan jeg som innbygger påvirke by- og stedsutviklingen?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Hvilke muligheter har jeg som innbygger?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Hvordan kan man involvere barn og unge i stedsutvikling? Hva har de behov for? 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Vil et sted være attraktivt for unge </a:t>
            </a:r>
            <a:r>
              <a:rPr lang="nb-NO" baseline="0" dirty="0" err="1"/>
              <a:t>nyetablerende</a:t>
            </a:r>
            <a:r>
              <a:rPr lang="nb-NO" baseline="0" dirty="0"/>
              <a:t> dersom det ikke er tilrettelagt for barn og unge?</a:t>
            </a:r>
          </a:p>
          <a:p>
            <a:pPr marL="171450" lvl="0" indent="-171450">
              <a:buFontTx/>
              <a:buChar char="-"/>
            </a:pPr>
            <a:r>
              <a:rPr lang="nb-NO" baseline="0" dirty="0"/>
              <a:t>Kommunereformen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Dreier seg hovedsakelig om digitalisering og fjerning av tidstyver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Men også, bedre tjenester til innbyggerne – styrke lokaldemokrati.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Se på KMD-prosjekt i Stavanger og Sandnes – bedre forståelser av planer (likere forståelse, bedre planer, mindre tid osv.)</a:t>
            </a:r>
          </a:p>
          <a:p>
            <a:pPr marL="171450" lvl="0" indent="-171450">
              <a:buFontTx/>
              <a:buChar char="-"/>
            </a:pPr>
            <a:r>
              <a:rPr lang="nb-NO" baseline="0" dirty="0"/>
              <a:t>Hvordan komme i gang?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Hvordan kan kommunen kommunisere bedre med innbyggerne?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Tidligere mye arbeid med 3D-modell, bygg, etc. Fornøyd når man hadde kommet så langt</a:t>
            </a:r>
          </a:p>
          <a:p>
            <a:pPr marL="628650" lvl="1" indent="-171450">
              <a:buFontTx/>
              <a:buChar char="-"/>
            </a:pPr>
            <a:r>
              <a:rPr lang="nb-NO" baseline="0" dirty="0"/>
              <a:t>Nå er alt klart, bare å begynne å sette inn egen modeller.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Fokus</a:t>
            </a:r>
            <a:r>
              <a:rPr lang="nb-NO" baseline="0" dirty="0"/>
              <a:t> i kommunereformen – styrking av lokaldemokratiet og bedre kommunikasjon med innbyggerne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4593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940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9616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Norkart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distributør av 3D-verktøyet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CityPlanner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webbasert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verktøy for presentasjon og visualisering av 3D-data, utviklet av Agency9.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CityPlanner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tatt i bruk med stort hell i Sverige og er et verktøy blant annet kommunene bruker for å kommunisere bygg, tiltak og planer i 3D ut mot innbyggere og beslutningstakere (politikere). Ved å presentere planer og utbyggingsprosjekter vil brukerne få en bedre forståelse av hva som er planlagt.</a:t>
            </a:r>
            <a:endParaRPr lang="nb-NO" dirty="0"/>
          </a:p>
          <a:p>
            <a:endParaRPr lang="nb-NO" dirty="0"/>
          </a:p>
          <a:p>
            <a:r>
              <a:rPr lang="nb-NO" dirty="0"/>
              <a:t>38% av kommuner</a:t>
            </a:r>
            <a:r>
              <a:rPr lang="nb-NO" baseline="0" dirty="0"/>
              <a:t> som er større en 40 000 innbyggere bruker CityPlanner. 9 av 10 største har CityPlanner.</a:t>
            </a:r>
          </a:p>
          <a:p>
            <a:r>
              <a:rPr lang="nb-NO" baseline="0" dirty="0"/>
              <a:t>Jobber mot mindre kommuner.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596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 CityPlanner kan du: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Laste opp CAD-modeller og bilder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Lage 3D-objekter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 på POI med bilder, tekst og URL-lenker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 til kartdata som vektordata eller WMS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Ingen installasjon behøves. Innlogging og bruk av CityPlanner gjøres i nettleseren på møterommet, kontoret eller hjemme.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3D-modell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Norkarts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detaljerte 3D-modell er bygget opp av en detaljert terrengmodell med N1000 som mest detaljerte data i områder hvor dette er tilgjengelig. Over terrengmodellen har vi drapert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ortofoto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3D-bygg er generert fra FKB-bygg. Hele 3D-modellen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streames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Norkarts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servere i Sandvika. </a:t>
            </a: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Innbyggerdialog – la innbyggerne og politikere ta del i beslutningsprosessen</a:t>
            </a:r>
            <a:endParaRPr lang="nb-NO" b="1" dirty="0"/>
          </a:p>
          <a:p>
            <a:r>
              <a:rPr lang="nb-NO" dirty="0"/>
              <a:t>Legg</a:t>
            </a:r>
            <a:r>
              <a:rPr lang="nb-NO" baseline="0" dirty="0"/>
              <a:t> inn planlagt bygg og infrastruktur i løsningen og inviter innbyggerne til å komme med innspill. Vil styrke den lokaldemokratiet og få en bedre forståelse av hva som er planlagt. 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8827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0425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Dagens saksgang</a:t>
            </a:r>
            <a:r>
              <a:rPr lang="nb-NO" baseline="0" dirty="0"/>
              <a:t> for plan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Detaljert og lite intuitiv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Planinnsyn med planer, på, under og over bakken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Planregister med </a:t>
            </a:r>
            <a:r>
              <a:rPr lang="nb-NO" baseline="0" dirty="0" err="1"/>
              <a:t>metadatat</a:t>
            </a:r>
            <a:endParaRPr lang="nb-NO" baseline="0" dirty="0"/>
          </a:p>
          <a:p>
            <a:pPr marL="171450" indent="-171450">
              <a:buFontTx/>
              <a:buChar char="-"/>
            </a:pPr>
            <a:r>
              <a:rPr lang="nb-NO" baseline="0" dirty="0"/>
              <a:t>Planbestemmelser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Plankart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Saksgang og </a:t>
            </a:r>
            <a:r>
              <a:rPr lang="nb-NO" baseline="0" dirty="0" err="1"/>
              <a:t>saksfaser</a:t>
            </a:r>
            <a:endParaRPr lang="nb-NO" baseline="0" dirty="0"/>
          </a:p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6398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513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Eksempel fra Larvik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9904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FBB53-F87F-42F3-B1EA-7B782AD1FDC0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150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250" y="1770868"/>
            <a:ext cx="6187500" cy="16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38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re bilde + tek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5951770" y="0"/>
            <a:ext cx="3203575" cy="514350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tekst 6"/>
          <p:cNvSpPr>
            <a:spLocks noGrp="1"/>
          </p:cNvSpPr>
          <p:nvPr>
            <p:ph type="body" sz="quarter" idx="11"/>
          </p:nvPr>
        </p:nvSpPr>
        <p:spPr>
          <a:xfrm>
            <a:off x="493308" y="1635646"/>
            <a:ext cx="4798772" cy="2880792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493308" y="634380"/>
            <a:ext cx="4798772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08" y="200906"/>
            <a:ext cx="945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12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2 innho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0"/>
          </p:nvPr>
        </p:nvSpPr>
        <p:spPr>
          <a:xfrm>
            <a:off x="468314" y="1215000"/>
            <a:ext cx="3959671" cy="334837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innhold 3"/>
          <p:cNvSpPr>
            <a:spLocks noGrp="1"/>
          </p:cNvSpPr>
          <p:nvPr>
            <p:ph sz="quarter" idx="11"/>
          </p:nvPr>
        </p:nvSpPr>
        <p:spPr>
          <a:xfrm>
            <a:off x="4716017" y="1215000"/>
            <a:ext cx="3959671" cy="334837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08" y="4823876"/>
            <a:ext cx="945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12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nho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3"/>
          <p:cNvSpPr>
            <a:spLocks noGrp="1"/>
          </p:cNvSpPr>
          <p:nvPr>
            <p:ph sz="quarter" idx="10"/>
          </p:nvPr>
        </p:nvSpPr>
        <p:spPr>
          <a:xfrm>
            <a:off x="468314" y="789552"/>
            <a:ext cx="3959671" cy="3780401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4716017" y="789571"/>
            <a:ext cx="3959671" cy="3780401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08" y="4823876"/>
            <a:ext cx="945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43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nhold uten punk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3"/>
          <p:cNvSpPr>
            <a:spLocks noGrp="1"/>
          </p:cNvSpPr>
          <p:nvPr>
            <p:ph sz="quarter" idx="10"/>
          </p:nvPr>
        </p:nvSpPr>
        <p:spPr>
          <a:xfrm>
            <a:off x="468314" y="789552"/>
            <a:ext cx="3959671" cy="378040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4716017" y="789571"/>
            <a:ext cx="3959671" cy="378040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08" y="4823876"/>
            <a:ext cx="945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65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ta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627784" y="1653648"/>
            <a:ext cx="3888000" cy="858600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nb-NO" sz="2000" i="1" cap="none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Arial"/>
              </a:defRPr>
            </a:lvl1pPr>
          </a:lstStyle>
          <a:p>
            <a:pPr marL="0" lvl="0" indent="0" algn="ctr" defTabSz="457200">
              <a:spcBef>
                <a:spcPct val="20000"/>
              </a:spcBef>
              <a:buFont typeface="Arial"/>
            </a:pPr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628000" y="2493504"/>
            <a:ext cx="3888000" cy="564300"/>
          </a:xfrm>
        </p:spPr>
        <p:txBody>
          <a:bodyPr vert="horz" lIns="0" tIns="0" rIns="0" bIns="0" rtlCol="0" anchor="ctr">
            <a:normAutofit/>
          </a:bodyPr>
          <a:lstStyle>
            <a:lvl1pPr marL="342900" indent="-342900" algn="ctr">
              <a:buNone/>
              <a:defRPr lang="nb-NO"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defRPr>
            </a:lvl1pPr>
          </a:lstStyle>
          <a:p>
            <a:pPr marL="0" lvl="0" indent="0" algn="ctr" defTabSz="457200"/>
            <a:r>
              <a:rPr lang="nb-NO"/>
              <a:t>Klikk for å redigere undertittelstil i malen</a:t>
            </a:r>
            <a:endParaRPr lang="nb-NO" dirty="0"/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2483768" y="1653648"/>
            <a:ext cx="0" cy="1404156"/>
          </a:xfrm>
          <a:prstGeom prst="line">
            <a:avLst/>
          </a:prstGeom>
          <a:ln w="25400">
            <a:solidFill>
              <a:srgbClr val="51A02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Rett linje 8"/>
          <p:cNvCxnSpPr/>
          <p:nvPr userDrawn="1"/>
        </p:nvCxnSpPr>
        <p:spPr>
          <a:xfrm>
            <a:off x="6660232" y="1653648"/>
            <a:ext cx="0" cy="1404156"/>
          </a:xfrm>
          <a:prstGeom prst="line">
            <a:avLst/>
          </a:prstGeom>
          <a:ln w="25400">
            <a:solidFill>
              <a:srgbClr val="51A02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08" y="4823876"/>
            <a:ext cx="945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46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tekst med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1"/>
          </p:nvPr>
        </p:nvSpPr>
        <p:spPr>
          <a:xfrm>
            <a:off x="755576" y="1059756"/>
            <a:ext cx="5976938" cy="1223962"/>
          </a:xfrm>
          <a:solidFill>
            <a:srgbClr val="FFFFFF">
              <a:alpha val="74000"/>
            </a:srgbClr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30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91972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små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453" y="1488222"/>
            <a:ext cx="2182142" cy="218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4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summer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quarter" idx="10"/>
          </p:nvPr>
        </p:nvSpPr>
        <p:spPr>
          <a:xfrm>
            <a:off x="468314" y="1215000"/>
            <a:ext cx="8207375" cy="33483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08" y="4823876"/>
            <a:ext cx="945000" cy="216000"/>
          </a:xfrm>
          <a:prstGeom prst="rect">
            <a:avLst/>
          </a:prstGeom>
        </p:spPr>
      </p:pic>
      <p:sp>
        <p:nvSpPr>
          <p:cNvPr id="3" name="TekstSylinder 2"/>
          <p:cNvSpPr txBox="1"/>
          <p:nvPr userDrawn="1"/>
        </p:nvSpPr>
        <p:spPr>
          <a:xfrm>
            <a:off x="468314" y="411510"/>
            <a:ext cx="820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tx2"/>
                </a:solidFill>
              </a:rPr>
              <a:t>OPPSUMMERING</a:t>
            </a:r>
          </a:p>
        </p:txBody>
      </p:sp>
    </p:spTree>
    <p:extLst>
      <p:ext uri="{BB962C8B-B14F-4D97-AF65-F5344CB8AC3E}">
        <p14:creationId xmlns:p14="http://schemas.microsoft.com/office/powerpoint/2010/main" val="3037517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dn3.iconfinder.com/data/icons/free-social-icons/67/twitter_circle_black-5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927" y="3266957"/>
            <a:ext cx="768088" cy="7680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4" descr="http://crossfitinlandvalley.com/wp-content/uploads/2015/07/1370941025_instagram_circle_black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009" y="1131590"/>
            <a:ext cx="718006" cy="71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/>
          <p:cNvSpPr txBox="1"/>
          <p:nvPr userDrawn="1"/>
        </p:nvSpPr>
        <p:spPr>
          <a:xfrm>
            <a:off x="2267744" y="3234531"/>
            <a:ext cx="3888432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nb-NO" sz="4800" dirty="0">
                <a:solidFill>
                  <a:schemeClr val="tx2"/>
                </a:solidFill>
              </a:rPr>
              <a:t>#</a:t>
            </a:r>
            <a:r>
              <a:rPr lang="nb-NO" sz="4800" dirty="0" err="1">
                <a:solidFill>
                  <a:schemeClr val="tx2"/>
                </a:solidFill>
              </a:rPr>
              <a:t>norkart</a:t>
            </a:r>
            <a:endParaRPr lang="nb-NO" sz="4800" dirty="0">
              <a:solidFill>
                <a:schemeClr val="tx2"/>
              </a:solidFill>
            </a:endParaRP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0"/>
          </p:nvPr>
        </p:nvSpPr>
        <p:spPr>
          <a:xfrm>
            <a:off x="2267744" y="1131818"/>
            <a:ext cx="6265043" cy="7175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2068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bil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54874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 Norka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809600" y="1787400"/>
            <a:ext cx="3888000" cy="858600"/>
          </a:xfrm>
        </p:spPr>
        <p:txBody>
          <a:bodyPr/>
          <a:lstStyle>
            <a:lvl1pPr algn="l">
              <a:defRPr sz="2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809600" y="2643300"/>
            <a:ext cx="3888000" cy="5643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4788024" y="1707654"/>
            <a:ext cx="3888432" cy="0"/>
          </a:xfrm>
          <a:prstGeom prst="line">
            <a:avLst/>
          </a:prstGeom>
          <a:ln>
            <a:solidFill>
              <a:srgbClr val="51A02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 userDrawn="1"/>
        </p:nvCxnSpPr>
        <p:spPr>
          <a:xfrm>
            <a:off x="4788024" y="3273828"/>
            <a:ext cx="3888432" cy="0"/>
          </a:xfrm>
          <a:prstGeom prst="line">
            <a:avLst/>
          </a:prstGeom>
          <a:ln>
            <a:solidFill>
              <a:srgbClr val="51A02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03381" y="3455276"/>
            <a:ext cx="2194666" cy="5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6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08" y="4823876"/>
            <a:ext cx="945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05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33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139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4DBF-9153-4ED9-9F87-665EEC92D35A}" type="datetimeFigureOut">
              <a:rPr lang="sv-SE" smtClean="0"/>
              <a:t>2018-09-26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6D282-2BEF-4F3B-8CF4-1138DADB0D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5569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4DBF-9153-4ED9-9F87-665EEC92D35A}" type="datetimeFigureOut">
              <a:rPr lang="sv-SE" smtClean="0"/>
              <a:t>2018-09-26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6D282-2BEF-4F3B-8CF4-1138DADB0D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7085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4DBF-9153-4ED9-9F87-665EEC92D35A}" type="datetimeFigureOut">
              <a:rPr lang="sv-SE" smtClean="0"/>
              <a:t>2018-09-26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6D282-2BEF-4F3B-8CF4-1138DADB0D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8420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nskap med bilde høy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5951770" y="0"/>
            <a:ext cx="3203575" cy="514350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115616" y="440085"/>
            <a:ext cx="3600400" cy="834238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/>
          <p:cNvSpPr>
            <a:spLocks noGrp="1" noChangeAspect="1"/>
          </p:cNvSpPr>
          <p:nvPr>
            <p:ph type="subTitle" idx="1"/>
          </p:nvPr>
        </p:nvSpPr>
        <p:spPr>
          <a:xfrm>
            <a:off x="1115616" y="1921349"/>
            <a:ext cx="3600400" cy="47994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3219823"/>
            <a:ext cx="1431582" cy="155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2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nskap med bilde vens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88404" cy="514350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4543857" y="447644"/>
            <a:ext cx="3599968" cy="834238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2"/>
                </a:solidFill>
                <a:latin typeface="Avenir LT Std 45 Book" panose="020B0502020203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/>
          <p:cNvSpPr>
            <a:spLocks noGrp="1" noChangeAspect="1"/>
          </p:cNvSpPr>
          <p:nvPr>
            <p:ph type="subTitle" idx="1"/>
          </p:nvPr>
        </p:nvSpPr>
        <p:spPr>
          <a:xfrm>
            <a:off x="4551100" y="1873724"/>
            <a:ext cx="3599968" cy="47994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947" y="3219823"/>
            <a:ext cx="1431582" cy="155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4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ksjon med bil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3370684"/>
            <a:ext cx="8229600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Plassholder for bilde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313200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08" y="4823876"/>
            <a:ext cx="945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2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ksjon med bil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3308" y="699542"/>
            <a:ext cx="8111140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08" y="200906"/>
            <a:ext cx="945000" cy="216000"/>
          </a:xfrm>
          <a:prstGeom prst="rect">
            <a:avLst/>
          </a:prstGeom>
        </p:spPr>
      </p:pic>
      <p:sp>
        <p:nvSpPr>
          <p:cNvPr id="7" name="Plassholder for bilde 4"/>
          <p:cNvSpPr>
            <a:spLocks noGrp="1"/>
          </p:cNvSpPr>
          <p:nvPr>
            <p:ph type="pic" sz="quarter" idx="11"/>
          </p:nvPr>
        </p:nvSpPr>
        <p:spPr>
          <a:xfrm>
            <a:off x="0" y="2015260"/>
            <a:ext cx="9144000" cy="3132000"/>
          </a:xfrm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3531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0"/>
          </p:nvPr>
        </p:nvSpPr>
        <p:spPr>
          <a:xfrm>
            <a:off x="468314" y="1215000"/>
            <a:ext cx="8207375" cy="33483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08" y="4823876"/>
            <a:ext cx="945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6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uten punk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0"/>
          </p:nvPr>
        </p:nvSpPr>
        <p:spPr>
          <a:xfrm>
            <a:off x="468314" y="1215000"/>
            <a:ext cx="8207375" cy="334801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08" y="4823876"/>
            <a:ext cx="945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9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 bilde + tek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03575" cy="514350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1"/>
          </p:nvPr>
        </p:nvSpPr>
        <p:spPr>
          <a:xfrm>
            <a:off x="3851920" y="1635646"/>
            <a:ext cx="4680520" cy="2880792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480" y="123478"/>
            <a:ext cx="945000" cy="216000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3851920" y="634380"/>
            <a:ext cx="4680520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130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1500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8194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73" r:id="rId3"/>
    <p:sldLayoutId id="2147483674" r:id="rId4"/>
    <p:sldLayoutId id="2147483668" r:id="rId5"/>
    <p:sldLayoutId id="2147483669" r:id="rId6"/>
    <p:sldLayoutId id="2147483651" r:id="rId7"/>
    <p:sldLayoutId id="2147483652" r:id="rId8"/>
    <p:sldLayoutId id="2147483670" r:id="rId9"/>
    <p:sldLayoutId id="2147483671" r:id="rId10"/>
    <p:sldLayoutId id="2147483653" r:id="rId11"/>
    <p:sldLayoutId id="2147483654" r:id="rId12"/>
    <p:sldLayoutId id="2147483655" r:id="rId13"/>
    <p:sldLayoutId id="2147483656" r:id="rId14"/>
    <p:sldLayoutId id="2147483680" r:id="rId15"/>
    <p:sldLayoutId id="2147483672" r:id="rId16"/>
    <p:sldLayoutId id="2147483682" r:id="rId17"/>
    <p:sldLayoutId id="2147483681" r:id="rId18"/>
    <p:sldLayoutId id="2147483662" r:id="rId19"/>
    <p:sldLayoutId id="2147483657" r:id="rId20"/>
    <p:sldLayoutId id="2147483658" r:id="rId21"/>
    <p:sldLayoutId id="2147483659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 cap="all" baseline="0">
          <a:solidFill>
            <a:schemeClr val="tx1">
              <a:lumMod val="95000"/>
              <a:lumOff val="5000"/>
            </a:schemeClr>
          </a:solidFill>
          <a:latin typeface="Avenir LT Std 45 Book" panose="020B0502020203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Clr>
          <a:srgbClr val="51A026"/>
        </a:buClr>
        <a:buFont typeface="Arial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Avenir LT Std 45 Book" panose="020B0502020203020204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Clr>
          <a:srgbClr val="51A026"/>
        </a:buClr>
        <a:buFont typeface="Arial" pitchFamily="34" charset="0"/>
        <a:buChar char="–"/>
        <a:defRPr sz="1800" kern="1200">
          <a:solidFill>
            <a:schemeClr val="tx1">
              <a:lumMod val="95000"/>
              <a:lumOff val="5000"/>
            </a:schemeClr>
          </a:solidFill>
          <a:latin typeface="Avenir LT Std 45 Book" panose="020B0502020203020204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Clr>
          <a:srgbClr val="51A026"/>
        </a:buClr>
        <a:buFont typeface="Arial" pitchFamily="34" charset="0"/>
        <a:buChar char="•"/>
        <a:defRPr sz="1600" kern="1200">
          <a:solidFill>
            <a:schemeClr val="tx1">
              <a:lumMod val="95000"/>
              <a:lumOff val="5000"/>
            </a:schemeClr>
          </a:solidFill>
          <a:latin typeface="Avenir LT Std 45 Book" panose="020B0502020203020204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Clr>
          <a:srgbClr val="51A026"/>
        </a:buClr>
        <a:buFont typeface="Arial" pitchFamily="34" charset="0"/>
        <a:buChar char="–"/>
        <a:defRPr sz="1400" kern="1200">
          <a:solidFill>
            <a:schemeClr val="tx1">
              <a:lumMod val="95000"/>
              <a:lumOff val="5000"/>
            </a:schemeClr>
          </a:solidFill>
          <a:latin typeface="Avenir LT Std 45 Book" panose="020B0502020203020204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Clr>
          <a:srgbClr val="51A026"/>
        </a:buClr>
        <a:buFont typeface="Arial" pitchFamily="34" charset="0"/>
        <a:buChar char="»"/>
        <a:defRPr sz="1400" kern="1200">
          <a:solidFill>
            <a:schemeClr val="tx1">
              <a:lumMod val="95000"/>
              <a:lumOff val="5000"/>
            </a:schemeClr>
          </a:solidFill>
          <a:latin typeface="Avenir LT Std 45 Book" panose="020B0502020203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cityplanneronline.com/alta/alta_sentrum" TargetMode="Externa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ityplanneronline.com/sundbyberg/rosentornet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mailto:erik.landsnes@norkart.no" TargetMode="Externa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A70E0D6-A818-4515-84BC-3BBBB39A1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35646"/>
            <a:ext cx="711739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09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1269FA1-FCB6-4EF3-A9EC-7CD6B01CB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9" y="0"/>
            <a:ext cx="88669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28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793B38E-57CD-4613-AAC5-08C555252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9" y="0"/>
            <a:ext cx="88669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48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B68CF0C-649D-49F3-BE50-B58F66141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9" y="0"/>
            <a:ext cx="88669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41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67243D7-620E-427C-AF62-7AF83BAA7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9" y="0"/>
            <a:ext cx="88669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21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hlinkClick r:id="rId2"/>
            <a:extLst>
              <a:ext uri="{FF2B5EF4-FFF2-40B4-BE49-F238E27FC236}">
                <a16:creationId xmlns:a16="http://schemas.microsoft.com/office/drawing/2014/main" id="{FA0153A2-560F-4920-8ADF-DF2CC516C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0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Involvere innbyggerne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457200" y="404326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solidFill>
                  <a:srgbClr val="51A026"/>
                </a:solidFill>
              </a:rPr>
              <a:t>Hvordan kan jeg som innbygger påvirke by- og stedsutviklingen?</a:t>
            </a:r>
          </a:p>
        </p:txBody>
      </p:sp>
      <p:pic>
        <p:nvPicPr>
          <p:cNvPr id="7" name="Bildobjekt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17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Involvere innbyggerne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err="1"/>
              <a:t>CityPlanner</a:t>
            </a:r>
            <a:r>
              <a:rPr lang="nb-NO" dirty="0"/>
              <a:t> tilbyr mulighet for medvirkning via innbyggerdialog</a:t>
            </a:r>
          </a:p>
          <a:p>
            <a:r>
              <a:rPr lang="nb-NO" dirty="0"/>
              <a:t>Spørreundersøkelsen kan tilpasses</a:t>
            </a:r>
          </a:p>
          <a:p>
            <a:r>
              <a:rPr lang="nb-NO" dirty="0"/>
              <a:t>Bruksområder:</a:t>
            </a:r>
          </a:p>
          <a:p>
            <a:pPr lvl="1"/>
            <a:r>
              <a:rPr lang="nb-NO" dirty="0"/>
              <a:t>Utvikling av egne planer</a:t>
            </a:r>
          </a:p>
          <a:p>
            <a:pPr lvl="1"/>
            <a:r>
              <a:rPr lang="nb-NO" dirty="0"/>
              <a:t>Uttalelser av gjeldende planer</a:t>
            </a:r>
          </a:p>
          <a:p>
            <a:pPr lvl="1"/>
            <a:r>
              <a:rPr lang="nb-NO" dirty="0"/>
              <a:t>Idéforslag</a:t>
            </a:r>
          </a:p>
          <a:p>
            <a:pPr lvl="1"/>
            <a:r>
              <a:rPr lang="nb-NO" dirty="0"/>
              <a:t>Arkitektkonkurranse</a:t>
            </a:r>
          </a:p>
          <a:p>
            <a:pPr lvl="1"/>
            <a:r>
              <a:rPr lang="nb-NO" dirty="0"/>
              <a:t>Medvirkning fra barn og unge - skoleprosjekt</a:t>
            </a:r>
          </a:p>
          <a:p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468314" y="788176"/>
            <a:ext cx="727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>
                <a:solidFill>
                  <a:srgbClr val="51A026"/>
                </a:solidFill>
                <a:latin typeface="Avenir LT Std 45 Book"/>
              </a:rPr>
              <a:t>- </a:t>
            </a:r>
            <a:r>
              <a:rPr lang="nb-NO" sz="1400" i="1" dirty="0">
                <a:solidFill>
                  <a:srgbClr val="51A026"/>
                </a:solidFill>
              </a:rPr>
              <a:t>Hvordan kan jeg som innbygger påvirke by- og stedsutviklingen?</a:t>
            </a:r>
          </a:p>
          <a:p>
            <a:endParaRPr lang="en-US" sz="1400" i="1" dirty="0">
              <a:solidFill>
                <a:srgbClr val="51A026"/>
              </a:solidFill>
              <a:latin typeface="Avenir LT Std 45 Book"/>
            </a:endParaRPr>
          </a:p>
        </p:txBody>
      </p:sp>
    </p:spTree>
    <p:extLst>
      <p:ext uri="{BB962C8B-B14F-4D97-AF65-F5344CB8AC3E}">
        <p14:creationId xmlns:p14="http://schemas.microsoft.com/office/powerpoint/2010/main" val="1038413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32BA8671-D2C3-4A3E-9230-BE7B6A3A7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5" y="0"/>
            <a:ext cx="90361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0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4A07D8C-39B4-4BE6-AD27-D616D5504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5" y="0"/>
            <a:ext cx="90361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44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F9BB7BF-7D22-4C1D-840B-DDACC7B37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5" y="0"/>
            <a:ext cx="90361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94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3779912" y="1203598"/>
            <a:ext cx="5220072" cy="1115994"/>
          </a:xfrm>
        </p:spPr>
        <p:txBody>
          <a:bodyPr>
            <a:normAutofit/>
          </a:bodyPr>
          <a:lstStyle/>
          <a:p>
            <a:r>
              <a:rPr lang="nb-NO" dirty="0"/>
              <a:t>Bedre forståelser av planer for innbyggere og beslutningstakere!</a:t>
            </a:r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>
          <a:xfrm>
            <a:off x="3779912" y="2571750"/>
            <a:ext cx="3599968" cy="479941"/>
          </a:xfrm>
        </p:spPr>
        <p:txBody>
          <a:bodyPr/>
          <a:lstStyle/>
          <a:p>
            <a:r>
              <a:rPr lang="nb-NO" dirty="0"/>
              <a:t>Erik Landsnes</a:t>
            </a:r>
          </a:p>
        </p:txBody>
      </p:sp>
      <p:pic>
        <p:nvPicPr>
          <p:cNvPr id="8" name="Plassholder for bilde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ED706F3-28C4-419F-B469-A694248DDD42}"/>
              </a:ext>
            </a:extLst>
          </p:cNvPr>
          <p:cNvSpPr txBox="1"/>
          <p:nvPr/>
        </p:nvSpPr>
        <p:spPr>
          <a:xfrm>
            <a:off x="3767117" y="293179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/>
              <a:t>Digitaliseringsevangelist</a:t>
            </a:r>
          </a:p>
        </p:txBody>
      </p:sp>
    </p:spTree>
    <p:extLst>
      <p:ext uri="{BB962C8B-B14F-4D97-AF65-F5344CB8AC3E}">
        <p14:creationId xmlns:p14="http://schemas.microsoft.com/office/powerpoint/2010/main" val="453507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396E09A-CE77-44A9-9611-0DFBBB40D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5" y="0"/>
            <a:ext cx="90361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Involvere innbyggerne og beslutningstakere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468314" y="788176"/>
            <a:ext cx="727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>
                <a:solidFill>
                  <a:srgbClr val="51A026"/>
                </a:solidFill>
                <a:latin typeface="Avenir LT Std 45 Book"/>
              </a:rPr>
              <a:t>- </a:t>
            </a:r>
            <a:r>
              <a:rPr lang="nb-NO" sz="1400" i="1" dirty="0">
                <a:solidFill>
                  <a:srgbClr val="51A026"/>
                </a:solidFill>
              </a:rPr>
              <a:t>Hvordan kan vi få en bedre forståelse av hva som er planlagt?</a:t>
            </a:r>
          </a:p>
          <a:p>
            <a:endParaRPr lang="en-US" sz="1400" i="1" dirty="0">
              <a:solidFill>
                <a:srgbClr val="51A026"/>
              </a:solidFill>
              <a:latin typeface="Avenir LT Std 45 Book"/>
            </a:endParaRPr>
          </a:p>
        </p:txBody>
      </p:sp>
      <p:grpSp>
        <p:nvGrpSpPr>
          <p:cNvPr id="8" name="Gruppe 7"/>
          <p:cNvGrpSpPr/>
          <p:nvPr/>
        </p:nvGrpSpPr>
        <p:grpSpPr>
          <a:xfrm>
            <a:off x="109233" y="1124999"/>
            <a:ext cx="8855255" cy="3528392"/>
            <a:chOff x="109233" y="1124999"/>
            <a:chExt cx="8855255" cy="3528392"/>
          </a:xfrm>
        </p:grpSpPr>
        <p:pic>
          <p:nvPicPr>
            <p:cNvPr id="5" name="Bild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33" y="1124999"/>
              <a:ext cx="3108260" cy="3528392"/>
            </a:xfrm>
            <a:prstGeom prst="rect">
              <a:avLst/>
            </a:prstGeom>
          </p:spPr>
        </p:pic>
        <p:pic>
          <p:nvPicPr>
            <p:cNvPr id="6" name="Bilde 5">
              <a:hlinkClick r:id="rId3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0593" y="1124999"/>
              <a:ext cx="2970147" cy="3528392"/>
            </a:xfrm>
            <a:prstGeom prst="rect">
              <a:avLst/>
            </a:prstGeom>
          </p:spPr>
        </p:pic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3840" y="1124999"/>
              <a:ext cx="2750648" cy="3528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3638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09ACE3A-075B-4EAA-A943-7B04488E2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18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28F4869-5FAB-4D4E-9E82-1B90BEC0F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09"/>
            <a:ext cx="9144000" cy="475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07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5A4051C-E83F-47FD-B464-A1F3D6B91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312"/>
            <a:ext cx="9144000" cy="460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7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AEBA116-4FA1-4EA8-839D-3E156F6F5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610"/>
            <a:ext cx="9144000" cy="46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22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Kommunereformen</a:t>
            </a:r>
          </a:p>
        </p:txBody>
      </p:sp>
      <p:pic>
        <p:nvPicPr>
          <p:cNvPr id="2" name="Plassholder for bilde 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kstSylinder 2"/>
          <p:cNvSpPr txBox="1"/>
          <p:nvPr/>
        </p:nvSpPr>
        <p:spPr>
          <a:xfrm>
            <a:off x="493308" y="136035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solidFill>
                  <a:srgbClr val="51A026"/>
                </a:solidFill>
              </a:rPr>
              <a:t>- KMD-prosjekt i Stavanger og Sandnes kommune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207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251520" y="1635646"/>
            <a:ext cx="4752528" cy="280831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nb-NO" dirty="0"/>
              <a:t>Bedre visualisering av planer for færre misforståelser og bedre beslutninger</a:t>
            </a:r>
          </a:p>
          <a:p>
            <a:pPr lvl="0"/>
            <a:r>
              <a:rPr lang="nb-NO" dirty="0"/>
              <a:t>Involvere innbyggerne i planprosessen på en ny og innovativ måte</a:t>
            </a:r>
          </a:p>
          <a:p>
            <a:pPr lvl="0"/>
            <a:r>
              <a:rPr lang="nb-NO" dirty="0"/>
              <a:t>Sørge for kompetanseheving i bruk av 3D, dataflyt og nye arbeidsprosesser</a:t>
            </a:r>
          </a:p>
          <a:p>
            <a:pPr lvl="0"/>
            <a:r>
              <a:rPr lang="nb-NO" dirty="0"/>
              <a:t>Tverrfaglig prosjekt mellom </a:t>
            </a:r>
            <a:r>
              <a:rPr lang="nb-NO" b="1" dirty="0"/>
              <a:t>Plan-</a:t>
            </a:r>
            <a:r>
              <a:rPr lang="nb-NO" dirty="0"/>
              <a:t>, </a:t>
            </a:r>
            <a:r>
              <a:rPr lang="nb-NO" b="1" dirty="0" err="1"/>
              <a:t>Geodata</a:t>
            </a:r>
            <a:r>
              <a:rPr lang="nb-NO" b="1" dirty="0"/>
              <a:t>-</a:t>
            </a:r>
            <a:r>
              <a:rPr lang="nb-NO" dirty="0"/>
              <a:t> og </a:t>
            </a:r>
            <a:r>
              <a:rPr lang="nb-NO" b="1" dirty="0"/>
              <a:t>kommunikasjonsavdelingen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93308" y="634380"/>
            <a:ext cx="6887004" cy="857250"/>
          </a:xfrm>
        </p:spPr>
        <p:txBody>
          <a:bodyPr/>
          <a:lstStyle/>
          <a:p>
            <a:r>
              <a:rPr lang="nb-NO" dirty="0" err="1"/>
              <a:t>Kmd</a:t>
            </a:r>
            <a:r>
              <a:rPr lang="nb-NO" dirty="0"/>
              <a:t> prosjekt – </a:t>
            </a:r>
            <a:r>
              <a:rPr lang="nb-NO" dirty="0" err="1"/>
              <a:t>stavanger</a:t>
            </a:r>
            <a:r>
              <a:rPr lang="nb-NO" dirty="0"/>
              <a:t> og </a:t>
            </a:r>
            <a:r>
              <a:rPr lang="nb-NO" dirty="0" err="1"/>
              <a:t>sandnes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635646"/>
            <a:ext cx="4028146" cy="268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39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332656"/>
            <a:ext cx="2750991" cy="2082259"/>
          </a:xfrm>
          <a:prstGeom prst="rect">
            <a:avLst/>
          </a:prstGeom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Studietur til Sverige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915566"/>
            <a:ext cx="4353208" cy="327231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28" y="2766509"/>
            <a:ext cx="2664296" cy="2004277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110235" y="1207034"/>
            <a:ext cx="2773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sv-SE" kern="0" dirty="0">
                <a:solidFill>
                  <a:srgbClr val="51A026"/>
                </a:solidFill>
                <a:latin typeface="+mj-lt"/>
              </a:rPr>
              <a:t>Stockholmsrommet</a:t>
            </a:r>
          </a:p>
        </p:txBody>
      </p:sp>
      <p:sp>
        <p:nvSpPr>
          <p:cNvPr id="11" name="Rektangel 10"/>
          <p:cNvSpPr/>
          <p:nvPr/>
        </p:nvSpPr>
        <p:spPr>
          <a:xfrm>
            <a:off x="6764968" y="2813159"/>
            <a:ext cx="2773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sv-SE" kern="0" dirty="0">
                <a:solidFill>
                  <a:srgbClr val="51A026"/>
                </a:solidFill>
                <a:latin typeface="+mj-lt"/>
              </a:rPr>
              <a:t>Nacka kommune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3364208"/>
            <a:ext cx="2210700" cy="164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96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4572000" y="1347614"/>
            <a:ext cx="4429000" cy="3312368"/>
          </a:xfrm>
        </p:spPr>
        <p:txBody>
          <a:bodyPr>
            <a:normAutofit fontScale="62500" lnSpcReduction="20000"/>
          </a:bodyPr>
          <a:lstStyle/>
          <a:p>
            <a:r>
              <a:rPr lang="nb-NO" sz="2900" dirty="0"/>
              <a:t>Prosjektet har 2 hovedfokusområder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dirty="0"/>
              <a:t>Private planer – planer på høring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dirty="0"/>
              <a:t>Utvikling av egne planer - få innspill fra publikum</a:t>
            </a:r>
          </a:p>
          <a:p>
            <a:r>
              <a:rPr lang="nb-NO" sz="2900" dirty="0"/>
              <a:t>Fokus på dataflyt og visualisering</a:t>
            </a:r>
          </a:p>
          <a:p>
            <a:pPr lvl="1"/>
            <a:r>
              <a:rPr lang="nb-NO" dirty="0"/>
              <a:t>Formater, konvertering etc.</a:t>
            </a:r>
          </a:p>
          <a:p>
            <a:pPr lvl="1"/>
            <a:r>
              <a:rPr lang="nb-NO" dirty="0"/>
              <a:t>Etablert gode rutiner for konvertering gjennom FME</a:t>
            </a:r>
          </a:p>
          <a:p>
            <a:pPr lvl="1"/>
            <a:r>
              <a:rPr lang="nb-NO" dirty="0"/>
              <a:t>Visualisering - hva er godt nok? </a:t>
            </a:r>
          </a:p>
          <a:p>
            <a:r>
              <a:rPr lang="nb-NO" sz="2900" dirty="0"/>
              <a:t>Fokus på saksflyt</a:t>
            </a:r>
          </a:p>
          <a:p>
            <a:pPr lvl="1"/>
            <a:r>
              <a:rPr lang="nb-NO" dirty="0"/>
              <a:t>Rutiner i saksgang plan</a:t>
            </a:r>
          </a:p>
          <a:p>
            <a:pPr lvl="1"/>
            <a:r>
              <a:rPr lang="nb-NO" dirty="0"/>
              <a:t>Hvor passer dette i den politiske behandlingen</a:t>
            </a: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40547" y="627534"/>
            <a:ext cx="2808312" cy="857250"/>
          </a:xfrm>
        </p:spPr>
        <p:txBody>
          <a:bodyPr/>
          <a:lstStyle/>
          <a:p>
            <a:r>
              <a:rPr lang="nb-NO" dirty="0"/>
              <a:t>fokusområder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347614"/>
            <a:ext cx="4059102" cy="270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5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-6216" y="213970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solidFill>
                  <a:srgbClr val="51A026"/>
                </a:solidFill>
                <a:latin typeface="Avenir LT Std 45 Book" panose="020B0502020203020204"/>
              </a:rPr>
              <a:t>Bedre forståelse ved bruk av 3D!</a:t>
            </a:r>
          </a:p>
        </p:txBody>
      </p:sp>
      <p:sp>
        <p:nvSpPr>
          <p:cNvPr id="4" name="Bildeforklaring formet som et avrundet rektangel 3"/>
          <p:cNvSpPr/>
          <p:nvPr/>
        </p:nvSpPr>
        <p:spPr>
          <a:xfrm>
            <a:off x="827584" y="361709"/>
            <a:ext cx="2808000" cy="1512000"/>
          </a:xfrm>
          <a:prstGeom prst="wedgeRoundRectCallout">
            <a:avLst>
              <a:gd name="adj1" fmla="val 36875"/>
              <a:gd name="adj2" fmla="val 7022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dirty="0"/>
              <a:t>Hvordan kan innbygger og beslutningstaker få en bedre forståelse av hva som er planlagt?</a:t>
            </a:r>
          </a:p>
        </p:txBody>
      </p:sp>
      <p:sp>
        <p:nvSpPr>
          <p:cNvPr id="5" name="Bildeforklaring formet som et avrundet rektangel 4"/>
          <p:cNvSpPr/>
          <p:nvPr/>
        </p:nvSpPr>
        <p:spPr>
          <a:xfrm>
            <a:off x="5652120" y="361709"/>
            <a:ext cx="2808000" cy="1512000"/>
          </a:xfrm>
          <a:prstGeom prst="wedgeRoundRectCallout">
            <a:avLst>
              <a:gd name="adj1" fmla="val -36460"/>
              <a:gd name="adj2" fmla="val 7241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dirty="0">
                <a:latin typeface="Avenir LT Std 45 Book" panose="020B0502020203020204"/>
              </a:rPr>
              <a:t>Kommunereformen!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nb-NO" sz="1100" dirty="0">
                <a:latin typeface="Avenir LT Std 45 Book" panose="020B0502020203020204"/>
              </a:rPr>
              <a:t>KMD-prosjekt i Stavanger og Sandnes</a:t>
            </a:r>
          </a:p>
        </p:txBody>
      </p:sp>
      <p:sp>
        <p:nvSpPr>
          <p:cNvPr id="6" name="Bildeforklaring formet som et avrundet rektangel 5"/>
          <p:cNvSpPr/>
          <p:nvPr/>
        </p:nvSpPr>
        <p:spPr>
          <a:xfrm>
            <a:off x="5652120" y="3147814"/>
            <a:ext cx="2808000" cy="1512000"/>
          </a:xfrm>
          <a:prstGeom prst="wedgeRoundRectCallout">
            <a:avLst>
              <a:gd name="adj1" fmla="val -37477"/>
              <a:gd name="adj2" fmla="val -7481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dirty="0">
                <a:latin typeface="Avenir LT Std 45 Book" panose="020B0502020203020204"/>
              </a:rPr>
              <a:t>Hvordan komme i gang?</a:t>
            </a:r>
          </a:p>
        </p:txBody>
      </p:sp>
      <p:sp>
        <p:nvSpPr>
          <p:cNvPr id="7" name="Bildeforklaring formet som et avrundet rektangel 6"/>
          <p:cNvSpPr/>
          <p:nvPr/>
        </p:nvSpPr>
        <p:spPr>
          <a:xfrm>
            <a:off x="827584" y="3147814"/>
            <a:ext cx="2808000" cy="1512000"/>
          </a:xfrm>
          <a:prstGeom prst="wedgeRoundRectCallout">
            <a:avLst>
              <a:gd name="adj1" fmla="val 37056"/>
              <a:gd name="adj2" fmla="val -716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dirty="0"/>
              <a:t>Hvordan kan jeg som innbygger påvirke by- og stedsutviklingen?</a:t>
            </a:r>
          </a:p>
        </p:txBody>
      </p:sp>
    </p:spTree>
    <p:extLst>
      <p:ext uri="{BB962C8B-B14F-4D97-AF65-F5344CB8AC3E}">
        <p14:creationId xmlns:p14="http://schemas.microsoft.com/office/powerpoint/2010/main" val="383354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Mål</a:t>
            </a:r>
            <a:r>
              <a:rPr lang="en-GB" dirty="0"/>
              <a:t> med </a:t>
            </a:r>
            <a:r>
              <a:rPr lang="en-GB" dirty="0" err="1"/>
              <a:t>kommunikativ</a:t>
            </a:r>
            <a:r>
              <a:rPr lang="en-GB" dirty="0"/>
              <a:t> </a:t>
            </a:r>
            <a:r>
              <a:rPr lang="en-GB" dirty="0" err="1"/>
              <a:t>planlegging</a:t>
            </a:r>
            <a:endParaRPr lang="en-GB" dirty="0"/>
          </a:p>
        </p:txBody>
      </p:sp>
      <p:sp>
        <p:nvSpPr>
          <p:cNvPr id="6" name="Vänster 5"/>
          <p:cNvSpPr/>
          <p:nvPr/>
        </p:nvSpPr>
        <p:spPr>
          <a:xfrm rot="10800000">
            <a:off x="4572000" y="1665142"/>
            <a:ext cx="1821814" cy="2096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0" name="Rektangel 9"/>
          <p:cNvSpPr/>
          <p:nvPr/>
        </p:nvSpPr>
        <p:spPr>
          <a:xfrm>
            <a:off x="6588224" y="1554685"/>
            <a:ext cx="12682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/>
              <a:t>Bedre</a:t>
            </a:r>
            <a:r>
              <a:rPr lang="en-GB" sz="1350" dirty="0"/>
              <a:t> planer</a:t>
            </a:r>
          </a:p>
        </p:txBody>
      </p:sp>
      <p:sp>
        <p:nvSpPr>
          <p:cNvPr id="11" name="Rektangel 10"/>
          <p:cNvSpPr/>
          <p:nvPr/>
        </p:nvSpPr>
        <p:spPr>
          <a:xfrm>
            <a:off x="6588224" y="2252719"/>
            <a:ext cx="157162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 err="1"/>
              <a:t>Færre</a:t>
            </a:r>
            <a:r>
              <a:rPr lang="en-GB" sz="1350" dirty="0"/>
              <a:t> </a:t>
            </a:r>
            <a:r>
              <a:rPr lang="en-GB" sz="1350" dirty="0" err="1"/>
              <a:t>klager</a:t>
            </a:r>
            <a:r>
              <a:rPr lang="en-GB" sz="1350" dirty="0"/>
              <a:t> </a:t>
            </a:r>
            <a:r>
              <a:rPr lang="en-GB" sz="1350" dirty="0" err="1"/>
              <a:t>og</a:t>
            </a:r>
            <a:r>
              <a:rPr lang="en-GB" sz="1350" dirty="0"/>
              <a:t> </a:t>
            </a:r>
            <a:r>
              <a:rPr lang="en-GB" sz="1350" dirty="0" err="1"/>
              <a:t>raskere</a:t>
            </a:r>
            <a:r>
              <a:rPr lang="en-GB" sz="1350" dirty="0"/>
              <a:t> </a:t>
            </a:r>
            <a:r>
              <a:rPr lang="en-GB" sz="1350" dirty="0" err="1"/>
              <a:t>prosess</a:t>
            </a:r>
            <a:endParaRPr lang="en-GB" sz="1350" dirty="0"/>
          </a:p>
        </p:txBody>
      </p:sp>
      <p:sp>
        <p:nvSpPr>
          <p:cNvPr id="12" name="Rektangel 11"/>
          <p:cNvSpPr/>
          <p:nvPr/>
        </p:nvSpPr>
        <p:spPr>
          <a:xfrm>
            <a:off x="6588224" y="3158503"/>
            <a:ext cx="174022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/>
              <a:t>Mer </a:t>
            </a:r>
            <a:r>
              <a:rPr lang="en-GB" sz="1350" dirty="0" err="1"/>
              <a:t>fornøyde</a:t>
            </a:r>
            <a:r>
              <a:rPr lang="en-GB" sz="1350" dirty="0"/>
              <a:t> </a:t>
            </a:r>
            <a:r>
              <a:rPr lang="en-GB" sz="1350" dirty="0" err="1"/>
              <a:t>innbyggere</a:t>
            </a:r>
            <a:endParaRPr lang="en-GB" sz="1350" dirty="0"/>
          </a:p>
          <a:p>
            <a:endParaRPr lang="en-GB" sz="1350" dirty="0"/>
          </a:p>
        </p:txBody>
      </p:sp>
      <p:sp>
        <p:nvSpPr>
          <p:cNvPr id="13" name="Rektangel 12"/>
          <p:cNvSpPr/>
          <p:nvPr/>
        </p:nvSpPr>
        <p:spPr>
          <a:xfrm>
            <a:off x="602906" y="1554685"/>
            <a:ext cx="35370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 err="1"/>
              <a:t>Prosjektgruppen</a:t>
            </a:r>
            <a:r>
              <a:rPr lang="en-GB" sz="1350" dirty="0"/>
              <a:t> </a:t>
            </a:r>
            <a:r>
              <a:rPr lang="en-GB" sz="1350" dirty="0" err="1"/>
              <a:t>og</a:t>
            </a:r>
            <a:r>
              <a:rPr lang="en-GB" sz="1350" dirty="0"/>
              <a:t> </a:t>
            </a:r>
            <a:r>
              <a:rPr lang="en-GB" sz="1350" dirty="0" err="1"/>
              <a:t>saksbehandlere</a:t>
            </a:r>
            <a:r>
              <a:rPr lang="en-GB" sz="1350" dirty="0"/>
              <a:t> </a:t>
            </a:r>
            <a:r>
              <a:rPr lang="en-GB" sz="1350" dirty="0" err="1"/>
              <a:t>forstår</a:t>
            </a:r>
            <a:r>
              <a:rPr lang="en-GB" sz="1350" dirty="0"/>
              <a:t> </a:t>
            </a:r>
            <a:r>
              <a:rPr lang="en-GB" sz="1350" dirty="0" err="1"/>
              <a:t>informasjonen</a:t>
            </a:r>
            <a:endParaRPr lang="en-GB" sz="1350" dirty="0"/>
          </a:p>
        </p:txBody>
      </p:sp>
      <p:sp>
        <p:nvSpPr>
          <p:cNvPr id="14" name="Rektangel 13"/>
          <p:cNvSpPr/>
          <p:nvPr/>
        </p:nvSpPr>
        <p:spPr>
          <a:xfrm>
            <a:off x="602906" y="2253462"/>
            <a:ext cx="360905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 err="1"/>
              <a:t>Tidlig</a:t>
            </a:r>
            <a:r>
              <a:rPr lang="en-GB" sz="1350" dirty="0"/>
              <a:t> </a:t>
            </a:r>
            <a:r>
              <a:rPr lang="en-GB" sz="1350" dirty="0" err="1"/>
              <a:t>samråd</a:t>
            </a:r>
            <a:r>
              <a:rPr lang="en-GB" sz="1350" dirty="0"/>
              <a:t> </a:t>
            </a:r>
            <a:r>
              <a:rPr lang="en-GB" sz="1350" dirty="0" err="1"/>
              <a:t>og</a:t>
            </a:r>
            <a:r>
              <a:rPr lang="en-GB" sz="1350" dirty="0"/>
              <a:t> dialog </a:t>
            </a:r>
            <a:r>
              <a:rPr lang="en-GB" sz="1350" dirty="0" err="1"/>
              <a:t>fjerner</a:t>
            </a:r>
            <a:r>
              <a:rPr lang="en-GB" sz="1350" dirty="0"/>
              <a:t> </a:t>
            </a:r>
            <a:r>
              <a:rPr lang="en-GB" sz="1350" dirty="0" err="1"/>
              <a:t>uklarheter</a:t>
            </a:r>
            <a:r>
              <a:rPr lang="en-GB" sz="1350" dirty="0"/>
              <a:t> </a:t>
            </a:r>
            <a:r>
              <a:rPr lang="en-GB" sz="1350" dirty="0" err="1"/>
              <a:t>og</a:t>
            </a:r>
            <a:r>
              <a:rPr lang="en-GB" sz="1350" dirty="0"/>
              <a:t> tar </a:t>
            </a:r>
            <a:r>
              <a:rPr lang="en-GB" sz="1350" dirty="0" err="1"/>
              <a:t>høyde</a:t>
            </a:r>
            <a:r>
              <a:rPr lang="en-GB" sz="1350" dirty="0"/>
              <a:t> for </a:t>
            </a:r>
            <a:r>
              <a:rPr lang="en-GB" sz="1350" dirty="0" err="1"/>
              <a:t>lokale</a:t>
            </a:r>
            <a:r>
              <a:rPr lang="en-GB" sz="1350" dirty="0"/>
              <a:t> </a:t>
            </a:r>
            <a:r>
              <a:rPr lang="en-GB" sz="1350" dirty="0" err="1"/>
              <a:t>behov</a:t>
            </a:r>
            <a:r>
              <a:rPr lang="en-GB" sz="1350" dirty="0"/>
              <a:t> </a:t>
            </a:r>
            <a:r>
              <a:rPr lang="en-GB" sz="1350" dirty="0" err="1"/>
              <a:t>i</a:t>
            </a:r>
            <a:r>
              <a:rPr lang="en-GB" sz="1350" dirty="0"/>
              <a:t> </a:t>
            </a:r>
            <a:r>
              <a:rPr lang="en-GB" sz="1350" dirty="0" err="1"/>
              <a:t>starten</a:t>
            </a:r>
            <a:r>
              <a:rPr lang="en-GB" sz="1350" dirty="0"/>
              <a:t> </a:t>
            </a:r>
            <a:r>
              <a:rPr lang="en-GB" sz="1350" dirty="0" err="1"/>
              <a:t>av</a:t>
            </a:r>
            <a:r>
              <a:rPr lang="en-GB" sz="1350" dirty="0"/>
              <a:t> </a:t>
            </a:r>
            <a:r>
              <a:rPr lang="en-GB" sz="1350" dirty="0" err="1"/>
              <a:t>prosessen</a:t>
            </a:r>
            <a:endParaRPr lang="en-GB" sz="1350" dirty="0"/>
          </a:p>
        </p:txBody>
      </p:sp>
      <p:sp>
        <p:nvSpPr>
          <p:cNvPr id="15" name="Rektangel 14"/>
          <p:cNvSpPr/>
          <p:nvPr/>
        </p:nvSpPr>
        <p:spPr>
          <a:xfrm>
            <a:off x="566902" y="3159989"/>
            <a:ext cx="360905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 err="1"/>
              <a:t>Kommunisere</a:t>
            </a:r>
            <a:r>
              <a:rPr lang="en-GB" sz="1350" dirty="0"/>
              <a:t> planer </a:t>
            </a:r>
            <a:r>
              <a:rPr lang="en-GB" sz="1350" dirty="0" err="1"/>
              <a:t>som</a:t>
            </a:r>
            <a:r>
              <a:rPr lang="en-GB" sz="1350" dirty="0"/>
              <a:t> folk </a:t>
            </a:r>
            <a:r>
              <a:rPr lang="en-GB" sz="1350" dirty="0" err="1"/>
              <a:t>forstår</a:t>
            </a:r>
            <a:r>
              <a:rPr lang="en-GB" sz="1350" dirty="0"/>
              <a:t>.</a:t>
            </a:r>
          </a:p>
          <a:p>
            <a:r>
              <a:rPr lang="en-GB" sz="1350" dirty="0" err="1"/>
              <a:t>Enklere</a:t>
            </a:r>
            <a:r>
              <a:rPr lang="en-GB" sz="1350" dirty="0"/>
              <a:t> </a:t>
            </a:r>
            <a:r>
              <a:rPr lang="en-GB" sz="1350" dirty="0" err="1"/>
              <a:t>prosess</a:t>
            </a:r>
            <a:r>
              <a:rPr lang="en-GB" sz="1350" dirty="0"/>
              <a:t> </a:t>
            </a:r>
            <a:r>
              <a:rPr lang="en-GB" sz="1350" dirty="0" err="1"/>
              <a:t>hvor</a:t>
            </a:r>
            <a:r>
              <a:rPr lang="en-GB" sz="1350" dirty="0"/>
              <a:t> </a:t>
            </a:r>
            <a:r>
              <a:rPr lang="en-GB" sz="1350" dirty="0" err="1"/>
              <a:t>alle</a:t>
            </a:r>
            <a:r>
              <a:rPr lang="en-GB" sz="1350" dirty="0"/>
              <a:t> </a:t>
            </a:r>
            <a:r>
              <a:rPr lang="en-GB" sz="1350" dirty="0" err="1"/>
              <a:t>har</a:t>
            </a:r>
            <a:r>
              <a:rPr lang="en-GB" sz="1350" dirty="0"/>
              <a:t> </a:t>
            </a:r>
            <a:r>
              <a:rPr lang="en-GB" sz="1350" dirty="0" err="1"/>
              <a:t>fått</a:t>
            </a:r>
            <a:r>
              <a:rPr lang="en-GB" sz="1350" dirty="0"/>
              <a:t> </a:t>
            </a:r>
            <a:r>
              <a:rPr lang="en-GB" sz="1350" dirty="0" err="1"/>
              <a:t>mulighet</a:t>
            </a:r>
            <a:r>
              <a:rPr lang="en-GB" sz="1350" dirty="0"/>
              <a:t> </a:t>
            </a:r>
            <a:r>
              <a:rPr lang="en-GB" sz="1350" dirty="0" err="1"/>
              <a:t>til</a:t>
            </a:r>
            <a:r>
              <a:rPr lang="en-GB" sz="1350" dirty="0"/>
              <a:t> å </a:t>
            </a:r>
            <a:r>
              <a:rPr lang="en-GB" sz="1350" dirty="0" err="1"/>
              <a:t>påvirke</a:t>
            </a:r>
            <a:endParaRPr lang="en-GB" sz="1350" dirty="0"/>
          </a:p>
        </p:txBody>
      </p:sp>
      <p:sp>
        <p:nvSpPr>
          <p:cNvPr id="16" name="Vänster 5">
            <a:extLst>
              <a:ext uri="{FF2B5EF4-FFF2-40B4-BE49-F238E27FC236}">
                <a16:creationId xmlns:a16="http://schemas.microsoft.com/office/drawing/2014/main" id="{ED82C73C-7886-41B1-AB00-A1135DA49756}"/>
              </a:ext>
            </a:extLst>
          </p:cNvPr>
          <p:cNvSpPr/>
          <p:nvPr/>
        </p:nvSpPr>
        <p:spPr>
          <a:xfrm rot="10800000">
            <a:off x="4572000" y="2470342"/>
            <a:ext cx="1821814" cy="2096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7" name="Vänster 5">
            <a:extLst>
              <a:ext uri="{FF2B5EF4-FFF2-40B4-BE49-F238E27FC236}">
                <a16:creationId xmlns:a16="http://schemas.microsoft.com/office/drawing/2014/main" id="{063EA3D6-209F-49D5-B79C-84A94B9E02B3}"/>
              </a:ext>
            </a:extLst>
          </p:cNvPr>
          <p:cNvSpPr/>
          <p:nvPr/>
        </p:nvSpPr>
        <p:spPr>
          <a:xfrm rot="10800000">
            <a:off x="4572000" y="3347268"/>
            <a:ext cx="1821814" cy="2096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7556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Sandnes kommune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Testet med ferdig behandlet plan - Ruten</a:t>
            </a:r>
          </a:p>
          <a:p>
            <a:r>
              <a:rPr lang="nb-NO" dirty="0"/>
              <a:t>Presentasjon av data</a:t>
            </a:r>
          </a:p>
          <a:p>
            <a:pPr lvl="1"/>
            <a:r>
              <a:rPr lang="nb-NO" dirty="0"/>
              <a:t>Omgivelser</a:t>
            </a:r>
          </a:p>
          <a:p>
            <a:pPr lvl="1"/>
            <a:r>
              <a:rPr lang="nb-NO" dirty="0"/>
              <a:t>Illustrasjon fra arkitekt</a:t>
            </a:r>
          </a:p>
          <a:p>
            <a:pPr lvl="1"/>
            <a:r>
              <a:rPr lang="nb-NO" dirty="0"/>
              <a:t>3D-modell fra arkitekt</a:t>
            </a:r>
          </a:p>
          <a:p>
            <a:r>
              <a:rPr lang="nb-NO" dirty="0"/>
              <a:t>Internprosjekt for politisk styrings/framdriftsmøte</a:t>
            </a:r>
          </a:p>
          <a:p>
            <a:r>
              <a:rPr lang="nb-NO" dirty="0"/>
              <a:t>Publisering i midten av mai</a:t>
            </a:r>
          </a:p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696" y="1063229"/>
            <a:ext cx="4291104" cy="3459609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468314" y="788176"/>
            <a:ext cx="727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>
                <a:solidFill>
                  <a:srgbClr val="51A026"/>
                </a:solidFill>
                <a:latin typeface="Avenir LT Std 45 Book"/>
              </a:rPr>
              <a:t>- </a:t>
            </a:r>
            <a:r>
              <a:rPr lang="nb-NO" sz="1400" i="1" dirty="0">
                <a:solidFill>
                  <a:srgbClr val="51A026"/>
                </a:solidFill>
              </a:rPr>
              <a:t>I sentrum for framtiden</a:t>
            </a:r>
          </a:p>
          <a:p>
            <a:endParaRPr lang="en-US" sz="1400" i="1" dirty="0">
              <a:solidFill>
                <a:srgbClr val="51A026"/>
              </a:solidFill>
              <a:latin typeface="Avenir LT Std 45 Book"/>
            </a:endParaRPr>
          </a:p>
        </p:txBody>
      </p:sp>
    </p:spTree>
    <p:extLst>
      <p:ext uri="{BB962C8B-B14F-4D97-AF65-F5344CB8AC3E}">
        <p14:creationId xmlns:p14="http://schemas.microsoft.com/office/powerpoint/2010/main" val="2550099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9" y="54839"/>
            <a:ext cx="9062650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94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Stavanger kommune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Fokus på å finne løype for dataflyt av 3D modeller</a:t>
            </a:r>
          </a:p>
          <a:p>
            <a:r>
              <a:rPr lang="nb-NO" dirty="0"/>
              <a:t>Jobbet med presentasjon av ulike alternativ for nybygg</a:t>
            </a:r>
          </a:p>
          <a:p>
            <a:r>
              <a:rPr lang="nb-NO" dirty="0"/>
              <a:t>Planleggerne styrer hva som skal vises</a:t>
            </a:r>
          </a:p>
          <a:p>
            <a:r>
              <a:rPr lang="nb-NO" dirty="0"/>
              <a:t>Vurdering ved publikasjon</a:t>
            </a:r>
          </a:p>
          <a:p>
            <a:pPr lvl="1"/>
            <a:r>
              <a:rPr lang="nb-NO" dirty="0"/>
              <a:t>Tilbakemelding ved marker i kart</a:t>
            </a:r>
          </a:p>
          <a:p>
            <a:pPr lvl="1"/>
            <a:r>
              <a:rPr lang="nb-NO" dirty="0"/>
              <a:t>Tilbakemelding per bygg</a:t>
            </a:r>
          </a:p>
          <a:p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1215000"/>
            <a:ext cx="4390034" cy="3179544"/>
          </a:xfrm>
        </p:spPr>
      </p:pic>
      <p:sp>
        <p:nvSpPr>
          <p:cNvPr id="7" name="TekstSylinder 6"/>
          <p:cNvSpPr txBox="1"/>
          <p:nvPr/>
        </p:nvSpPr>
        <p:spPr>
          <a:xfrm>
            <a:off x="468314" y="788176"/>
            <a:ext cx="727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>
                <a:solidFill>
                  <a:srgbClr val="51A026"/>
                </a:solidFill>
                <a:latin typeface="Avenir LT Std 45 Book"/>
              </a:rPr>
              <a:t>- </a:t>
            </a:r>
            <a:r>
              <a:rPr lang="nb-NO" sz="1400" i="1" dirty="0">
                <a:solidFill>
                  <a:srgbClr val="51A026"/>
                </a:solidFill>
              </a:rPr>
              <a:t>Sammen for en levende by</a:t>
            </a:r>
          </a:p>
          <a:p>
            <a:endParaRPr lang="en-US" sz="1400" i="1" dirty="0">
              <a:solidFill>
                <a:srgbClr val="51A026"/>
              </a:solidFill>
              <a:latin typeface="Avenir LT Std 45 Book"/>
            </a:endParaRPr>
          </a:p>
        </p:txBody>
      </p:sp>
    </p:spTree>
    <p:extLst>
      <p:ext uri="{BB962C8B-B14F-4D97-AF65-F5344CB8AC3E}">
        <p14:creationId xmlns:p14="http://schemas.microsoft.com/office/powerpoint/2010/main" val="3627561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75"/>
            <a:ext cx="9144000" cy="504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04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249"/>
            <a:ext cx="9144000" cy="503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66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" y="0"/>
            <a:ext cx="91363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4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venir LT Std 45 Book" panose="020B0502020203020204"/>
              </a:rPr>
              <a:t>Hva skal til for å komme i gang?</a:t>
            </a:r>
            <a:br>
              <a:rPr lang="nb-NO" dirty="0">
                <a:latin typeface="Avenir LT Std 45 Book" panose="020B0502020203020204"/>
              </a:rPr>
            </a:br>
            <a:endParaRPr lang="nb-NO" dirty="0"/>
          </a:p>
        </p:txBody>
      </p:sp>
      <p:pic>
        <p:nvPicPr>
          <p:cNvPr id="6" name="Picture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"/>
          <a:stretch/>
        </p:blipFill>
        <p:spPr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457200" y="3855935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solidFill>
                  <a:srgbClr val="51A026"/>
                </a:solidFill>
              </a:rPr>
              <a:t>- fokuser på det som skal presenteres</a:t>
            </a:r>
          </a:p>
        </p:txBody>
      </p:sp>
    </p:spTree>
    <p:extLst>
      <p:ext uri="{BB962C8B-B14F-4D97-AF65-F5344CB8AC3E}">
        <p14:creationId xmlns:p14="http://schemas.microsoft.com/office/powerpoint/2010/main" val="1244544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4080">
            <a:off x="825636" y="2924614"/>
            <a:ext cx="3651902" cy="2012351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0725">
            <a:off x="757886" y="1125824"/>
            <a:ext cx="3797604" cy="209263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5726">
            <a:off x="4546735" y="525741"/>
            <a:ext cx="3797603" cy="2092637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 rot="520103">
            <a:off x="818076" y="322311"/>
            <a:ext cx="34072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sv-SE" sz="2100" kern="0" dirty="0">
                <a:solidFill>
                  <a:srgbClr val="51A026"/>
                </a:solidFill>
                <a:latin typeface="+mj-lt"/>
              </a:rPr>
              <a:t>Fokuser på det som skal presenteres!</a:t>
            </a:r>
          </a:p>
        </p:txBody>
      </p:sp>
      <p:pic>
        <p:nvPicPr>
          <p:cNvPr id="8" name="Bildobjekt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7288">
            <a:off x="4938552" y="2413512"/>
            <a:ext cx="4026163" cy="2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73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7372">
            <a:off x="4171162" y="2134615"/>
            <a:ext cx="4878295" cy="2591594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9859">
            <a:off x="-42984" y="193503"/>
            <a:ext cx="4453253" cy="2504955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 rot="520103">
            <a:off x="5036850" y="968708"/>
            <a:ext cx="400261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sv-SE" sz="2100" kern="0" dirty="0">
                <a:solidFill>
                  <a:srgbClr val="51A026"/>
                </a:solidFill>
                <a:latin typeface="+mj-lt"/>
              </a:rPr>
              <a:t>Leveres med ferdig 3D-modell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7064">
            <a:off x="384028" y="2455617"/>
            <a:ext cx="4224865" cy="2293424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992684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4572001" y="1635646"/>
            <a:ext cx="4506354" cy="2880792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3D-visualisering for plan og GIS</a:t>
            </a:r>
          </a:p>
          <a:p>
            <a:r>
              <a:rPr lang="nb-NO" dirty="0"/>
              <a:t>Støtteverktøy i byutviklingsprosjekter</a:t>
            </a:r>
          </a:p>
          <a:p>
            <a:r>
              <a:rPr lang="nb-NO" dirty="0"/>
              <a:t>Kommunikasjons- og dialogverktøy</a:t>
            </a:r>
          </a:p>
          <a:p>
            <a:r>
              <a:rPr lang="nb-NO" dirty="0"/>
              <a:t>100% </a:t>
            </a:r>
            <a:r>
              <a:rPr lang="nb-NO" dirty="0" err="1"/>
              <a:t>webbasert</a:t>
            </a:r>
            <a:r>
              <a:rPr lang="nb-NO" dirty="0"/>
              <a:t> med mulighet for offline</a:t>
            </a:r>
          </a:p>
          <a:p>
            <a:r>
              <a:rPr lang="nb-NO" dirty="0"/>
              <a:t>Tilgjengelig på alle plattformer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5292080" y="634379"/>
            <a:ext cx="2448272" cy="857250"/>
          </a:xfrm>
        </p:spPr>
        <p:txBody>
          <a:bodyPr/>
          <a:lstStyle/>
          <a:p>
            <a:r>
              <a:rPr lang="nb-NO" dirty="0" err="1"/>
              <a:t>Cityplanner</a:t>
            </a:r>
            <a:endParaRPr lang="nb-NO" i="1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40009"/>
            <a:ext cx="3827753" cy="230323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427734"/>
            <a:ext cx="3930291" cy="2210788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292080" y="1255860"/>
            <a:ext cx="3887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>
                <a:solidFill>
                  <a:srgbClr val="51A026"/>
                </a:solidFill>
                <a:latin typeface="Avenir LT Std 45 Book"/>
              </a:rPr>
              <a:t>- Alt skjer på web</a:t>
            </a:r>
            <a:endParaRPr lang="en-US" sz="1400" i="1" dirty="0">
              <a:solidFill>
                <a:srgbClr val="51A026"/>
              </a:solidFill>
              <a:latin typeface="Avenir LT Std 45 Book"/>
            </a:endParaRPr>
          </a:p>
        </p:txBody>
      </p:sp>
    </p:spTree>
    <p:extLst>
      <p:ext uri="{BB962C8B-B14F-4D97-AF65-F5344CB8AC3E}">
        <p14:creationId xmlns:p14="http://schemas.microsoft.com/office/powerpoint/2010/main" val="114150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288">
            <a:off x="-69520" y="881302"/>
            <a:ext cx="4844952" cy="2669771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8343">
            <a:off x="4937401" y="288428"/>
            <a:ext cx="4219154" cy="3110252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9337">
            <a:off x="4945663" y="2627618"/>
            <a:ext cx="3911963" cy="211898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 rot="21077853">
            <a:off x="1703691" y="3848091"/>
            <a:ext cx="33617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sv-SE" sz="2100" kern="0" dirty="0">
                <a:solidFill>
                  <a:srgbClr val="51A026"/>
                </a:solidFill>
                <a:latin typeface="+mj-lt"/>
              </a:rPr>
              <a:t>Import av rasterbilder, vektordata og BIM</a:t>
            </a:r>
          </a:p>
        </p:txBody>
      </p:sp>
    </p:spTree>
    <p:extLst>
      <p:ext uri="{BB962C8B-B14F-4D97-AF65-F5344CB8AC3E}">
        <p14:creationId xmlns:p14="http://schemas.microsoft.com/office/powerpoint/2010/main" val="792729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9190">
            <a:off x="5271422" y="2502684"/>
            <a:ext cx="3497580" cy="1968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9444">
            <a:off x="409317" y="2738747"/>
            <a:ext cx="3648386" cy="2053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4233">
            <a:off x="698426" y="41399"/>
            <a:ext cx="3497748" cy="1968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2686">
            <a:off x="5702538" y="202811"/>
            <a:ext cx="3497580" cy="1968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927" y="1323758"/>
            <a:ext cx="3807593" cy="2140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ktangel 5"/>
          <p:cNvSpPr/>
          <p:nvPr/>
        </p:nvSpPr>
        <p:spPr>
          <a:xfrm rot="21089980">
            <a:off x="6893990" y="4395752"/>
            <a:ext cx="23621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sv-SE" sz="2100" kern="0" dirty="0">
                <a:solidFill>
                  <a:srgbClr val="51A026"/>
                </a:solidFill>
                <a:latin typeface="+mj-lt"/>
              </a:rPr>
              <a:t>Kommunikasjon</a:t>
            </a:r>
          </a:p>
        </p:txBody>
      </p:sp>
    </p:spTree>
    <p:extLst>
      <p:ext uri="{BB962C8B-B14F-4D97-AF65-F5344CB8AC3E}">
        <p14:creationId xmlns:p14="http://schemas.microsoft.com/office/powerpoint/2010/main" val="40807745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6596">
            <a:off x="4645337" y="1255604"/>
            <a:ext cx="4237759" cy="2335181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5059">
            <a:off x="77230" y="1791631"/>
            <a:ext cx="4444199" cy="2448939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 rot="20581906">
            <a:off x="803050" y="1096980"/>
            <a:ext cx="2773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sv-SE" sz="2400" kern="0" dirty="0">
                <a:solidFill>
                  <a:srgbClr val="51A026"/>
                </a:solidFill>
                <a:latin typeface="+mj-lt"/>
              </a:rPr>
              <a:t>Innbyggerdialog</a:t>
            </a:r>
          </a:p>
        </p:txBody>
      </p:sp>
    </p:spTree>
    <p:extLst>
      <p:ext uri="{BB962C8B-B14F-4D97-AF65-F5344CB8AC3E}">
        <p14:creationId xmlns:p14="http://schemas.microsoft.com/office/powerpoint/2010/main" val="4198316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>
            <a:cxnSpLocks/>
          </p:cNvCxnSpPr>
          <p:nvPr/>
        </p:nvCxnSpPr>
        <p:spPr>
          <a:xfrm>
            <a:off x="926751" y="1778663"/>
            <a:ext cx="0" cy="909615"/>
          </a:xfrm>
          <a:prstGeom prst="line">
            <a:avLst/>
          </a:prstGeom>
          <a:ln w="38100">
            <a:solidFill>
              <a:srgbClr val="51A02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5103097" y="1812122"/>
            <a:ext cx="0" cy="909615"/>
          </a:xfrm>
          <a:prstGeom prst="line">
            <a:avLst/>
          </a:prstGeom>
          <a:ln w="38100">
            <a:solidFill>
              <a:srgbClr val="51A02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Cityplanner</a:t>
            </a:r>
            <a:endParaRPr lang="en-GB" dirty="0"/>
          </a:p>
        </p:txBody>
      </p:sp>
      <p:sp>
        <p:nvSpPr>
          <p:cNvPr id="3" name="Arrow: Pentagon 2"/>
          <p:cNvSpPr/>
          <p:nvPr/>
        </p:nvSpPr>
        <p:spPr>
          <a:xfrm>
            <a:off x="926751" y="2384944"/>
            <a:ext cx="1266093" cy="60666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err="1"/>
              <a:t>Opprett</a:t>
            </a:r>
            <a:r>
              <a:rPr lang="en-GB" sz="1050" dirty="0"/>
              <a:t> </a:t>
            </a:r>
            <a:r>
              <a:rPr lang="en-GB" sz="1050" dirty="0" err="1"/>
              <a:t>prosjekt</a:t>
            </a:r>
            <a:endParaRPr lang="en-GB" sz="1050" dirty="0"/>
          </a:p>
        </p:txBody>
      </p:sp>
      <p:sp>
        <p:nvSpPr>
          <p:cNvPr id="4" name="Arrow: Pentagon 3"/>
          <p:cNvSpPr/>
          <p:nvPr/>
        </p:nvSpPr>
        <p:spPr>
          <a:xfrm>
            <a:off x="2280767" y="2384944"/>
            <a:ext cx="1266093" cy="60666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err="1"/>
              <a:t>Editere</a:t>
            </a:r>
            <a:r>
              <a:rPr lang="en-GB" sz="1050" dirty="0"/>
              <a:t> </a:t>
            </a:r>
            <a:r>
              <a:rPr lang="en-GB" sz="1050" dirty="0" err="1"/>
              <a:t>terreng</a:t>
            </a:r>
            <a:r>
              <a:rPr lang="en-GB" sz="1050" dirty="0"/>
              <a:t> + </a:t>
            </a:r>
            <a:r>
              <a:rPr lang="en-GB" sz="1050" dirty="0" err="1"/>
              <a:t>bygg</a:t>
            </a:r>
            <a:r>
              <a:rPr lang="en-GB" sz="1050" dirty="0"/>
              <a:t>. </a:t>
            </a:r>
            <a:r>
              <a:rPr lang="en-GB" sz="1050" dirty="0" err="1"/>
              <a:t>Annet</a:t>
            </a:r>
            <a:r>
              <a:rPr lang="en-GB" sz="1050" dirty="0"/>
              <a:t> </a:t>
            </a:r>
            <a:r>
              <a:rPr lang="en-GB" sz="1050" dirty="0" err="1"/>
              <a:t>underlag</a:t>
            </a:r>
            <a:r>
              <a:rPr lang="en-GB" sz="1050" dirty="0"/>
              <a:t> </a:t>
            </a:r>
          </a:p>
        </p:txBody>
      </p:sp>
      <p:sp>
        <p:nvSpPr>
          <p:cNvPr id="5" name="Arrow: Pentagon 4"/>
          <p:cNvSpPr/>
          <p:nvPr/>
        </p:nvSpPr>
        <p:spPr>
          <a:xfrm>
            <a:off x="3688059" y="2384944"/>
            <a:ext cx="1266093" cy="606669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50" dirty="0" err="1"/>
              <a:t>Prosjektere</a:t>
            </a:r>
            <a:r>
              <a:rPr lang="en-GB" sz="1050" dirty="0"/>
              <a:t> </a:t>
            </a:r>
            <a:r>
              <a:rPr lang="en-GB" sz="1050" dirty="0" err="1"/>
              <a:t>modell</a:t>
            </a:r>
            <a:r>
              <a:rPr lang="en-GB" sz="1050" dirty="0"/>
              <a:t> </a:t>
            </a:r>
            <a:r>
              <a:rPr lang="en-GB" sz="1050" dirty="0" err="1"/>
              <a:t>i</a:t>
            </a:r>
            <a:r>
              <a:rPr lang="en-GB" sz="1050" dirty="0"/>
              <a:t> </a:t>
            </a:r>
            <a:r>
              <a:rPr lang="en-GB" sz="1050" dirty="0" err="1"/>
              <a:t>f.eks</a:t>
            </a:r>
            <a:r>
              <a:rPr lang="en-GB" sz="1050" dirty="0"/>
              <a:t>. </a:t>
            </a:r>
            <a:r>
              <a:rPr lang="en-GB" sz="1050" dirty="0" err="1"/>
              <a:t>ArchiCAD</a:t>
            </a:r>
            <a:r>
              <a:rPr lang="en-GB" sz="1050" dirty="0"/>
              <a:t> </a:t>
            </a:r>
            <a:r>
              <a:rPr lang="en-GB" sz="1050" dirty="0" err="1"/>
              <a:t>eller</a:t>
            </a:r>
            <a:r>
              <a:rPr lang="en-GB" sz="1050" dirty="0"/>
              <a:t> AutoCAD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48" y="1778663"/>
            <a:ext cx="1434821" cy="481263"/>
          </a:xfrm>
          <a:prstGeom prst="rect">
            <a:avLst/>
          </a:prstGeom>
        </p:spPr>
      </p:pic>
      <p:sp>
        <p:nvSpPr>
          <p:cNvPr id="8" name="Arrow: Pentagon 7"/>
          <p:cNvSpPr/>
          <p:nvPr/>
        </p:nvSpPr>
        <p:spPr>
          <a:xfrm>
            <a:off x="5085513" y="2384944"/>
            <a:ext cx="1266093" cy="60666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Importer </a:t>
            </a:r>
            <a:r>
              <a:rPr lang="en-GB" sz="1050" dirty="0" err="1"/>
              <a:t>i</a:t>
            </a:r>
            <a:r>
              <a:rPr lang="en-GB" sz="1050" dirty="0"/>
              <a:t> </a:t>
            </a:r>
            <a:r>
              <a:rPr lang="en-GB" sz="1050" dirty="0" err="1"/>
              <a:t>CityPlanner</a:t>
            </a:r>
            <a:endParaRPr lang="en-GB" sz="1050" dirty="0"/>
          </a:p>
        </p:txBody>
      </p:sp>
      <p:sp>
        <p:nvSpPr>
          <p:cNvPr id="9" name="Arrow: Right 8"/>
          <p:cNvSpPr/>
          <p:nvPr/>
        </p:nvSpPr>
        <p:spPr>
          <a:xfrm>
            <a:off x="2321169" y="1923678"/>
            <a:ext cx="1225690" cy="171119"/>
          </a:xfrm>
          <a:prstGeom prst="rightArrow">
            <a:avLst/>
          </a:prstGeom>
          <a:solidFill>
            <a:srgbClr val="51A02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722" y="1785667"/>
            <a:ext cx="1441414" cy="481263"/>
          </a:xfrm>
          <a:prstGeom prst="rect">
            <a:avLst/>
          </a:prstGeom>
        </p:spPr>
      </p:pic>
      <p:sp>
        <p:nvSpPr>
          <p:cNvPr id="11" name="Arrow: Right 10"/>
          <p:cNvSpPr/>
          <p:nvPr/>
        </p:nvSpPr>
        <p:spPr>
          <a:xfrm>
            <a:off x="6540116" y="1923678"/>
            <a:ext cx="1165505" cy="171119"/>
          </a:xfrm>
          <a:prstGeom prst="rightArrow">
            <a:avLst/>
          </a:prstGeom>
          <a:solidFill>
            <a:srgbClr val="51A02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Arrow: Pentagon 11"/>
          <p:cNvSpPr/>
          <p:nvPr/>
        </p:nvSpPr>
        <p:spPr>
          <a:xfrm>
            <a:off x="6439529" y="2384944"/>
            <a:ext cx="1266093" cy="60666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err="1"/>
              <a:t>Ferdigstill</a:t>
            </a:r>
            <a:r>
              <a:rPr lang="en-GB" sz="1050" dirty="0"/>
              <a:t> </a:t>
            </a:r>
            <a:r>
              <a:rPr lang="en-GB" sz="1050" dirty="0" err="1"/>
              <a:t>prosjekt</a:t>
            </a:r>
            <a:r>
              <a:rPr lang="en-GB" sz="1050" dirty="0"/>
              <a:t> </a:t>
            </a:r>
            <a:r>
              <a:rPr lang="en-GB" sz="1050" dirty="0" err="1"/>
              <a:t>og</a:t>
            </a:r>
            <a:r>
              <a:rPr lang="en-GB" sz="1050" dirty="0"/>
              <a:t> </a:t>
            </a:r>
            <a:r>
              <a:rPr lang="en-GB" sz="1050" dirty="0" err="1"/>
              <a:t>publiser</a:t>
            </a:r>
            <a:r>
              <a:rPr lang="en-GB" sz="1050" dirty="0"/>
              <a:t>/del</a:t>
            </a:r>
          </a:p>
        </p:txBody>
      </p:sp>
      <p:cxnSp>
        <p:nvCxnSpPr>
          <p:cNvPr id="14" name="Straight Connector 13"/>
          <p:cNvCxnSpPr>
            <a:cxnSpLocks/>
            <a:endCxn id="4" idx="3"/>
          </p:cNvCxnSpPr>
          <p:nvPr/>
        </p:nvCxnSpPr>
        <p:spPr>
          <a:xfrm>
            <a:off x="3546860" y="1778663"/>
            <a:ext cx="0" cy="909615"/>
          </a:xfrm>
          <a:prstGeom prst="line">
            <a:avLst/>
          </a:prstGeom>
          <a:ln w="38100">
            <a:solidFill>
              <a:srgbClr val="51A02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7705621" y="1805119"/>
            <a:ext cx="0" cy="909615"/>
          </a:xfrm>
          <a:prstGeom prst="line">
            <a:avLst/>
          </a:prstGeom>
          <a:ln w="38100">
            <a:solidFill>
              <a:srgbClr val="51A02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46793" y="1565887"/>
            <a:ext cx="979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/>
              <a:t>Konstruktør</a:t>
            </a:r>
            <a:endParaRPr lang="en-GB" sz="1050" dirty="0"/>
          </a:p>
          <a:p>
            <a:r>
              <a:rPr lang="en-GB" sz="1050" dirty="0" err="1"/>
              <a:t>Konsulent</a:t>
            </a:r>
            <a:endParaRPr lang="en-GB" sz="1050" dirty="0"/>
          </a:p>
          <a:p>
            <a:r>
              <a:rPr lang="en-GB" sz="1050" dirty="0" err="1"/>
              <a:t>Arkitekt</a:t>
            </a:r>
            <a:endParaRPr lang="en-GB" sz="1050" dirty="0"/>
          </a:p>
          <a:p>
            <a:r>
              <a:rPr lang="en-GB" sz="1050" dirty="0" err="1"/>
              <a:t>Egne</a:t>
            </a:r>
            <a:r>
              <a:rPr lang="en-GB" sz="1050" dirty="0"/>
              <a:t> </a:t>
            </a:r>
            <a:r>
              <a:rPr lang="en-GB" sz="1050" dirty="0" err="1"/>
              <a:t>ansatte</a:t>
            </a:r>
            <a:endParaRPr lang="en-GB" sz="105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50" y="3237973"/>
            <a:ext cx="2901405" cy="14287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3" y="3237973"/>
            <a:ext cx="2539973" cy="1428735"/>
          </a:xfrm>
          <a:prstGeom prst="rect">
            <a:avLst/>
          </a:prstGeom>
        </p:spPr>
      </p:pic>
      <p:sp>
        <p:nvSpPr>
          <p:cNvPr id="21" name="TekstSylinder 20"/>
          <p:cNvSpPr txBox="1"/>
          <p:nvPr/>
        </p:nvSpPr>
        <p:spPr>
          <a:xfrm>
            <a:off x="468314" y="788176"/>
            <a:ext cx="3887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>
                <a:solidFill>
                  <a:srgbClr val="51A026"/>
                </a:solidFill>
                <a:latin typeface="Avenir LT Std 45 Book"/>
              </a:rPr>
              <a:t>- hvordan jobber man med </a:t>
            </a:r>
            <a:r>
              <a:rPr lang="nb-NO" sz="1400" i="1" dirty="0" err="1">
                <a:solidFill>
                  <a:srgbClr val="51A026"/>
                </a:solidFill>
                <a:latin typeface="Avenir LT Std 45 Book"/>
              </a:rPr>
              <a:t>CityPlanner</a:t>
            </a:r>
            <a:endParaRPr lang="en-US" sz="1400" i="1" dirty="0">
              <a:solidFill>
                <a:srgbClr val="51A026"/>
              </a:solidFill>
              <a:latin typeface="Avenir LT Std 45 Book"/>
            </a:endParaRPr>
          </a:p>
        </p:txBody>
      </p:sp>
    </p:spTree>
    <p:extLst>
      <p:ext uri="{BB962C8B-B14F-4D97-AF65-F5344CB8AC3E}">
        <p14:creationId xmlns:p14="http://schemas.microsoft.com/office/powerpoint/2010/main" val="1723489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539"/>
            <a:ext cx="9144000" cy="51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42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0" y="192367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>
                <a:solidFill>
                  <a:srgbClr val="51A026"/>
                </a:solidFill>
                <a:latin typeface="Avenir LT Std 45 Book"/>
              </a:rPr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28204738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899592" y="1203598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Navn: Erik Landsnes</a:t>
            </a:r>
          </a:p>
          <a:p>
            <a:r>
              <a:rPr lang="nb-NO" dirty="0"/>
              <a:t>E-post: </a:t>
            </a:r>
            <a:r>
              <a:rPr lang="nb-NO" dirty="0">
                <a:hlinkClick r:id="rId2"/>
              </a:rPr>
              <a:t>erik.landsnes@norkart.no</a:t>
            </a:r>
            <a:r>
              <a:rPr lang="nb-NO" dirty="0"/>
              <a:t> </a:t>
            </a:r>
          </a:p>
          <a:p>
            <a:r>
              <a:rPr lang="nb-NO" dirty="0"/>
              <a:t>Mobil: 454 01 006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899592" y="55552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Kontaktinfo: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0" y="307580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>
                <a:solidFill>
                  <a:srgbClr val="51A026"/>
                </a:solidFill>
              </a:rPr>
              <a:t>www.norkart.no</a:t>
            </a:r>
          </a:p>
        </p:txBody>
      </p:sp>
    </p:spTree>
    <p:extLst>
      <p:ext uri="{BB962C8B-B14F-4D97-AF65-F5344CB8AC3E}">
        <p14:creationId xmlns:p14="http://schemas.microsoft.com/office/powerpoint/2010/main" val="2177777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258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>
                <a:latin typeface="Avenir LT Std 45 Book"/>
              </a:rPr>
              <a:t>Cityplanner</a:t>
            </a:r>
            <a:endParaRPr lang="en-US" dirty="0">
              <a:latin typeface="Avenir LT Std 45 Book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468315" y="1095953"/>
            <a:ext cx="3815653" cy="3733014"/>
          </a:xfrm>
        </p:spPr>
        <p:txBody>
          <a:bodyPr>
            <a:normAutofit fontScale="92500" lnSpcReduction="20000"/>
          </a:bodyPr>
          <a:lstStyle/>
          <a:p>
            <a:r>
              <a:rPr lang="nb-NO" dirty="0">
                <a:latin typeface="Avenir LT Std 45 Book"/>
              </a:rPr>
              <a:t>Opprett egne 3D-prosjekt</a:t>
            </a:r>
          </a:p>
          <a:p>
            <a:pPr lvl="1"/>
            <a:r>
              <a:rPr lang="nb-NO" dirty="0">
                <a:latin typeface="Avenir LT Std 45 Book"/>
              </a:rPr>
              <a:t>Import av CAD og 3D-modeller</a:t>
            </a:r>
          </a:p>
          <a:p>
            <a:pPr lvl="1"/>
            <a:r>
              <a:rPr lang="nb-NO" dirty="0">
                <a:latin typeface="Avenir LT Std 45 Book"/>
              </a:rPr>
              <a:t>POI med bilder, tekst og URL</a:t>
            </a:r>
          </a:p>
          <a:p>
            <a:pPr lvl="1"/>
            <a:r>
              <a:rPr lang="nb-NO" dirty="0">
                <a:latin typeface="Avenir LT Std 45 Book"/>
              </a:rPr>
              <a:t>Kombinere med egne </a:t>
            </a:r>
            <a:r>
              <a:rPr lang="nb-NO" dirty="0" err="1">
                <a:latin typeface="Avenir LT Std 45 Book"/>
              </a:rPr>
              <a:t>kartlag</a:t>
            </a:r>
            <a:r>
              <a:rPr lang="nb-NO" dirty="0">
                <a:latin typeface="Avenir LT Std 45 Book"/>
              </a:rPr>
              <a:t> fra vektordata og WMS</a:t>
            </a:r>
          </a:p>
          <a:p>
            <a:r>
              <a:rPr lang="nb-NO" dirty="0">
                <a:latin typeface="Avenir LT Std 45 Book"/>
              </a:rPr>
              <a:t>Sol/skygge analyse</a:t>
            </a:r>
          </a:p>
          <a:p>
            <a:r>
              <a:rPr lang="nb-NO" dirty="0">
                <a:latin typeface="Avenir LT Std 45 Book"/>
              </a:rPr>
              <a:t>Publiser prosjekt til publikum og beslutningstakere</a:t>
            </a:r>
            <a:endParaRPr lang="en-US" dirty="0">
              <a:latin typeface="Avenir LT Std 45 Book"/>
            </a:endParaRPr>
          </a:p>
          <a:p>
            <a:r>
              <a:rPr lang="nb-NO" dirty="0">
                <a:latin typeface="Avenir LT Std 45 Book"/>
              </a:rPr>
              <a:t>Innbyggerdialog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499298"/>
            <a:ext cx="3971770" cy="238989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689" y="2244368"/>
            <a:ext cx="4078166" cy="2293968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468314" y="788176"/>
            <a:ext cx="3887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>
                <a:solidFill>
                  <a:srgbClr val="51A026"/>
                </a:solidFill>
                <a:latin typeface="Avenir LT Std 45 Book"/>
              </a:rPr>
              <a:t>- planlegg smartere med 3D</a:t>
            </a:r>
            <a:endParaRPr lang="en-US" sz="1400" i="1" dirty="0">
              <a:solidFill>
                <a:srgbClr val="51A026"/>
              </a:solidFill>
              <a:latin typeface="Avenir LT Std 45 Book"/>
            </a:endParaRPr>
          </a:p>
        </p:txBody>
      </p:sp>
    </p:spTree>
    <p:extLst>
      <p:ext uri="{BB962C8B-B14F-4D97-AF65-F5344CB8AC3E}">
        <p14:creationId xmlns:p14="http://schemas.microsoft.com/office/powerpoint/2010/main" val="2217439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kan innbygger og beslutningstaker få en bedre forståelse av hva som er planlagt?</a:t>
            </a:r>
            <a:br>
              <a:rPr lang="nb-NO" dirty="0"/>
            </a:br>
            <a:endParaRPr lang="nb-NO" dirty="0"/>
          </a:p>
        </p:txBody>
      </p:sp>
      <p:pic>
        <p:nvPicPr>
          <p:cNvPr id="6" name="Bildobjekt 5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8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01266"/>
            <a:ext cx="2437948" cy="295232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301266"/>
            <a:ext cx="6300192" cy="171904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138264"/>
            <a:ext cx="3173853" cy="408391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332" y="1419622"/>
            <a:ext cx="5059660" cy="3595022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56" y="4265724"/>
            <a:ext cx="5364088" cy="74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3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7A87623-4790-42F7-B651-E39FFCC1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9" y="0"/>
            <a:ext cx="88669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18CFA47-88A9-49B6-9963-A7A1EB5AE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9" y="0"/>
            <a:ext cx="88669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62318"/>
      </p:ext>
    </p:extLst>
  </p:cSld>
  <p:clrMapOvr>
    <a:masterClrMapping/>
  </p:clrMapOvr>
</p:sld>
</file>

<file path=ppt/theme/theme1.xml><?xml version="1.0" encoding="utf-8"?>
<a:theme xmlns:a="http://schemas.openxmlformats.org/drawingml/2006/main" name="Svart Norkart (4-3) 2">
  <a:themeElements>
    <a:clrScheme name="Norkart-Lys bakgrunn">
      <a:dk1>
        <a:srgbClr val="0C0C0C"/>
      </a:dk1>
      <a:lt1>
        <a:srgbClr val="F2F2F2"/>
      </a:lt1>
      <a:dk2>
        <a:srgbClr val="51A026"/>
      </a:dk2>
      <a:lt2>
        <a:srgbClr val="F2F2F2"/>
      </a:lt2>
      <a:accent1>
        <a:srgbClr val="51A026"/>
      </a:accent1>
      <a:accent2>
        <a:srgbClr val="A1C438"/>
      </a:accent2>
      <a:accent3>
        <a:srgbClr val="87A8E0"/>
      </a:accent3>
      <a:accent4>
        <a:srgbClr val="F5AD4A"/>
      </a:accent4>
      <a:accent5>
        <a:srgbClr val="E25653"/>
      </a:accent5>
      <a:accent6>
        <a:srgbClr val="388A8D"/>
      </a:accent6>
      <a:hlink>
        <a:srgbClr val="51A026"/>
      </a:hlink>
      <a:folHlink>
        <a:srgbClr val="A1C438"/>
      </a:folHlink>
    </a:clrScheme>
    <a:fontScheme name="Egendefinert 1">
      <a:majorFont>
        <a:latin typeface="Avenir LT Std 45 Book"/>
        <a:ea typeface=""/>
        <a:cs typeface=""/>
      </a:majorFont>
      <a:minorFont>
        <a:latin typeface="Avenir LT Std 45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2F57650C-4030-43B1-90B5-B27B3C7D8A21}" vid="{87A0FD1F-1C5D-4D78-A444-0D7DB4D27CA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Hvit brukermøte 2016 (16-9)</Template>
  <TotalTime>8014</TotalTime>
  <Words>1207</Words>
  <Application>Microsoft Office PowerPoint</Application>
  <PresentationFormat>Skjermfremvisning (16:9)</PresentationFormat>
  <Paragraphs>207</Paragraphs>
  <Slides>47</Slides>
  <Notes>21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47</vt:i4>
      </vt:variant>
    </vt:vector>
  </HeadingPairs>
  <TitlesOfParts>
    <vt:vector size="52" baseType="lpstr">
      <vt:lpstr>Arial</vt:lpstr>
      <vt:lpstr>Avenir LT Std 45 Book</vt:lpstr>
      <vt:lpstr>Calibri</vt:lpstr>
      <vt:lpstr>Wingdings</vt:lpstr>
      <vt:lpstr>Svart Norkart (4-3) 2</vt:lpstr>
      <vt:lpstr>PowerPoint-presentasjon</vt:lpstr>
      <vt:lpstr>Bedre forståelser av planer for innbyggere og beslutningstakere!</vt:lpstr>
      <vt:lpstr>PowerPoint-presentasjon</vt:lpstr>
      <vt:lpstr>Cityplanner</vt:lpstr>
      <vt:lpstr>Cityplanner</vt:lpstr>
      <vt:lpstr>Hvordan kan innbygger og beslutningstaker få en bedre forståelse av hva som er planlagt?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Involvere innbyggerne</vt:lpstr>
      <vt:lpstr>Involvere innbyggerne</vt:lpstr>
      <vt:lpstr>PowerPoint-presentasjon</vt:lpstr>
      <vt:lpstr>PowerPoint-presentasjon</vt:lpstr>
      <vt:lpstr>PowerPoint-presentasjon</vt:lpstr>
      <vt:lpstr>PowerPoint-presentasjon</vt:lpstr>
      <vt:lpstr>Involvere innbyggerne og beslutningstakere</vt:lpstr>
      <vt:lpstr>PowerPoint-presentasjon</vt:lpstr>
      <vt:lpstr>PowerPoint-presentasjon</vt:lpstr>
      <vt:lpstr>PowerPoint-presentasjon</vt:lpstr>
      <vt:lpstr>PowerPoint-presentasjon</vt:lpstr>
      <vt:lpstr>Kommunereformen</vt:lpstr>
      <vt:lpstr>Kmd prosjekt – stavanger og sandnes</vt:lpstr>
      <vt:lpstr>Studietur til Sverige</vt:lpstr>
      <vt:lpstr>fokusområder</vt:lpstr>
      <vt:lpstr>Mål med kommunikativ planlegging</vt:lpstr>
      <vt:lpstr>Sandnes kommune</vt:lpstr>
      <vt:lpstr>PowerPoint-presentasjon</vt:lpstr>
      <vt:lpstr>Stavanger kommune</vt:lpstr>
      <vt:lpstr>PowerPoint-presentasjon</vt:lpstr>
      <vt:lpstr>PowerPoint-presentasjon</vt:lpstr>
      <vt:lpstr>PowerPoint-presentasjon</vt:lpstr>
      <vt:lpstr>Hva skal til for å komme i gang?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Cityplanner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 og innhold</dc:title>
  <dc:creator>Erik Landsnes</dc:creator>
  <cp:lastModifiedBy>Mathias Midbøe</cp:lastModifiedBy>
  <cp:revision>246</cp:revision>
  <dcterms:created xsi:type="dcterms:W3CDTF">2016-10-12T13:48:21Z</dcterms:created>
  <dcterms:modified xsi:type="dcterms:W3CDTF">2018-09-26T18:28:51Z</dcterms:modified>
</cp:coreProperties>
</file>