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79" r:id="rId4"/>
    <p:sldMasterId id="2147483709" r:id="rId5"/>
    <p:sldMasterId id="2147483746" r:id="rId6"/>
    <p:sldMasterId id="2147483788" r:id="rId7"/>
    <p:sldMasterId id="2147483800" r:id="rId8"/>
    <p:sldMasterId id="2147483812" r:id="rId9"/>
  </p:sldMasterIdLst>
  <p:notesMasterIdLst>
    <p:notesMasterId r:id="rId44"/>
  </p:notesMasterIdLst>
  <p:sldIdLst>
    <p:sldId id="287" r:id="rId10"/>
    <p:sldId id="620" r:id="rId11"/>
    <p:sldId id="635" r:id="rId12"/>
    <p:sldId id="636" r:id="rId13"/>
    <p:sldId id="624" r:id="rId14"/>
    <p:sldId id="680" r:id="rId15"/>
    <p:sldId id="618" r:id="rId16"/>
    <p:sldId id="685" r:id="rId17"/>
    <p:sldId id="453" r:id="rId18"/>
    <p:sldId id="593" r:id="rId19"/>
    <p:sldId id="594" r:id="rId20"/>
    <p:sldId id="596" r:id="rId21"/>
    <p:sldId id="597" r:id="rId22"/>
    <p:sldId id="525" r:id="rId23"/>
    <p:sldId id="598" r:id="rId24"/>
    <p:sldId id="599" r:id="rId25"/>
    <p:sldId id="616" r:id="rId26"/>
    <p:sldId id="664" r:id="rId27"/>
    <p:sldId id="663" r:id="rId28"/>
    <p:sldId id="665" r:id="rId29"/>
    <p:sldId id="666" r:id="rId30"/>
    <p:sldId id="667" r:id="rId31"/>
    <p:sldId id="669" r:id="rId32"/>
    <p:sldId id="584" r:id="rId33"/>
    <p:sldId id="586" r:id="rId34"/>
    <p:sldId id="587" r:id="rId35"/>
    <p:sldId id="588" r:id="rId36"/>
    <p:sldId id="682" r:id="rId37"/>
    <p:sldId id="573" r:id="rId38"/>
    <p:sldId id="605" r:id="rId39"/>
    <p:sldId id="684" r:id="rId40"/>
    <p:sldId id="606" r:id="rId41"/>
    <p:sldId id="623" r:id="rId42"/>
    <p:sldId id="672" r:id="rId43"/>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8A73"/>
    <a:srgbClr val="FDB016"/>
    <a:srgbClr val="EDEA2D"/>
    <a:srgbClr val="ED1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0" autoAdjust="0"/>
    <p:restoredTop sz="85012" autoAdjust="0"/>
  </p:normalViewPr>
  <p:slideViewPr>
    <p:cSldViewPr snapToGrid="0" showGuides="1">
      <p:cViewPr varScale="1">
        <p:scale>
          <a:sx n="99" d="100"/>
          <a:sy n="99" d="100"/>
        </p:scale>
        <p:origin x="51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54" d="100"/>
          <a:sy n="154" d="100"/>
        </p:scale>
        <p:origin x="1242" y="-43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A23F989-F8A8-41F9-A703-B273925842C6}" type="datetimeFigureOut">
              <a:rPr lang="nb-NO" smtClean="0"/>
              <a:t>21.09.2018</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961C8AC-31E2-4B1D-A3D1-8CF25913084E}" type="slidenum">
              <a:rPr lang="nb-NO" smtClean="0"/>
              <a:t>‹#›</a:t>
            </a:fld>
            <a:endParaRPr lang="nb-NO"/>
          </a:p>
        </p:txBody>
      </p:sp>
    </p:spTree>
    <p:extLst>
      <p:ext uri="{BB962C8B-B14F-4D97-AF65-F5344CB8AC3E}">
        <p14:creationId xmlns:p14="http://schemas.microsoft.com/office/powerpoint/2010/main" val="360661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Hei – mitt navn er Ingvil Hegna- jobber som seniorrådgiver på DOGA.</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Bakgrunn som arkitekt fra AHO med videreutdanning i areal- og samfunnsplanlegging. 10 års praksis fra arkitektkontor, 8 år som rådgiver i fylkeskommune med ansvar for forvaltningen av plan- og bygningsloven i kommune- og reguleringsplanarbeid i fylket.</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Siste årene i DOGA har jeg jobbet spesielt med medvirkning i planprosesser – videreutviklet Barnetråkk-verktøyet og i det siste Folketråkk, som jeg skal gi en kort introduksjon til her.</a:t>
            </a:r>
          </a:p>
        </p:txBody>
      </p:sp>
      <p:sp>
        <p:nvSpPr>
          <p:cNvPr id="4" name="Plassholder for lysbildenummer 3"/>
          <p:cNvSpPr>
            <a:spLocks noGrp="1"/>
          </p:cNvSpPr>
          <p:nvPr>
            <p:ph type="sldNum" sz="quarter" idx="10"/>
          </p:nvPr>
        </p:nvSpPr>
        <p:spPr/>
        <p:txBody>
          <a:bodyPr/>
          <a:lstStyle/>
          <a:p>
            <a:fld id="{C961C8AC-31E2-4B1D-A3D1-8CF25913084E}" type="slidenum">
              <a:rPr lang="nb-NO" smtClean="0"/>
              <a:t>1</a:t>
            </a:fld>
            <a:endParaRPr lang="nb-NO"/>
          </a:p>
        </p:txBody>
      </p:sp>
    </p:spTree>
    <p:extLst>
      <p:ext uri="{BB962C8B-B14F-4D97-AF65-F5344CB8AC3E}">
        <p14:creationId xmlns:p14="http://schemas.microsoft.com/office/powerpoint/2010/main" val="39362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viser jeg noen av målgruppenes perspektiv – i spissformulering: </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INNBYGGEREN:</a:t>
            </a:r>
          </a:p>
          <a:p>
            <a:r>
              <a:rPr lang="nb-NO" sz="1200" kern="1200" dirty="0">
                <a:solidFill>
                  <a:schemeClr val="tx1"/>
                </a:solidFill>
                <a:effectLst/>
                <a:latin typeface="+mn-lt"/>
                <a:ea typeface="+mn-ea"/>
                <a:cs typeface="+mn-cs"/>
              </a:rPr>
              <a:t>Den eneste muligheten innbyggerne får til å påvirke, er ved å protestere på noe som allerede er bestemt. De opplever derfor at de ikke at har innflytelse i planprosessen</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Folk flest har lite interesse for eller kunnskap om planprosesser, men er likevel de som kjenner behovene best.</a:t>
            </a:r>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Helvetica Neue LT Std 75 Bold"/>
                <a:ea typeface="+mn-ea"/>
                <a:cs typeface="+mn-cs"/>
                <a:sym typeface="Helvetica Neue LT Std 75 Bold"/>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b-NO" sz="1800" b="0" i="0" u="none" strike="noStrike" kern="0" cap="none" spc="0" normalizeH="0" baseline="0" noProof="0">
              <a:ln>
                <a:noFill/>
              </a:ln>
              <a:solidFill>
                <a:sysClr val="windowText" lastClr="000000"/>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3724045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KOMMUNENS PERSPEKTIV:</a:t>
            </a:r>
          </a:p>
          <a:p>
            <a:r>
              <a:rPr lang="nb-NO" sz="1200" kern="1200" dirty="0">
                <a:solidFill>
                  <a:schemeClr val="tx1"/>
                </a:solidFill>
                <a:effectLst/>
                <a:latin typeface="+mn-lt"/>
                <a:ea typeface="+mn-ea"/>
                <a:cs typeface="+mn-cs"/>
              </a:rPr>
              <a:t>Kommunene tror ikke innbyggerne kan hjelpe til med verdifulle innspill på kommuneplannivå. Noen kommuner er også skeptiske til å involvere befolkningen fordi de er redde for å skape for store forventninger.</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Mange kommuneansatte ser på brukermedvirkning mer som en heft og plage – ofte negativt ladet - enn noe som kan gi verdifulle innspill.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Helvetica Neue LT Std 75 Bold"/>
                <a:ea typeface="+mn-ea"/>
                <a:cs typeface="+mn-cs"/>
                <a:sym typeface="Helvetica Neue LT Std 75 Bold"/>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b-NO" sz="1800" b="0" i="0" u="none" strike="noStrike" kern="0" cap="none" spc="0" normalizeH="0" baseline="0" noProof="0">
              <a:ln>
                <a:noFill/>
              </a:ln>
              <a:solidFill>
                <a:sysClr val="windowText" lastClr="000000"/>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285593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UTBYGGERS PERSPEKTIV:</a:t>
            </a:r>
          </a:p>
          <a:p>
            <a:r>
              <a:rPr lang="nb-NO" sz="1200" kern="1200" dirty="0">
                <a:solidFill>
                  <a:schemeClr val="tx1"/>
                </a:solidFill>
                <a:effectLst/>
                <a:latin typeface="+mn-lt"/>
                <a:ea typeface="+mn-ea"/>
                <a:cs typeface="+mn-cs"/>
              </a:rPr>
              <a:t>Utbyggerne føler seg ofte misforstått. De tror at kommunen mener de gjør prosjekter kun for egen vinning, men utbyggerne ønsker seg egentlig mer dialog med planleggerne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u="sng" kern="1200" dirty="0">
                <a:solidFill>
                  <a:schemeClr val="tx1"/>
                </a:solidFill>
                <a:effectLst/>
                <a:latin typeface="+mn-lt"/>
                <a:ea typeface="+mn-ea"/>
                <a:cs typeface="+mn-cs"/>
              </a:rPr>
              <a:t>Utbyggerne ønsker generelt mer kunnskap om utfordringer og muligheter knyttet til et område før de igangsetter prosjekter der</a:t>
            </a:r>
            <a:r>
              <a:rPr lang="nb-NO" sz="1200" kern="1200" dirty="0">
                <a:solidFill>
                  <a:schemeClr val="tx1"/>
                </a:solidFill>
                <a:effectLst/>
                <a:latin typeface="+mn-lt"/>
                <a:ea typeface="+mn-ea"/>
                <a:cs typeface="+mn-cs"/>
              </a:rPr>
              <a:t>. De ønsker mer </a:t>
            </a:r>
            <a:r>
              <a:rPr lang="nb-NO" sz="1200" u="sng" kern="1200" dirty="0">
                <a:solidFill>
                  <a:schemeClr val="tx1"/>
                </a:solidFill>
                <a:effectLst/>
                <a:latin typeface="+mn-lt"/>
                <a:ea typeface="+mn-ea"/>
                <a:cs typeface="+mn-cs"/>
              </a:rPr>
              <a:t>medvirkning dersom det hindrer konflikt.</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Helvetica Neue LT Std 75 Bold"/>
                <a:ea typeface="+mn-ea"/>
                <a:cs typeface="+mn-cs"/>
                <a:sym typeface="Helvetica Neue LT Std 75 Bold"/>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b-NO" sz="1800" b="0" i="0" u="none" strike="noStrike" kern="0" cap="none" spc="0" normalizeH="0" baseline="0" noProof="0">
              <a:ln>
                <a:noFill/>
              </a:ln>
              <a:solidFill>
                <a:sysClr val="windowText" lastClr="000000"/>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341781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POLITIKERS PERSPEKTIV:</a:t>
            </a:r>
          </a:p>
          <a:p>
            <a:r>
              <a:rPr lang="nb-NO" sz="1200" kern="1200" dirty="0">
                <a:solidFill>
                  <a:schemeClr val="tx1"/>
                </a:solidFill>
                <a:effectLst/>
                <a:latin typeface="+mn-lt"/>
                <a:ea typeface="+mn-ea"/>
                <a:cs typeface="+mn-cs"/>
              </a:rPr>
              <a:t>Det er mye å sette seg inn i, og politikerne føler seg ofte fremmedgjort. De har like store vanskeligheter for å forstå komplekse plangrunnlag og kart som andre. De er nødt til å forstå og tilegne seg ekspertkunnskap, slik at de kan ta de riktige avgjørelser.</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Politikerne har makt, men kommer og går.  De fatter derfor vedtak uten å ha eierskap til den langsiktige planen. Dette kan føre til anstrengt forhold mellom planleggerne og politikerne.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Politikerne skal representere innbyggere, men de har veldig lite direkte kontakt med dem.</a:t>
            </a:r>
          </a:p>
          <a:p>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Helvetica Neue LT Std 75 Bold"/>
                <a:ea typeface="+mn-ea"/>
                <a:cs typeface="+mn-cs"/>
                <a:sym typeface="Helvetica Neue LT Std 75 Bold"/>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nb-NO" sz="1800" b="0" i="0" u="none" strike="noStrike" kern="0" cap="none" spc="0" normalizeH="0" baseline="0" noProof="0">
              <a:ln>
                <a:noFill/>
              </a:ln>
              <a:solidFill>
                <a:sysClr val="windowText" lastClr="000000"/>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305386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79375" y="739775"/>
            <a:ext cx="6577013" cy="3700463"/>
          </a:xfrm>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Noen nøkkelfunn:</a:t>
            </a:r>
          </a:p>
          <a:p>
            <a:r>
              <a:rPr lang="nb-NO" sz="1200" kern="1200" dirty="0">
                <a:solidFill>
                  <a:schemeClr val="tx1"/>
                </a:solidFill>
                <a:effectLst/>
                <a:latin typeface="+mn-lt"/>
                <a:ea typeface="+mn-ea"/>
                <a:cs typeface="+mn-cs"/>
              </a:rPr>
              <a:t>VET IKKE HVORDAN OG NÅR MEDVIRKNING SKAL GJØRES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Kunnskap om medvirkning og metoder for hvordan det kan gjøres, er lav, det som er mest utfordrende er å velge riktige metoder for medvirkning og å fange opp mangfoldet i befolkningen..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Undersøkelsene viser at det ofte er uorganiserte minoritetsgrupper som faller utenfor.</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er også vanskelig å vite hvor i prosessen man bør gjøre brukermedvirkning</a:t>
            </a:r>
          </a:p>
          <a:p>
            <a:pPr>
              <a:defRPr b="1"/>
            </a:pPr>
            <a:endParaRPr dirty="0"/>
          </a:p>
        </p:txBody>
      </p:sp>
    </p:spTree>
    <p:extLst>
      <p:ext uri="{BB962C8B-B14F-4D97-AF65-F5344CB8AC3E}">
        <p14:creationId xmlns:p14="http://schemas.microsoft.com/office/powerpoint/2010/main" val="835733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79375" y="739775"/>
            <a:ext cx="6577013" cy="3700463"/>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Det oppleves som vanskelig å definere målet for brukermedvirkning. Når det ikke er felles forståelse for hva brukermedvirkningen skal gi av svar på så øker konfliktnivået mellom partene og tillitten svekkes.  </a:t>
            </a:r>
            <a:r>
              <a:rPr lang="nb-NO" sz="1200" kern="1200" dirty="0" err="1">
                <a:solidFill>
                  <a:schemeClr val="tx1"/>
                </a:solidFill>
                <a:effectLst/>
                <a:latin typeface="+mn-lt"/>
                <a:ea typeface="+mn-ea"/>
                <a:cs typeface="+mn-cs"/>
              </a:rPr>
              <a:t>Feks</a:t>
            </a:r>
            <a:r>
              <a:rPr lang="nb-NO" sz="1200" kern="1200" dirty="0">
                <a:solidFill>
                  <a:schemeClr val="tx1"/>
                </a:solidFill>
                <a:effectLst/>
                <a:latin typeface="+mn-lt"/>
                <a:ea typeface="+mn-ea"/>
                <a:cs typeface="+mn-cs"/>
              </a:rPr>
              <a:t> er det stor forskjell på å informere og involvere.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Innbyggere har en forventning om at en medvirkningsprosess skal gi innflytelse – slik er det ofte ikke i virkeligheten</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Mens innbyggerne forventer at innspillene blir tatt videre i prosessen, oppleves det at planlegger og utbygger får krysset av medvirkning som et punkt i en sjekkliste. </a:t>
            </a:r>
          </a:p>
          <a:p>
            <a:pPr>
              <a:defRPr b="1"/>
            </a:pPr>
            <a:endParaRPr dirty="0"/>
          </a:p>
        </p:txBody>
      </p:sp>
    </p:spTree>
    <p:extLst>
      <p:ext uri="{BB962C8B-B14F-4D97-AF65-F5344CB8AC3E}">
        <p14:creationId xmlns:p14="http://schemas.microsoft.com/office/powerpoint/2010/main" val="82245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79375" y="739775"/>
            <a:ext cx="6577013" cy="3700463"/>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Mangler gode metoder og forståelse for hvordan man analysere innsikten man samler. OG ofte finnes det ingen forklaring på hvorfor noen innspill blir tatt hensyn til og andre ikke. Dette oppleves tilfeldig både for innbygger og utbygger hvorfor disse avgjørelsene blir tatt.</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finnes heller ingen kanal for å dele funn fra brukermedvirkning på tvers av planprosesser. Dette fører til at kartlagte behov, som kan være verdifulle for andre prosesser, forsvinner. </a:t>
            </a:r>
            <a:endParaRPr dirty="0"/>
          </a:p>
        </p:txBody>
      </p:sp>
    </p:spTree>
    <p:extLst>
      <p:ext uri="{BB962C8B-B14F-4D97-AF65-F5344CB8AC3E}">
        <p14:creationId xmlns:p14="http://schemas.microsoft.com/office/powerpoint/2010/main" val="343217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79375" y="739775"/>
            <a:ext cx="6577013" cy="3700463"/>
          </a:xfrm>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Løsningen vi kom fram til, var dette: Folketråkk som en visjonær tjeneste som …..</a:t>
            </a:r>
          </a:p>
          <a:p>
            <a:endParaRPr dirty="0"/>
          </a:p>
        </p:txBody>
      </p:sp>
    </p:spTree>
    <p:extLst>
      <p:ext uri="{BB962C8B-B14F-4D97-AF65-F5344CB8AC3E}">
        <p14:creationId xmlns:p14="http://schemas.microsoft.com/office/powerpoint/2010/main" val="4063972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Vi foreslår Folketråkk som en plattform bestående av fire moduler – </a:t>
            </a:r>
          </a:p>
          <a:p>
            <a:r>
              <a:rPr lang="nb-NO" sz="1200" kern="1200" dirty="0">
                <a:solidFill>
                  <a:schemeClr val="tx1"/>
                </a:solidFill>
                <a:effectLst/>
                <a:latin typeface="+mn-lt"/>
                <a:ea typeface="+mn-ea"/>
                <a:cs typeface="+mn-cs"/>
              </a:rPr>
              <a:t>Rekkefølgen er ikke relevant – men en måte å dele det inn på.</a:t>
            </a: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18</a:t>
            </a:fld>
            <a:endParaRPr lang="nb-NO"/>
          </a:p>
        </p:txBody>
      </p:sp>
    </p:spTree>
    <p:extLst>
      <p:ext uri="{BB962C8B-B14F-4D97-AF65-F5344CB8AC3E}">
        <p14:creationId xmlns:p14="http://schemas.microsoft.com/office/powerpoint/2010/main" val="1958221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«Si din mening» skal være for innbyggeren for å gi innspill – en åpen kanal til kommunen – les fra skjermen….</a:t>
            </a: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19</a:t>
            </a:fld>
            <a:endParaRPr lang="nb-NO"/>
          </a:p>
        </p:txBody>
      </p:sp>
    </p:spTree>
    <p:extLst>
      <p:ext uri="{BB962C8B-B14F-4D97-AF65-F5344CB8AC3E}">
        <p14:creationId xmlns:p14="http://schemas.microsoft.com/office/powerpoint/2010/main" val="4463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Barnetråkk oppstod på 1980 – tallet fra planlegger hos Fylkesmannen i Vestfold, og ble videreutviklet som digitalt verktøy i 2005 av Norsk form og Statens kartverk.</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 2014 relanserte DOGA løsningen i en oppdatert versjon. Den ligger nå på nettet som en hjemmeside der selve veiledningen er og innloggingen skjer.</a:t>
            </a:r>
          </a:p>
          <a:p>
            <a:r>
              <a:rPr lang="nb-NO" sz="1200" kern="1200" dirty="0">
                <a:solidFill>
                  <a:schemeClr val="tx1"/>
                </a:solidFill>
                <a:effectLst/>
                <a:latin typeface="+mn-lt"/>
                <a:ea typeface="+mn-ea"/>
                <a:cs typeface="+mn-cs"/>
              </a:rPr>
              <a:t>Arbeidet med Barnetråkk, - blant annet gjennom et pilotarbeid – </a:t>
            </a:r>
            <a:r>
              <a:rPr lang="nb-NO" sz="1200" b="1" kern="1200" dirty="0">
                <a:solidFill>
                  <a:schemeClr val="tx1"/>
                </a:solidFill>
                <a:effectLst/>
                <a:latin typeface="+mn-lt"/>
                <a:ea typeface="+mn-ea"/>
                <a:cs typeface="+mn-cs"/>
              </a:rPr>
              <a:t>barn i by</a:t>
            </a:r>
            <a:r>
              <a:rPr lang="nb-NO" sz="1200" kern="1200" dirty="0">
                <a:solidFill>
                  <a:schemeClr val="tx1"/>
                </a:solidFill>
                <a:effectLst/>
                <a:latin typeface="+mn-lt"/>
                <a:ea typeface="+mn-ea"/>
                <a:cs typeface="+mn-cs"/>
              </a:rPr>
              <a:t> - har gitt oss mye innsikt i utfordringene med medvirkning i planprosesser.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C72D-3710-4745-9B1B-544C28ECA9BF}" type="slidenum">
              <a:rPr kumimoji="0" lang="nb-NO"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74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Neste modul er en medvirkningsveileder – laget for planlegger i kommunen primært men også for andre som skal gjennomføre medvirkningsprosesser.</a:t>
            </a:r>
          </a:p>
          <a:p>
            <a:r>
              <a:rPr lang="nb-NO" sz="1200" kern="1200" dirty="0">
                <a:solidFill>
                  <a:schemeClr val="tx1"/>
                </a:solidFill>
                <a:effectLst/>
                <a:latin typeface="+mn-lt"/>
                <a:ea typeface="+mn-ea"/>
                <a:cs typeface="+mn-cs"/>
              </a:rPr>
              <a:t>Den skal generere kvalitative kunnskapen om et område……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Versjon 1.0</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Skal være en dynamisk verktøykasse……</a:t>
            </a: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20</a:t>
            </a:fld>
            <a:endParaRPr lang="nb-NO"/>
          </a:p>
        </p:txBody>
      </p:sp>
    </p:spTree>
    <p:extLst>
      <p:ext uri="{BB962C8B-B14F-4D97-AF65-F5344CB8AC3E}">
        <p14:creationId xmlns:p14="http://schemas.microsoft.com/office/powerpoint/2010/main" val="1072239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Modul tre er ment for alle – en kunnskapsbase som bygges opp </a:t>
            </a:r>
            <a:r>
              <a:rPr lang="nb-NO" dirty="0" err="1"/>
              <a:t>gradivs</a:t>
            </a:r>
            <a:r>
              <a:rPr lang="nb-NO" dirty="0"/>
              <a:t> ettersom plattformen tas i bruk.</a:t>
            </a:r>
          </a:p>
          <a:p>
            <a:endParaRPr lang="nb-NO" dirty="0"/>
          </a:p>
          <a:p>
            <a:r>
              <a:rPr lang="nb-NO" dirty="0"/>
              <a:t>Settes sammen av innsikten fra…..</a:t>
            </a:r>
          </a:p>
        </p:txBody>
      </p:sp>
      <p:sp>
        <p:nvSpPr>
          <p:cNvPr id="4" name="Plassholder for lysbildenummer 3"/>
          <p:cNvSpPr>
            <a:spLocks noGrp="1"/>
          </p:cNvSpPr>
          <p:nvPr>
            <p:ph type="sldNum" sz="quarter" idx="10"/>
          </p:nvPr>
        </p:nvSpPr>
        <p:spPr/>
        <p:txBody>
          <a:bodyPr/>
          <a:lstStyle/>
          <a:p>
            <a:fld id="{C961C8AC-31E2-4B1D-A3D1-8CF25913084E}" type="slidenum">
              <a:rPr lang="nb-NO" smtClean="0"/>
              <a:t>21</a:t>
            </a:fld>
            <a:endParaRPr lang="nb-NO"/>
          </a:p>
        </p:txBody>
      </p:sp>
    </p:spTree>
    <p:extLst>
      <p:ext uri="{BB962C8B-B14F-4D97-AF65-F5344CB8AC3E}">
        <p14:creationId xmlns:p14="http://schemas.microsoft.com/office/powerpoint/2010/main" val="1305514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Siste modul har vi kalt plan- og fremdriftsverktøy – for innbyggeren for å gi innsyn i planprosesser….</a:t>
            </a:r>
          </a:p>
          <a:p>
            <a:endParaRPr lang="nb-NO" dirty="0"/>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22</a:t>
            </a:fld>
            <a:endParaRPr lang="nb-NO"/>
          </a:p>
        </p:txBody>
      </p:sp>
    </p:spTree>
    <p:extLst>
      <p:ext uri="{BB962C8B-B14F-4D97-AF65-F5344CB8AC3E}">
        <p14:creationId xmlns:p14="http://schemas.microsoft.com/office/powerpoint/2010/main" val="139798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Hvem skal eie og drifte plattformen?</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Må være et offentlig ansvar – forvalte til samfunnets beste. Men trenger også en god forretningsmodell som gjør løsningen bærekraftig – ser på ulike alternativer med privat og offentlig eierskap.</a:t>
            </a: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23</a:t>
            </a:fld>
            <a:endParaRPr lang="nb-NO"/>
          </a:p>
        </p:txBody>
      </p:sp>
    </p:spTree>
    <p:extLst>
      <p:ext uri="{BB962C8B-B14F-4D97-AF65-F5344CB8AC3E}">
        <p14:creationId xmlns:p14="http://schemas.microsoft.com/office/powerpoint/2010/main" val="1873669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xfrm>
            <a:off x="79375" y="739775"/>
            <a:ext cx="6577013" cy="3700463"/>
          </a:xfrm>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Verdi for kommunene –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Kommunen blir i stand til å gjøre brukermedvirkning på de riktige måtene, på de riktige stedene og med de riktige personene, slik at innspillene gir verdi for planprosessen og sikrer gode beslutningsgrunnlag.</a:t>
            </a:r>
          </a:p>
          <a:p>
            <a:endParaRPr dirty="0"/>
          </a:p>
        </p:txBody>
      </p:sp>
    </p:spTree>
    <p:extLst>
      <p:ext uri="{BB962C8B-B14F-4D97-AF65-F5344CB8AC3E}">
        <p14:creationId xmlns:p14="http://schemas.microsoft.com/office/powerpoint/2010/main" val="322746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79375" y="739775"/>
            <a:ext cx="6577013" cy="3700463"/>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Innbyggeren opplever at deres innspill blir tatt seriøst fordi det blir vurdert og begrunnet.</a:t>
            </a:r>
          </a:p>
          <a:p>
            <a:r>
              <a:rPr lang="nb-NO" sz="1200" kern="1200" dirty="0">
                <a:solidFill>
                  <a:schemeClr val="tx1"/>
                </a:solidFill>
                <a:effectLst/>
                <a:latin typeface="+mn-lt"/>
                <a:ea typeface="+mn-ea"/>
                <a:cs typeface="+mn-cs"/>
              </a:rPr>
              <a:t>Innbyggerne får oversikt over hvor og hva de kan gi innspill til i en prosess.</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Mulighet til å igangsette initiativer utenom planlagte prosesser, som senere kan brukes i planer og prosjekter.</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Initiativer gir lokalkunnskap til planleggere, utbyggere og politikere.</a:t>
            </a:r>
          </a:p>
          <a:p>
            <a:endParaRPr dirty="0"/>
          </a:p>
        </p:txBody>
      </p:sp>
    </p:spTree>
    <p:extLst>
      <p:ext uri="{BB962C8B-B14F-4D97-AF65-F5344CB8AC3E}">
        <p14:creationId xmlns:p14="http://schemas.microsoft.com/office/powerpoint/2010/main" val="211241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79375" y="739775"/>
            <a:ext cx="6577013" cy="3700463"/>
          </a:xfrm>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Utbygger kan sette i gang prosjektene på et riktigere grunnlag. </a:t>
            </a:r>
          </a:p>
          <a:p>
            <a:r>
              <a:rPr lang="nb-NO" sz="1200" kern="1200" dirty="0">
                <a:solidFill>
                  <a:schemeClr val="tx1"/>
                </a:solidFill>
                <a:effectLst/>
                <a:latin typeface="+mn-lt"/>
                <a:ea typeface="+mn-ea"/>
                <a:cs typeface="+mn-cs"/>
              </a:rPr>
              <a:t>Gjør det enklere for dem å forstå kommunens mål for området.</a:t>
            </a:r>
          </a:p>
          <a:p>
            <a:r>
              <a:rPr lang="nb-NO" sz="1200" kern="1200" dirty="0">
                <a:solidFill>
                  <a:schemeClr val="tx1"/>
                </a:solidFill>
                <a:effectLst/>
                <a:latin typeface="+mn-lt"/>
                <a:ea typeface="+mn-ea"/>
                <a:cs typeface="+mn-cs"/>
              </a:rPr>
              <a:t>Kan selv få tak i kunnskapen uten å måtte møte kommunen først.</a:t>
            </a:r>
          </a:p>
          <a:p>
            <a:r>
              <a:rPr lang="nb-NO" sz="1200" kern="1200" dirty="0">
                <a:solidFill>
                  <a:schemeClr val="tx1"/>
                </a:solidFill>
                <a:effectLst/>
                <a:latin typeface="+mn-lt"/>
                <a:ea typeface="+mn-ea"/>
                <a:cs typeface="+mn-cs"/>
              </a:rPr>
              <a:t>De får større forutsigbarhet i sine prosjekter.</a:t>
            </a:r>
          </a:p>
          <a:p>
            <a:r>
              <a:rPr lang="nb-NO" sz="1200" kern="1200" dirty="0">
                <a:solidFill>
                  <a:schemeClr val="tx1"/>
                </a:solidFill>
                <a:effectLst/>
                <a:latin typeface="+mn-lt"/>
                <a:ea typeface="+mn-ea"/>
                <a:cs typeface="+mn-cs"/>
              </a:rPr>
              <a:t>Kan se etter mulighetsrom for økt verdi for bymiljø.</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err="1">
                <a:solidFill>
                  <a:schemeClr val="tx1"/>
                </a:solidFill>
                <a:effectLst/>
                <a:latin typeface="+mn-lt"/>
                <a:ea typeface="+mn-ea"/>
                <a:cs typeface="+mn-cs"/>
              </a:rPr>
              <a:t>EVAplan</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Fasttrack</a:t>
            </a:r>
            <a:r>
              <a:rPr lang="nb-NO" sz="1200" kern="1200" dirty="0">
                <a:solidFill>
                  <a:schemeClr val="tx1"/>
                </a:solidFill>
                <a:effectLst/>
                <a:latin typeface="+mn-lt"/>
                <a:ea typeface="+mn-ea"/>
                <a:cs typeface="+mn-cs"/>
              </a:rPr>
              <a:t>» – belønne utbyggere som forholder seg til overordnet plan. Dette kan hjelpe utbygger å skaffe den innsikten tidlig.</a:t>
            </a:r>
          </a:p>
          <a:p>
            <a:endParaRPr dirty="0"/>
          </a:p>
        </p:txBody>
      </p:sp>
    </p:spTree>
    <p:extLst>
      <p:ext uri="{BB962C8B-B14F-4D97-AF65-F5344CB8AC3E}">
        <p14:creationId xmlns:p14="http://schemas.microsoft.com/office/powerpoint/2010/main" val="1821433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xfrm>
            <a:off x="79375" y="739775"/>
            <a:ext cx="6577013" cy="3700463"/>
          </a:xfrm>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Politikeren kan tilegne seg ekspertkunnskap på en enkel og forståelig måte som gjør det lettere å ta riktige avgjørelser.  </a:t>
            </a:r>
          </a:p>
          <a:p>
            <a:r>
              <a:rPr lang="nb-NO" sz="1200" kern="1200" dirty="0">
                <a:solidFill>
                  <a:schemeClr val="tx1"/>
                </a:solidFill>
                <a:effectLst/>
                <a:latin typeface="+mn-lt"/>
                <a:ea typeface="+mn-ea"/>
                <a:cs typeface="+mn-cs"/>
              </a:rPr>
              <a:t>Får forklaring på hvordan planprosessen er gjennomført og ser hvordan innbyggernes behov – </a:t>
            </a:r>
            <a:r>
              <a:rPr lang="nb-NO" sz="1200" u="sng" kern="1200" dirty="0">
                <a:solidFill>
                  <a:schemeClr val="tx1"/>
                </a:solidFill>
                <a:effectLst/>
                <a:latin typeface="+mn-lt"/>
                <a:ea typeface="+mn-ea"/>
                <a:cs typeface="+mn-cs"/>
              </a:rPr>
              <a:t>det vil si dere velgere</a:t>
            </a:r>
            <a:r>
              <a:rPr lang="nb-NO" sz="1200" kern="1200" dirty="0">
                <a:solidFill>
                  <a:schemeClr val="tx1"/>
                </a:solidFill>
                <a:effectLst/>
                <a:latin typeface="+mn-lt"/>
                <a:ea typeface="+mn-ea"/>
                <a:cs typeface="+mn-cs"/>
              </a:rPr>
              <a:t> - har blitt fulgt opp</a:t>
            </a:r>
          </a:p>
          <a:p>
            <a:endParaRPr dirty="0"/>
          </a:p>
        </p:txBody>
      </p:sp>
    </p:spTree>
    <p:extLst>
      <p:ext uri="{BB962C8B-B14F-4D97-AF65-F5344CB8AC3E}">
        <p14:creationId xmlns:p14="http://schemas.microsoft.com/office/powerpoint/2010/main" val="403606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Før vi gikk videre med å utvikle prosjektet – ønsket vi å vite mer om hvordan kommunens praksis er i dag. Vi sendte derfor ut en spørreundersøkelse til alle norske kommuner for å se hvordan de gjør medvirkning.</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Les mer på DOGA.no,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fikk 164 svar – mer enn 1/3 av kommunene svarte. </a:t>
            </a:r>
          </a:p>
          <a:p>
            <a:r>
              <a:rPr lang="nb-NO" sz="1200" kern="1200" dirty="0">
                <a:solidFill>
                  <a:schemeClr val="tx1"/>
                </a:solidFill>
                <a:effectLst/>
                <a:latin typeface="+mn-lt"/>
                <a:ea typeface="+mn-ea"/>
                <a:cs typeface="+mn-cs"/>
              </a:rPr>
              <a:t>Du kan lese mer om funn fra denne på våre hjemmesider – men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1C8AC-31E2-4B1D-A3D1-8CF2591308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LT Std 75 Bold"/>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LT Std 75 Bold"/>
            </a:endParaRPr>
          </a:p>
        </p:txBody>
      </p:sp>
    </p:spTree>
    <p:extLst>
      <p:ext uri="{BB962C8B-B14F-4D97-AF65-F5344CB8AC3E}">
        <p14:creationId xmlns:p14="http://schemas.microsoft.com/office/powerpoint/2010/main" val="256866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På spørsmål om hvilke metoder og verktøy de bruker mest, kom det klart frem at de tradisjonelle gjøres mest – og vi vet at de fungerer mest til å informere mer enn til å involvere.</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Mange kommuner sa de fikk mye ut av andre mer involverende metoder, men at det var for ressurskrevende å ta i bruk.</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Etter vårt syn, mener vi svarene fra undersøkelsen viser behov for Folketråkk – kommunene trenger et verktøy som hjelper dem å gjøre god medvirkning.</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1C8AC-31E2-4B1D-A3D1-8CF2591308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LT Std 75 Bold"/>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LT Std 75 Bold"/>
            </a:endParaRPr>
          </a:p>
        </p:txBody>
      </p:sp>
    </p:spTree>
    <p:extLst>
      <p:ext uri="{BB962C8B-B14F-4D97-AF65-F5344CB8AC3E}">
        <p14:creationId xmlns:p14="http://schemas.microsoft.com/office/powerpoint/2010/main" val="134069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Planprosesser er vanskelig å forstå for folk flest – og det er i seg selv et demokratisk problem.</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Sammen med Rodeo arkitekter laget vi en utstilling kalt Barn ingen adgang, der vi ønsket å oversette en komplisert planprosess slik at også et barn kan forstå det. Mest besøkte utstillingen vi har hatt på DOGA på lenge.</a:t>
            </a:r>
          </a:p>
          <a:p>
            <a:endParaRPr lang="nb-NO" sz="140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6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Vi har hele tiden vært opptatt av å utvikle prosjektet sammen med brukerne – og det var derfor helt naturlig å jobbe videre med kommunene selv.</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Inviterte kommuner til å bli piloter – Drammen og Flesberg nådde frem – og har gjort en fantastisk innsats for å utvikle prosjektet videre. </a:t>
            </a:r>
          </a:p>
          <a:p>
            <a:r>
              <a:rPr lang="nb-NO" sz="1200" kern="1200" dirty="0">
                <a:solidFill>
                  <a:schemeClr val="tx1"/>
                </a:solidFill>
                <a:effectLst/>
                <a:latin typeface="+mn-lt"/>
                <a:ea typeface="+mn-ea"/>
                <a:cs typeface="+mn-cs"/>
              </a:rPr>
              <a:t>Hovedspørsmålene var </a:t>
            </a:r>
            <a:r>
              <a:rPr lang="nb-NO" sz="1200" u="sng" kern="1200" dirty="0">
                <a:solidFill>
                  <a:schemeClr val="tx1"/>
                </a:solidFill>
                <a:effectLst/>
                <a:latin typeface="+mn-lt"/>
                <a:ea typeface="+mn-ea"/>
                <a:cs typeface="+mn-cs"/>
              </a:rPr>
              <a:t>Hva trenger dere</a:t>
            </a:r>
            <a:r>
              <a:rPr lang="nb-NO" sz="1200" kern="1200" dirty="0">
                <a:solidFill>
                  <a:schemeClr val="tx1"/>
                </a:solidFill>
                <a:effectLst/>
                <a:latin typeface="+mn-lt"/>
                <a:ea typeface="+mn-ea"/>
                <a:cs typeface="+mn-cs"/>
              </a:rPr>
              <a:t> – og </a:t>
            </a:r>
            <a:r>
              <a:rPr lang="nb-NO" sz="1200" u="sng" kern="1200" dirty="0">
                <a:solidFill>
                  <a:schemeClr val="tx1"/>
                </a:solidFill>
                <a:effectLst/>
                <a:latin typeface="+mn-lt"/>
                <a:ea typeface="+mn-ea"/>
                <a:cs typeface="+mn-cs"/>
              </a:rPr>
              <a:t>hvor skal vi begynne?</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30</a:t>
            </a:fld>
            <a:endParaRPr lang="nb-NO"/>
          </a:p>
        </p:txBody>
      </p:sp>
    </p:spTree>
    <p:extLst>
      <p:ext uri="{BB962C8B-B14F-4D97-AF65-F5344CB8AC3E}">
        <p14:creationId xmlns:p14="http://schemas.microsoft.com/office/powerpoint/2010/main" val="3915692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Endte med å beslutte å starte med modul 2 – medvirkningsveilederen. Behov for verktøy og metoder og forbedre praksis i kommunene.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En god veileder vil generere viktig innsikt som også vil føre til etterspørsel etter de andre modulene– tjenesten som en helhet.</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1C8AC-31E2-4B1D-A3D1-8CF2591308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799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første visning av prototypen – vil utvikles videre utover høsten og neste år – Lanserer </a:t>
            </a:r>
            <a:r>
              <a:rPr lang="nb-NO" sz="1200" u="sng" kern="1200" dirty="0">
                <a:solidFill>
                  <a:schemeClr val="tx1"/>
                </a:solidFill>
                <a:effectLst/>
                <a:latin typeface="+mn-lt"/>
                <a:ea typeface="+mn-ea"/>
                <a:cs typeface="+mn-cs"/>
              </a:rPr>
              <a:t>Versjon 1.0 i løpet av 2019!</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C961C8AC-31E2-4B1D-A3D1-8CF25913084E}" type="slidenum">
              <a:rPr lang="nb-NO" smtClean="0"/>
              <a:t>32</a:t>
            </a:fld>
            <a:endParaRPr lang="nb-NO"/>
          </a:p>
        </p:txBody>
      </p:sp>
    </p:spTree>
    <p:extLst>
      <p:ext uri="{BB962C8B-B14F-4D97-AF65-F5344CB8AC3E}">
        <p14:creationId xmlns:p14="http://schemas.microsoft.com/office/powerpoint/2010/main" val="539174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nok vokst ut av begrepet Folketråkk – ser at dette ofte misforståes. </a:t>
            </a:r>
          </a:p>
          <a:p>
            <a:r>
              <a:rPr lang="nb-NO" dirty="0"/>
              <a:t>Brukes foreløpig som en arbeidstittel – versjon 1.0 Vurderer et annet navn på sikt!</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1C8AC-31E2-4B1D-A3D1-8CF2591308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19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Hvordan gjør vi medvirkning i dag og hvordan blir det bedre med det vi foreslår? </a:t>
            </a:r>
          </a:p>
          <a:p>
            <a:r>
              <a:rPr lang="nb-NO" dirty="0"/>
              <a:t>«målbildet» til Anne</a:t>
            </a:r>
          </a:p>
          <a:p>
            <a:r>
              <a:rPr lang="nb-NO" dirty="0"/>
              <a:t>For  å løse utfordringer med metodevalg og erfaringsoverføring:</a:t>
            </a:r>
          </a:p>
          <a:p>
            <a:pPr lvl="1"/>
            <a:r>
              <a:rPr lang="nb-NO" b="1" dirty="0"/>
              <a:t>metodevelge</a:t>
            </a:r>
            <a:r>
              <a:rPr lang="nb-NO" dirty="0"/>
              <a:t>r for medvirkning, med erfaringsoverføring</a:t>
            </a:r>
          </a:p>
          <a:p>
            <a:r>
              <a:rPr lang="nb-NO" dirty="0"/>
              <a:t>For å løse utfordringer med fragmentert- og «for sen» medvirkning: </a:t>
            </a:r>
          </a:p>
          <a:p>
            <a:pPr lvl="1"/>
            <a:r>
              <a:rPr lang="nb-NO" dirty="0"/>
              <a:t> </a:t>
            </a:r>
            <a:r>
              <a:rPr lang="nb-NO" b="1" dirty="0"/>
              <a:t>innbyggerbasen</a:t>
            </a:r>
            <a:r>
              <a:rPr lang="nb-NO" dirty="0"/>
              <a:t> som koordinere medvirkningsarbeidet på tvers av «siloene»</a:t>
            </a:r>
          </a:p>
          <a:p>
            <a:pPr lvl="1"/>
            <a:r>
              <a:rPr lang="nb-NO" dirty="0"/>
              <a:t>samle innbyggerinnspill og relevant  informasjon</a:t>
            </a:r>
          </a:p>
          <a:p>
            <a:pPr lvl="1"/>
            <a:r>
              <a:rPr lang="nb-NO" dirty="0"/>
              <a:t>Tidlig medvirkning: Innbyggerbasen gir generell informasjon om utfordringer, behov, ønsker som er nyttig i oppstartsfasen</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44659-5BC3-4D28-9D83-D54CDC6D832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20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Ble filmet – finner på nettet. Dessverre ikke tid til å vise her nå.</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C72D-3710-4745-9B1B-544C28ECA9BF}" type="slidenum">
              <a:rPr kumimoji="0" lang="nb-NO"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9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formidlingen av Barnetråkk, fikk vi stadig spørsmålet om det ikke kunne utvikles et Barnetråkk-verktøy for andre målgrupper, en slags innbyggerversjon av Barnetråkk– slik oppstod ideen om Folketråkk.</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1C8AC-31E2-4B1D-A3D1-8CF2591308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2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Ved hjelp av </a:t>
            </a:r>
            <a:r>
              <a:rPr lang="nb-NO" sz="1200" kern="1200" dirty="0" err="1">
                <a:solidFill>
                  <a:schemeClr val="tx1"/>
                </a:solidFill>
                <a:effectLst/>
                <a:latin typeface="+mn-lt"/>
                <a:ea typeface="+mn-ea"/>
                <a:cs typeface="+mn-cs"/>
              </a:rPr>
              <a:t>Prologue</a:t>
            </a:r>
            <a:r>
              <a:rPr lang="nb-NO" sz="1200" kern="1200" dirty="0">
                <a:solidFill>
                  <a:schemeClr val="tx1"/>
                </a:solidFill>
                <a:effectLst/>
                <a:latin typeface="+mn-lt"/>
                <a:ea typeface="+mn-ea"/>
                <a:cs typeface="+mn-cs"/>
              </a:rPr>
              <a:t> og Comte </a:t>
            </a:r>
            <a:r>
              <a:rPr lang="nb-NO" sz="1200" kern="1200" dirty="0" err="1">
                <a:solidFill>
                  <a:schemeClr val="tx1"/>
                </a:solidFill>
                <a:effectLst/>
                <a:latin typeface="+mn-lt"/>
                <a:ea typeface="+mn-ea"/>
                <a:cs typeface="+mn-cs"/>
              </a:rPr>
              <a:t>bureau</a:t>
            </a:r>
            <a:r>
              <a:rPr lang="nb-NO" sz="1200" kern="1200" dirty="0">
                <a:solidFill>
                  <a:schemeClr val="tx1"/>
                </a:solidFill>
                <a:effectLst/>
                <a:latin typeface="+mn-lt"/>
                <a:ea typeface="+mn-ea"/>
                <a:cs typeface="+mn-cs"/>
              </a:rPr>
              <a:t> gjorde vi et forprosjekt for å se hvordan et slikt verktøy skulle utvikles – med vekt på de stille stemmene. Denne analysen gav oss mye nyttig innsikt i hvilke </a:t>
            </a:r>
            <a:r>
              <a:rPr lang="nb-NO" sz="1200" kern="1200" dirty="0" err="1">
                <a:solidFill>
                  <a:schemeClr val="tx1"/>
                </a:solidFill>
                <a:effectLst/>
                <a:latin typeface="+mn-lt"/>
                <a:ea typeface="+mn-ea"/>
                <a:cs typeface="+mn-cs"/>
              </a:rPr>
              <a:t>parametre</a:t>
            </a:r>
            <a:r>
              <a:rPr lang="nb-NO" sz="1200" kern="1200" dirty="0">
                <a:solidFill>
                  <a:schemeClr val="tx1"/>
                </a:solidFill>
                <a:effectLst/>
                <a:latin typeface="+mn-lt"/>
                <a:ea typeface="+mn-ea"/>
                <a:cs typeface="+mn-cs"/>
              </a:rPr>
              <a:t> som kan fange opp ulike preferanser hos et mangfold av befolkningen.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Konklusjonen var imidlertid at det å lage et nytt medvirkningsverktøy ikke vil løse utfordringene med medvirkning i seg selv – det må settes i system.</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Vi ønsket derfor å utforske om man kan </a:t>
            </a:r>
            <a:r>
              <a:rPr lang="nb-NO" sz="1200" u="sng" kern="1200" dirty="0">
                <a:solidFill>
                  <a:schemeClr val="tx1"/>
                </a:solidFill>
                <a:effectLst/>
                <a:latin typeface="+mn-lt"/>
                <a:ea typeface="+mn-ea"/>
                <a:cs typeface="+mn-cs"/>
              </a:rPr>
              <a:t>utvikle en tjeneste som kan sette medvirkning i system</a:t>
            </a:r>
            <a:r>
              <a:rPr lang="nb-NO" sz="1200" kern="1200" dirty="0">
                <a:solidFill>
                  <a:schemeClr val="tx1"/>
                </a:solidFill>
                <a:effectLst/>
                <a:latin typeface="+mn-lt"/>
                <a:ea typeface="+mn-ea"/>
                <a:cs typeface="+mn-cs"/>
              </a:rPr>
              <a:t>. I samarbeid med </a:t>
            </a:r>
            <a:r>
              <a:rPr lang="nb-NO" sz="1200" kern="1200" dirty="0" err="1">
                <a:solidFill>
                  <a:schemeClr val="tx1"/>
                </a:solidFill>
                <a:effectLst/>
                <a:latin typeface="+mn-lt"/>
                <a:ea typeface="+mn-ea"/>
                <a:cs typeface="+mn-cs"/>
              </a:rPr>
              <a:t>Designit</a:t>
            </a:r>
            <a:r>
              <a:rPr lang="nb-NO" sz="1200" kern="1200" dirty="0">
                <a:solidFill>
                  <a:schemeClr val="tx1"/>
                </a:solidFill>
                <a:effectLst/>
                <a:latin typeface="+mn-lt"/>
                <a:ea typeface="+mn-ea"/>
                <a:cs typeface="+mn-cs"/>
              </a:rPr>
              <a:t> – laget vi en behovs- og mulighetsanalyse, som ble lansert i 2017. Den skal jeg fortelle mer om straks.</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Med bakgrunn i denne analysen, startet vi utviklingen av tjenesten i samarbeid med to pilotkommuner – det skal jeg komme tilbake til. Og til dere som </a:t>
            </a:r>
            <a:r>
              <a:rPr lang="nb-NO" sz="1200" kern="1200" dirty="0" err="1">
                <a:solidFill>
                  <a:schemeClr val="tx1"/>
                </a:solidFill>
                <a:effectLst/>
                <a:latin typeface="+mn-lt"/>
                <a:ea typeface="+mn-ea"/>
                <a:cs typeface="+mn-cs"/>
              </a:rPr>
              <a:t>evt</a:t>
            </a:r>
            <a:r>
              <a:rPr lang="nb-NO" sz="1200" kern="1200" dirty="0">
                <a:solidFill>
                  <a:schemeClr val="tx1"/>
                </a:solidFill>
                <a:effectLst/>
                <a:latin typeface="+mn-lt"/>
                <a:ea typeface="+mn-ea"/>
                <a:cs typeface="+mn-cs"/>
              </a:rPr>
              <a:t> har hørt meg før – skal vise en prototype helt til slutt.</a:t>
            </a:r>
          </a:p>
          <a:p>
            <a:endParaRPr lang="nb-NO" sz="140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3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79375" y="739775"/>
            <a:ext cx="6577013" cy="3700463"/>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Tilbake til behovs- og mulighetsanalysen – Vi jobbet vi bredt og inkluderende –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Brukte tjenestedesign ved hjelp av </a:t>
            </a:r>
            <a:r>
              <a:rPr lang="nb-NO" sz="1200" kern="1200" dirty="0" err="1">
                <a:solidFill>
                  <a:schemeClr val="tx1"/>
                </a:solidFill>
                <a:effectLst/>
                <a:latin typeface="+mn-lt"/>
                <a:ea typeface="+mn-ea"/>
                <a:cs typeface="+mn-cs"/>
              </a:rPr>
              <a:t>Designit</a:t>
            </a:r>
            <a:r>
              <a:rPr lang="nb-NO" sz="1200" kern="1200" dirty="0">
                <a:solidFill>
                  <a:schemeClr val="tx1"/>
                </a:solidFill>
                <a:effectLst/>
                <a:latin typeface="+mn-lt"/>
                <a:ea typeface="+mn-ea"/>
                <a:cs typeface="+mn-cs"/>
              </a:rPr>
              <a:t> – og hadde Informanter hentet fra privat og offentlig sektor, forskning og utdanning– hva var deres opplevelse og forhold til medvirkning i planprosesser?</a:t>
            </a:r>
          </a:p>
          <a:p>
            <a:endParaRPr dirty="0"/>
          </a:p>
        </p:txBody>
      </p:sp>
    </p:spTree>
    <p:extLst>
      <p:ext uri="{BB962C8B-B14F-4D97-AF65-F5344CB8AC3E}">
        <p14:creationId xmlns:p14="http://schemas.microsoft.com/office/powerpoint/2010/main" val="82607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Her er stilisert utgave av målgruppene – viktig at tjenesten vi skal utvikle har verdi for alle disse – og at de kan få et eierskap til den og bidra til å utvikle den videre.</a:t>
            </a:r>
          </a:p>
          <a:p>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DC460-3214-454F-84B4-D0306F88A269}" type="slidenum">
              <a:rPr kumimoji="0" lang="nb-NO" sz="1800" b="0" i="0" u="none" strike="noStrike" kern="0" cap="none" spc="0" normalizeH="0" baseline="0" noProof="0" smtClean="0">
                <a:ln>
                  <a:noFill/>
                </a:ln>
                <a:solidFill>
                  <a:sysClr val="windowText" lastClr="000000"/>
                </a:solidFill>
                <a:effectLst/>
                <a:uLnTx/>
                <a:uFillTx/>
                <a:latin typeface="Helvetica Neue LT Std 75 Bold"/>
                <a:ea typeface="+mn-ea"/>
                <a:cs typeface="+mn-cs"/>
                <a:sym typeface="Helvetica Neue LT Std 75 Bold"/>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b-NO" sz="1800" b="0" i="0" u="none" strike="noStrike" kern="0" cap="none" spc="0" normalizeH="0" baseline="0" noProof="0">
              <a:ln>
                <a:noFill/>
              </a:ln>
              <a:solidFill>
                <a:sysClr val="windowText" lastClr="000000"/>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395970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79375" y="739775"/>
            <a:ext cx="6577013" cy="3700463"/>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lang="nb-NO" sz="1200" kern="1200" dirty="0">
                <a:solidFill>
                  <a:schemeClr val="tx1"/>
                </a:solidFill>
                <a:effectLst/>
                <a:latin typeface="+mn-lt"/>
                <a:ea typeface="+mn-ea"/>
                <a:cs typeface="+mn-cs"/>
              </a:rPr>
              <a:t>Undersøkelsene vi gjorde viser at konfliktnivået er særlig stort på reguleringsplannivået, fordi brukerne – </a:t>
            </a:r>
            <a:r>
              <a:rPr lang="nb-NO" sz="1200" kern="1200" dirty="0" err="1">
                <a:solidFill>
                  <a:schemeClr val="tx1"/>
                </a:solidFill>
                <a:effectLst/>
                <a:latin typeface="+mn-lt"/>
                <a:ea typeface="+mn-ea"/>
                <a:cs typeface="+mn-cs"/>
              </a:rPr>
              <a:t>dvs</a:t>
            </a:r>
            <a:r>
              <a:rPr lang="nb-NO" sz="1200" kern="1200" dirty="0">
                <a:solidFill>
                  <a:schemeClr val="tx1"/>
                </a:solidFill>
                <a:effectLst/>
                <a:latin typeface="+mn-lt"/>
                <a:ea typeface="+mn-ea"/>
                <a:cs typeface="+mn-cs"/>
              </a:rPr>
              <a:t> berørte parter – ikke blir involvert i tidlig fase,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Kjente til allerede – Men det fikk høre var at det gjøres medvirkning i kommuneplanprosesser, men at innsikten fra dette ikke er anvendbart i senere planer. Tidsperspektivet – fra vedtak av kommuneplan til oppstart av reguleringsplan gjør at mye innsikt forsvinner på veien.</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Reguleringsplanprosessen for presset på tid og ressurser til å gjøre gode medvirkningsprosesser.</a:t>
            </a:r>
          </a:p>
          <a:p>
            <a:endParaRPr dirty="0"/>
          </a:p>
        </p:txBody>
      </p:sp>
    </p:spTree>
    <p:extLst>
      <p:ext uri="{BB962C8B-B14F-4D97-AF65-F5344CB8AC3E}">
        <p14:creationId xmlns:p14="http://schemas.microsoft.com/office/powerpoint/2010/main" val="349806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267D00C0-F2C1-4C75-B946-529ADE49EF0F}"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328230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67D00C0-F2C1-4C75-B946-529ADE49EF0F}"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88341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67D00C0-F2C1-4C75-B946-529ADE49EF0F}"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3515885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8"/>
          </p:nvPr>
        </p:nvSpPr>
        <p:spPr>
          <a:xfrm>
            <a:off x="381001" y="1828802"/>
            <a:ext cx="85725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
        <p:nvSpPr>
          <p:cNvPr id="11" name="Title 10"/>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Footer Placeholder 2"/>
          <p:cNvSpPr>
            <a:spLocks noGrp="1"/>
          </p:cNvSpPr>
          <p:nvPr>
            <p:ph type="ftr" sz="quarter" idx="20"/>
          </p:nvPr>
        </p:nvSpPr>
        <p:spPr/>
        <p:txBody>
          <a:bodyPr/>
          <a:lstStyle/>
          <a:p>
            <a:r>
              <a:rPr lang="nb-NO" dirty="0"/>
              <a:t>Copyright 2017 Accenture. All rights reserved.</a:t>
            </a:r>
          </a:p>
        </p:txBody>
      </p:sp>
      <p:sp>
        <p:nvSpPr>
          <p:cNvPr id="4" name="Slide Number Placeholder 3"/>
          <p:cNvSpPr>
            <a:spLocks noGrp="1"/>
          </p:cNvSpPr>
          <p:nvPr>
            <p:ph type="sldNum" sz="quarter" idx="21"/>
          </p:nvPr>
        </p:nvSpPr>
        <p:spPr/>
        <p:txBody>
          <a:bodyPr/>
          <a:lstStyle/>
          <a:p>
            <a:fld id="{4F9AC08D-23A9-440E-BCB9-AA1E9877CC38}" type="slidenum">
              <a:rPr lang="nb-NO" smtClean="0"/>
              <a:pPr/>
              <a:t>‹#›</a:t>
            </a:fld>
            <a:endParaRPr lang="nb-NO" dirty="0"/>
          </a:p>
        </p:txBody>
      </p:sp>
    </p:spTree>
    <p:extLst>
      <p:ext uri="{BB962C8B-B14F-4D97-AF65-F5344CB8AC3E}">
        <p14:creationId xmlns:p14="http://schemas.microsoft.com/office/powerpoint/2010/main" val="155387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nb-NO" dirty="0"/>
              <a:t>Copyright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nb-NO" smtClean="0"/>
              <a:pPr/>
              <a:t>‹#›</a:t>
            </a:fld>
            <a:endParaRPr lang="nb-NO" dirty="0"/>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
        <p:nvSpPr>
          <p:cNvPr id="11" name="Title 10"/>
          <p:cNvSpPr>
            <a:spLocks noGrp="1"/>
          </p:cNvSpPr>
          <p:nvPr>
            <p:ph type="title"/>
          </p:nvPr>
        </p:nvSpPr>
        <p:spPr>
          <a:xfrm>
            <a:off x="381000" y="380999"/>
            <a:ext cx="5715000" cy="990601"/>
          </a:xfrm>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Tree>
    <p:extLst>
      <p:ext uri="{BB962C8B-B14F-4D97-AF65-F5344CB8AC3E}">
        <p14:creationId xmlns:p14="http://schemas.microsoft.com/office/powerpoint/2010/main" val="96972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nb-NO" dirty="0"/>
              <a:t>Copyright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nb-NO" smtClean="0"/>
              <a:pPr/>
              <a:t>‹#›</a:t>
            </a:fld>
            <a:endParaRPr lang="nb-NO" dirty="0"/>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
        <p:nvSpPr>
          <p:cNvPr id="11" name="Title 10"/>
          <p:cNvSpPr>
            <a:spLocks noGrp="1"/>
          </p:cNvSpPr>
          <p:nvPr>
            <p:ph type="title"/>
          </p:nvPr>
        </p:nvSpPr>
        <p:spPr>
          <a:xfrm>
            <a:off x="381000" y="380999"/>
            <a:ext cx="11430000" cy="990601"/>
          </a:xfrm>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Tree>
    <p:extLst>
      <p:ext uri="{BB962C8B-B14F-4D97-AF65-F5344CB8AC3E}">
        <p14:creationId xmlns:p14="http://schemas.microsoft.com/office/powerpoint/2010/main" val="3332364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itles and Content">
    <p:spTree>
      <p:nvGrpSpPr>
        <p:cNvPr id="1" name=""/>
        <p:cNvGrpSpPr/>
        <p:nvPr/>
      </p:nvGrpSpPr>
      <p:grpSpPr>
        <a:xfrm>
          <a:off x="0" y="0"/>
          <a:ext cx="0" cy="0"/>
          <a:chOff x="0" y="0"/>
          <a:chExt cx="0" cy="0"/>
        </a:xfrm>
      </p:grpSpPr>
      <p:sp>
        <p:nvSpPr>
          <p:cNvPr id="9" name="Text Placeholder 7"/>
          <p:cNvSpPr>
            <a:spLocks noGrp="1"/>
          </p:cNvSpPr>
          <p:nvPr>
            <p:ph type="body" sz="quarter" idx="14" hasCustomPrompt="1"/>
          </p:nvPr>
        </p:nvSpPr>
        <p:spPr>
          <a:xfrm>
            <a:off x="6096001" y="284723"/>
            <a:ext cx="5715000" cy="1086879"/>
          </a:xfrm>
        </p:spPr>
        <p:txBody>
          <a:bodyPr/>
          <a:lstStyle>
            <a:lvl1pPr marL="0" indent="0">
              <a:lnSpc>
                <a:spcPct val="85000"/>
              </a:lnSpc>
              <a:spcBef>
                <a:spcPts val="0"/>
              </a:spcBef>
              <a:spcAft>
                <a:spcPts val="0"/>
              </a:spcAft>
              <a:defRPr sz="1600" b="1" cap="all" baseline="0"/>
            </a:lvl1pPr>
            <a:lvl2pPr marL="0" indent="0">
              <a:lnSpc>
                <a:spcPct val="76000"/>
              </a:lnSpc>
              <a:spcBef>
                <a:spcPts val="0"/>
              </a:spcBef>
              <a:spcAft>
                <a:spcPts val="0"/>
              </a:spcAft>
              <a:buNone/>
              <a:defRPr sz="2600" b="0" cap="all" baseline="0">
                <a:latin typeface="Arial Black" panose="020B0A04020102020204" pitchFamily="34" charset="0"/>
              </a:defRPr>
            </a:lvl2pPr>
            <a:lvl3pPr>
              <a:lnSpc>
                <a:spcPct val="75000"/>
              </a:lnSpc>
              <a:spcAft>
                <a:spcPts val="0"/>
              </a:spcAft>
              <a:defRPr sz="2400" cap="all" baseline="0">
                <a:latin typeface="+mj-lt"/>
              </a:defRPr>
            </a:lvl3pPr>
          </a:lstStyle>
          <a:p>
            <a:pPr lvl="0"/>
            <a:r>
              <a:rPr lang="nb-NO" dirty="0"/>
              <a:t>First </a:t>
            </a:r>
            <a:r>
              <a:rPr lang="nb-NO" dirty="0" err="1"/>
              <a:t>subtitle</a:t>
            </a:r>
            <a:endParaRPr lang="nb-NO" dirty="0"/>
          </a:p>
          <a:p>
            <a:pPr lvl="1"/>
            <a:r>
              <a:rPr lang="nb-NO" dirty="0"/>
              <a:t>Second </a:t>
            </a:r>
            <a:r>
              <a:rPr lang="nb-NO" dirty="0" err="1"/>
              <a:t>SUBTITLE</a:t>
            </a:r>
            <a:endParaRPr lang="nb-NO" dirty="0"/>
          </a:p>
        </p:txBody>
      </p:sp>
      <p:sp>
        <p:nvSpPr>
          <p:cNvPr id="7" name="Footer Placeholder 6"/>
          <p:cNvSpPr>
            <a:spLocks noGrp="1"/>
          </p:cNvSpPr>
          <p:nvPr>
            <p:ph type="ftr" sz="quarter" idx="16"/>
          </p:nvPr>
        </p:nvSpPr>
        <p:spPr/>
        <p:txBody>
          <a:bodyPr/>
          <a:lstStyle/>
          <a:p>
            <a:r>
              <a:rPr lang="nb-NO" dirty="0"/>
              <a:t>Copyright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nb-NO" smtClean="0"/>
              <a:pPr/>
              <a:t>‹#›</a:t>
            </a:fld>
            <a:endParaRPr lang="nb-NO" dirty="0"/>
          </a:p>
        </p:txBody>
      </p:sp>
      <p:sp>
        <p:nvSpPr>
          <p:cNvPr id="4" name="Title 3"/>
          <p:cNvSpPr>
            <a:spLocks noGrp="1"/>
          </p:cNvSpPr>
          <p:nvPr>
            <p:ph type="title"/>
          </p:nvPr>
        </p:nvSpPr>
        <p:spPr>
          <a:xfrm>
            <a:off x="381001" y="380999"/>
            <a:ext cx="5715001" cy="990601"/>
          </a:xfrm>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12" name="Content Placeholder 11"/>
          <p:cNvSpPr>
            <a:spLocks noGrp="1"/>
          </p:cNvSpPr>
          <p:nvPr>
            <p:ph sz="quarter" idx="18"/>
          </p:nvPr>
        </p:nvSpPr>
        <p:spPr>
          <a:xfrm>
            <a:off x="381001" y="1828802"/>
            <a:ext cx="85725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Tree>
    <p:extLst>
      <p:ext uri="{BB962C8B-B14F-4D97-AF65-F5344CB8AC3E}">
        <p14:creationId xmlns:p14="http://schemas.microsoft.com/office/powerpoint/2010/main" val="1394775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itles and 2 Content">
    <p:spTree>
      <p:nvGrpSpPr>
        <p:cNvPr id="1" name=""/>
        <p:cNvGrpSpPr/>
        <p:nvPr/>
      </p:nvGrpSpPr>
      <p:grpSpPr>
        <a:xfrm>
          <a:off x="0" y="0"/>
          <a:ext cx="0" cy="0"/>
          <a:chOff x="0" y="0"/>
          <a:chExt cx="0" cy="0"/>
        </a:xfrm>
      </p:grpSpPr>
      <p:sp>
        <p:nvSpPr>
          <p:cNvPr id="9" name="Text Placeholder 7"/>
          <p:cNvSpPr>
            <a:spLocks noGrp="1"/>
          </p:cNvSpPr>
          <p:nvPr>
            <p:ph type="body" sz="quarter" idx="14" hasCustomPrompt="1"/>
          </p:nvPr>
        </p:nvSpPr>
        <p:spPr>
          <a:xfrm>
            <a:off x="6096001" y="284723"/>
            <a:ext cx="5715000" cy="1086879"/>
          </a:xfrm>
        </p:spPr>
        <p:txBody>
          <a:bodyPr/>
          <a:lstStyle>
            <a:lvl1pPr marL="0" indent="0">
              <a:lnSpc>
                <a:spcPct val="85000"/>
              </a:lnSpc>
              <a:spcBef>
                <a:spcPts val="0"/>
              </a:spcBef>
              <a:spcAft>
                <a:spcPts val="0"/>
              </a:spcAft>
              <a:defRPr sz="1600" b="1" cap="all" baseline="0"/>
            </a:lvl1pPr>
            <a:lvl2pPr marL="0" indent="0">
              <a:lnSpc>
                <a:spcPct val="76000"/>
              </a:lnSpc>
              <a:spcBef>
                <a:spcPts val="0"/>
              </a:spcBef>
              <a:spcAft>
                <a:spcPts val="0"/>
              </a:spcAft>
              <a:buNone/>
              <a:defRPr sz="2600" b="0" cap="all" baseline="0">
                <a:latin typeface="Arial Black" panose="020B0A04020102020204" pitchFamily="34" charset="0"/>
              </a:defRPr>
            </a:lvl2pPr>
            <a:lvl3pPr>
              <a:lnSpc>
                <a:spcPct val="75000"/>
              </a:lnSpc>
              <a:spcAft>
                <a:spcPts val="0"/>
              </a:spcAft>
              <a:defRPr sz="2400" cap="all" baseline="0">
                <a:latin typeface="+mj-lt"/>
              </a:defRPr>
            </a:lvl3pPr>
          </a:lstStyle>
          <a:p>
            <a:pPr lvl="0"/>
            <a:r>
              <a:rPr lang="nb-NO" dirty="0"/>
              <a:t>First </a:t>
            </a:r>
            <a:r>
              <a:rPr lang="nb-NO" dirty="0" err="1"/>
              <a:t>subtitle</a:t>
            </a:r>
            <a:endParaRPr lang="nb-NO" dirty="0"/>
          </a:p>
          <a:p>
            <a:pPr lvl="1"/>
            <a:r>
              <a:rPr lang="nb-NO" dirty="0"/>
              <a:t>Second </a:t>
            </a:r>
            <a:r>
              <a:rPr lang="nb-NO" dirty="0" err="1"/>
              <a:t>SUBTITLE</a:t>
            </a:r>
            <a:endParaRPr lang="nb-NO" dirty="0"/>
          </a:p>
        </p:txBody>
      </p:sp>
      <p:sp>
        <p:nvSpPr>
          <p:cNvPr id="7" name="Footer Placeholder 6"/>
          <p:cNvSpPr>
            <a:spLocks noGrp="1"/>
          </p:cNvSpPr>
          <p:nvPr>
            <p:ph type="ftr" sz="quarter" idx="16"/>
          </p:nvPr>
        </p:nvSpPr>
        <p:spPr/>
        <p:txBody>
          <a:bodyPr/>
          <a:lstStyle/>
          <a:p>
            <a:r>
              <a:rPr lang="nb-NO" dirty="0"/>
              <a:t>Copyright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nb-NO" smtClean="0"/>
              <a:pPr/>
              <a:t>‹#›</a:t>
            </a:fld>
            <a:endParaRPr lang="nb-NO" dirty="0"/>
          </a:p>
        </p:txBody>
      </p:sp>
      <p:sp>
        <p:nvSpPr>
          <p:cNvPr id="4" name="Title 3"/>
          <p:cNvSpPr>
            <a:spLocks noGrp="1"/>
          </p:cNvSpPr>
          <p:nvPr>
            <p:ph type="title"/>
          </p:nvPr>
        </p:nvSpPr>
        <p:spPr>
          <a:xfrm>
            <a:off x="381001" y="380999"/>
            <a:ext cx="5715001" cy="990601"/>
          </a:xfrm>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12" name="Content Placeholder 11"/>
          <p:cNvSpPr>
            <a:spLocks noGrp="1"/>
          </p:cNvSpPr>
          <p:nvPr>
            <p:ph sz="quarter" idx="18"/>
          </p:nvPr>
        </p:nvSpPr>
        <p:spPr>
          <a:xfrm>
            <a:off x="381001" y="1828802"/>
            <a:ext cx="57150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
        <p:nvSpPr>
          <p:cNvPr id="8" name="Content Placeholder 11"/>
          <p:cNvSpPr>
            <a:spLocks noGrp="1"/>
          </p:cNvSpPr>
          <p:nvPr>
            <p:ph sz="quarter" idx="19"/>
          </p:nvPr>
        </p:nvSpPr>
        <p:spPr>
          <a:xfrm>
            <a:off x="6103621" y="1828804"/>
            <a:ext cx="5715000" cy="4689475"/>
          </a:xfrm>
        </p:spPr>
        <p:txBody>
          <a:bodyPr/>
          <a:lstStyle>
            <a:lvl3pPr marL="514338" indent="-230182">
              <a:buFont typeface="Graphik" panose="020B0503030202060203" pitchFamily="34" charset="0"/>
              <a:buChar char="–"/>
              <a:defRPr/>
            </a:lvl3pPr>
            <a:lvl5pPr marL="857229" indent="-177796">
              <a:buFont typeface="Graphik" panose="020B0503030202060203" pitchFamily="34" charset="0"/>
              <a:buChar char="–"/>
              <a:defRPr/>
            </a:lvl5p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Tree>
    <p:extLst>
      <p:ext uri="{BB962C8B-B14F-4D97-AF65-F5344CB8AC3E}">
        <p14:creationId xmlns:p14="http://schemas.microsoft.com/office/powerpoint/2010/main" val="477582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41" name="think-cell Slide" r:id="rId4" imgW="530" imgH="531" progId="TCLayout.ActiveDocument.1">
                  <p:embed/>
                </p:oleObj>
              </mc:Choice>
              <mc:Fallback>
                <p:oleObj name="think-cell Slide" r:id="rId4" imgW="530" imgH="531"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Footer Placeholder 6"/>
          <p:cNvSpPr>
            <a:spLocks noGrp="1"/>
          </p:cNvSpPr>
          <p:nvPr>
            <p:ph type="ftr" sz="quarter" idx="16"/>
          </p:nvPr>
        </p:nvSpPr>
        <p:spPr/>
        <p:txBody>
          <a:bodyPr/>
          <a:lstStyle/>
          <a:p>
            <a:r>
              <a:rPr lang="nb-NO" dirty="0"/>
              <a:t>Copyright 2017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nb-NO" smtClean="0"/>
              <a:pPr/>
              <a:t>‹#›</a:t>
            </a:fld>
            <a:endParaRPr lang="nb-NO" dirty="0"/>
          </a:p>
        </p:txBody>
      </p:sp>
      <p:sp>
        <p:nvSpPr>
          <p:cNvPr id="11" name="Title 10"/>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Tree>
    <p:extLst>
      <p:ext uri="{BB962C8B-B14F-4D97-AF65-F5344CB8AC3E}">
        <p14:creationId xmlns:p14="http://schemas.microsoft.com/office/powerpoint/2010/main" val="2426094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Footers Only: Ligh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nb-NO" dirty="0"/>
              <a:t>Copyright 2017 Accenture. All rights reserved.</a:t>
            </a:r>
          </a:p>
        </p:txBody>
      </p:sp>
      <p:sp>
        <p:nvSpPr>
          <p:cNvPr id="7" name="Slide Number Placeholder 6"/>
          <p:cNvSpPr>
            <a:spLocks noGrp="1"/>
          </p:cNvSpPr>
          <p:nvPr>
            <p:ph type="sldNum" sz="quarter" idx="12"/>
          </p:nvPr>
        </p:nvSpPr>
        <p:spPr/>
        <p:txBody>
          <a:bodyPr/>
          <a:lstStyle/>
          <a:p>
            <a:fld id="{4F9AC08D-23A9-440E-BCB9-AA1E9877CC38}" type="slidenum">
              <a:rPr lang="nb-NO" smtClean="0"/>
              <a:pPr/>
              <a:t>‹#›</a:t>
            </a:fld>
            <a:endParaRPr lang="nb-NO" dirty="0"/>
          </a:p>
        </p:txBody>
      </p:sp>
    </p:spTree>
    <p:extLst>
      <p:ext uri="{BB962C8B-B14F-4D97-AF65-F5344CB8AC3E}">
        <p14:creationId xmlns:p14="http://schemas.microsoft.com/office/powerpoint/2010/main" val="302731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Footers Only: Dark">
    <p:bg>
      <p:bgPr>
        <a:gradFill>
          <a:gsLst>
            <a:gs pos="0">
              <a:srgbClr val="000088"/>
            </a:gs>
            <a:gs pos="93000">
              <a:schemeClr val="accent1"/>
            </a:gs>
          </a:gsLst>
          <a:lin ang="18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r>
              <a:rPr lang="nb-NO" dirty="0"/>
              <a:t>Copyright 2017 Accenture. All rights reserved.</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F9AC08D-23A9-440E-BCB9-AA1E9877CC38}" type="slidenum">
              <a:rPr lang="nb-NO" smtClean="0"/>
              <a:pPr/>
              <a:t>‹#›</a:t>
            </a:fld>
            <a:endParaRPr lang="nb-NO" dirty="0"/>
          </a:p>
        </p:txBody>
      </p:sp>
    </p:spTree>
    <p:extLst>
      <p:ext uri="{BB962C8B-B14F-4D97-AF65-F5344CB8AC3E}">
        <p14:creationId xmlns:p14="http://schemas.microsoft.com/office/powerpoint/2010/main" val="136239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67D00C0-F2C1-4C75-B946-529ADE49EF0F}"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102430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light or TakeAway: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571500"/>
            <a:ext cx="8572500" cy="2971800"/>
          </a:xfrm>
        </p:spPr>
        <p:txBody>
          <a:bodyPr tIns="0" anchor="t" anchorCtr="0">
            <a:noAutofit/>
          </a:bodyPr>
          <a:lstStyle>
            <a:lvl1pPr algn="l">
              <a:lnSpc>
                <a:spcPct val="70000"/>
              </a:lnSpc>
              <a:defRPr sz="10000" spc="-150" baseline="0"/>
            </a:lvl1pPr>
          </a:lstStyle>
          <a:p>
            <a:r>
              <a:rPr lang="nb-NO" dirty="0" err="1"/>
              <a:t>Click</a:t>
            </a:r>
            <a:r>
              <a:rPr lang="nb-NO" dirty="0"/>
              <a:t> to EDIT </a:t>
            </a:r>
            <a:r>
              <a:rPr lang="nb-NO" dirty="0" err="1"/>
              <a:t>TITLE</a:t>
            </a:r>
            <a:endParaRPr lang="nb-NO" dirty="0"/>
          </a:p>
        </p:txBody>
      </p:sp>
      <p:sp>
        <p:nvSpPr>
          <p:cNvPr id="8" name="Text Placeholder 7"/>
          <p:cNvSpPr>
            <a:spLocks noGrp="1"/>
          </p:cNvSpPr>
          <p:nvPr>
            <p:ph type="body" sz="quarter" idx="13" hasCustomPrompt="1"/>
          </p:nvPr>
        </p:nvSpPr>
        <p:spPr>
          <a:xfrm>
            <a:off x="380999" y="3543300"/>
            <a:ext cx="8572501" cy="3162300"/>
          </a:xfrm>
        </p:spPr>
        <p:txBody>
          <a:bodyPr>
            <a:noAutofit/>
          </a:bodyPr>
          <a:lstStyle>
            <a:lvl1pPr marL="0" indent="0">
              <a:lnSpc>
                <a:spcPct val="65000"/>
              </a:lnSpc>
              <a:defRPr sz="5000" b="0" spc="-150" baseline="0">
                <a:latin typeface="Arial Black" panose="020B0A04020102020204" pitchFamily="34" charset="0"/>
              </a:defRPr>
            </a:lvl1pPr>
            <a:lvl2pPr>
              <a:lnSpc>
                <a:spcPct val="70000"/>
              </a:lnSpc>
              <a:spcAft>
                <a:spcPts val="0"/>
              </a:spcAft>
              <a:defRPr sz="5000" b="0" cap="all" baseline="0">
                <a:latin typeface="Arial Black" panose="020B0A04020102020204" pitchFamily="34" charset="0"/>
              </a:defRPr>
            </a:lvl2pPr>
            <a:lvl3pPr>
              <a:lnSpc>
                <a:spcPct val="75000"/>
              </a:lnSpc>
              <a:spcAft>
                <a:spcPts val="0"/>
              </a:spcAft>
              <a:defRPr sz="3300" b="0" cap="all" baseline="0">
                <a:latin typeface="Arial Black" panose="020B0A04020102020204" pitchFamily="34" charset="0"/>
              </a:defRPr>
            </a:lvl3pPr>
            <a:lvl4pPr marL="55561" indent="0">
              <a:lnSpc>
                <a:spcPct val="80000"/>
              </a:lnSpc>
              <a:buNone/>
              <a:defRPr sz="2500" b="0" cap="all" baseline="0">
                <a:latin typeface="Arial Black" panose="020B0A04020102020204" pitchFamily="34" charset="0"/>
              </a:defRPr>
            </a:lvl4pPr>
            <a:lvl5pPr marL="55561" indent="0">
              <a:lnSpc>
                <a:spcPct val="85000"/>
              </a:lnSpc>
              <a:buNone/>
              <a:defRPr sz="1600" b="0" cap="all" baseline="0">
                <a:latin typeface="Arial Black" panose="020B0A04020102020204" pitchFamily="34" charset="0"/>
              </a:defRPr>
            </a:lvl5pPr>
            <a:lvl7pPr>
              <a:defRPr b="1">
                <a:latin typeface="+mn-lt"/>
              </a:defRPr>
            </a:lvl7pPr>
            <a:lvl8pPr>
              <a:defRPr>
                <a:latin typeface="+mn-lt"/>
              </a:defRPr>
            </a:lvl8pPr>
            <a:lvl9pPr>
              <a:defRPr>
                <a:latin typeface="+mn-lt"/>
              </a:defRPr>
            </a:lvl9pPr>
          </a:lstStyle>
          <a:p>
            <a:pPr lvl="0"/>
            <a:r>
              <a:rPr lang="nb-NO" dirty="0" err="1"/>
              <a:t>fIrst</a:t>
            </a:r>
            <a:r>
              <a:rPr lang="nb-NO" dirty="0"/>
              <a:t> level</a:t>
            </a:r>
          </a:p>
          <a:p>
            <a:pPr lvl="1"/>
            <a:r>
              <a:rPr lang="nb-NO" dirty="0"/>
              <a:t>Second level</a:t>
            </a:r>
          </a:p>
          <a:p>
            <a:pPr lvl="2"/>
            <a:r>
              <a:rPr lang="nb-NO" dirty="0"/>
              <a:t>Third level</a:t>
            </a:r>
          </a:p>
          <a:p>
            <a:pPr lvl="3"/>
            <a:r>
              <a:rPr lang="nb-NO" dirty="0" err="1"/>
              <a:t>Fourth</a:t>
            </a:r>
            <a:r>
              <a:rPr lang="nb-NO" dirty="0"/>
              <a:t> level</a:t>
            </a:r>
          </a:p>
          <a:p>
            <a:pPr lvl="4"/>
            <a:r>
              <a:rPr lang="nb-NO" dirty="0"/>
              <a:t>Fifth level</a:t>
            </a:r>
          </a:p>
        </p:txBody>
      </p:sp>
    </p:spTree>
    <p:extLst>
      <p:ext uri="{BB962C8B-B14F-4D97-AF65-F5344CB8AC3E}">
        <p14:creationId xmlns:p14="http://schemas.microsoft.com/office/powerpoint/2010/main" val="402344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 or TakeAway: Dark">
    <p:bg>
      <p:bgPr>
        <a:gradFill>
          <a:gsLst>
            <a:gs pos="7000">
              <a:schemeClr val="accent1"/>
            </a:gs>
            <a:gs pos="100000">
              <a:srgbClr val="000088"/>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571500"/>
            <a:ext cx="8572500" cy="2971800"/>
          </a:xfrm>
        </p:spPr>
        <p:txBody>
          <a:bodyPr tIns="0" anchor="t" anchorCtr="0">
            <a:noAutofit/>
          </a:bodyPr>
          <a:lstStyle>
            <a:lvl1pPr algn="l">
              <a:lnSpc>
                <a:spcPct val="70000"/>
              </a:lnSpc>
              <a:defRPr sz="10000" spc="-150" baseline="0">
                <a:solidFill>
                  <a:schemeClr val="bg1"/>
                </a:solidFill>
              </a:defRPr>
            </a:lvl1pPr>
          </a:lstStyle>
          <a:p>
            <a:r>
              <a:rPr lang="nb-NO" dirty="0" err="1"/>
              <a:t>Click</a:t>
            </a:r>
            <a:r>
              <a:rPr lang="nb-NO" dirty="0"/>
              <a:t> to EDIT </a:t>
            </a:r>
            <a:r>
              <a:rPr lang="nb-NO" dirty="0" err="1"/>
              <a:t>TITLE</a:t>
            </a:r>
            <a:endParaRPr lang="nb-NO" dirty="0"/>
          </a:p>
        </p:txBody>
      </p:sp>
      <p:sp>
        <p:nvSpPr>
          <p:cNvPr id="8" name="Text Placeholder 7"/>
          <p:cNvSpPr>
            <a:spLocks noGrp="1"/>
          </p:cNvSpPr>
          <p:nvPr>
            <p:ph type="body" sz="quarter" idx="13" hasCustomPrompt="1"/>
          </p:nvPr>
        </p:nvSpPr>
        <p:spPr>
          <a:xfrm>
            <a:off x="380999" y="3543300"/>
            <a:ext cx="8572501" cy="3162300"/>
          </a:xfrm>
        </p:spPr>
        <p:txBody>
          <a:bodyPr>
            <a:noAutofit/>
          </a:bodyPr>
          <a:lstStyle>
            <a:lvl1pPr marL="0" indent="0">
              <a:lnSpc>
                <a:spcPct val="65000"/>
              </a:lnSpc>
              <a:defRPr sz="5000" b="0">
                <a:solidFill>
                  <a:schemeClr val="bg1"/>
                </a:solidFill>
                <a:latin typeface="Arial Black" panose="020B0A04020102020204" pitchFamily="34" charset="0"/>
              </a:defRPr>
            </a:lvl1pPr>
            <a:lvl2pPr>
              <a:lnSpc>
                <a:spcPct val="70000"/>
              </a:lnSpc>
              <a:spcAft>
                <a:spcPts val="0"/>
              </a:spcAft>
              <a:defRPr sz="5000" b="0" cap="all" baseline="0">
                <a:solidFill>
                  <a:schemeClr val="bg1"/>
                </a:solidFill>
                <a:latin typeface="Arial Black" panose="020B0A04020102020204" pitchFamily="34" charset="0"/>
              </a:defRPr>
            </a:lvl2pPr>
            <a:lvl3pPr>
              <a:lnSpc>
                <a:spcPct val="75000"/>
              </a:lnSpc>
              <a:spcAft>
                <a:spcPts val="0"/>
              </a:spcAft>
              <a:defRPr sz="3300" b="0" cap="all" baseline="0">
                <a:solidFill>
                  <a:schemeClr val="bg1"/>
                </a:solidFill>
                <a:latin typeface="Arial Black" panose="020B0A04020102020204" pitchFamily="34" charset="0"/>
              </a:defRPr>
            </a:lvl3pPr>
            <a:lvl4pPr marL="55561" indent="0">
              <a:lnSpc>
                <a:spcPct val="80000"/>
              </a:lnSpc>
              <a:buNone/>
              <a:defRPr sz="2500" b="0" cap="all" baseline="0">
                <a:solidFill>
                  <a:schemeClr val="bg1"/>
                </a:solidFill>
                <a:latin typeface="Arial Black" panose="020B0A04020102020204" pitchFamily="34" charset="0"/>
              </a:defRPr>
            </a:lvl4pPr>
            <a:lvl5pPr marL="55561" indent="0">
              <a:lnSpc>
                <a:spcPct val="85000"/>
              </a:lnSpc>
              <a:buNone/>
              <a:defRPr sz="1600" b="0" cap="all" baseline="0">
                <a:solidFill>
                  <a:schemeClr val="bg1"/>
                </a:solidFill>
                <a:latin typeface="Arial Black" panose="020B0A04020102020204" pitchFamily="34" charset="0"/>
              </a:defRPr>
            </a:lvl5pPr>
            <a:lvl6pPr>
              <a:defRPr>
                <a:solidFill>
                  <a:schemeClr val="bg1"/>
                </a:solidFill>
              </a:defRPr>
            </a:lvl6pPr>
            <a:lvl7pPr>
              <a:defRPr b="1">
                <a:solidFill>
                  <a:schemeClr val="bg1"/>
                </a:solidFill>
                <a:latin typeface="+mn-lt"/>
              </a:defRPr>
            </a:lvl7pPr>
            <a:lvl8pPr>
              <a:defRPr>
                <a:solidFill>
                  <a:schemeClr val="bg1"/>
                </a:solidFill>
                <a:latin typeface="+mn-lt"/>
              </a:defRPr>
            </a:lvl8pPr>
            <a:lvl9pPr>
              <a:defRPr>
                <a:solidFill>
                  <a:schemeClr val="bg1"/>
                </a:solidFill>
                <a:latin typeface="+mn-lt"/>
              </a:defRPr>
            </a:lvl9pPr>
          </a:lstStyle>
          <a:p>
            <a:pPr lvl="0"/>
            <a:r>
              <a:rPr lang="nb-NO" dirty="0" err="1"/>
              <a:t>fIrst</a:t>
            </a:r>
            <a:r>
              <a:rPr lang="nb-NO" dirty="0"/>
              <a:t> level</a:t>
            </a:r>
          </a:p>
          <a:p>
            <a:pPr lvl="1"/>
            <a:r>
              <a:rPr lang="nb-NO" dirty="0"/>
              <a:t>Second level</a:t>
            </a:r>
          </a:p>
          <a:p>
            <a:pPr lvl="2"/>
            <a:r>
              <a:rPr lang="nb-NO" dirty="0"/>
              <a:t>Third level</a:t>
            </a:r>
          </a:p>
          <a:p>
            <a:pPr lvl="3"/>
            <a:r>
              <a:rPr lang="nb-NO" dirty="0" err="1"/>
              <a:t>Fourth</a:t>
            </a:r>
            <a:r>
              <a:rPr lang="nb-NO" dirty="0"/>
              <a:t> level</a:t>
            </a:r>
          </a:p>
          <a:p>
            <a:pPr lvl="4"/>
            <a:r>
              <a:rPr lang="nb-NO" dirty="0"/>
              <a:t>Fifth level</a:t>
            </a:r>
          </a:p>
        </p:txBody>
      </p:sp>
    </p:spTree>
    <p:extLst>
      <p:ext uri="{BB962C8B-B14F-4D97-AF65-F5344CB8AC3E}">
        <p14:creationId xmlns:p14="http://schemas.microsoft.com/office/powerpoint/2010/main" val="3061897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49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black">
    <p:spTree>
      <p:nvGrpSpPr>
        <p:cNvPr id="1" name=""/>
        <p:cNvGrpSpPr/>
        <p:nvPr/>
      </p:nvGrpSpPr>
      <p:grpSpPr>
        <a:xfrm>
          <a:off x="0" y="0"/>
          <a:ext cx="0" cy="0"/>
          <a:chOff x="0" y="0"/>
          <a:chExt cx="0" cy="0"/>
        </a:xfrm>
      </p:grpSpPr>
      <p:sp>
        <p:nvSpPr>
          <p:cNvPr id="11" name="Shape 11"/>
          <p:cNvSpPr/>
          <p:nvPr/>
        </p:nvSpPr>
        <p:spPr>
          <a:xfrm>
            <a:off x="0" y="0"/>
            <a:ext cx="12192000" cy="6858000"/>
          </a:xfrm>
          <a:prstGeom prst="rect">
            <a:avLst/>
          </a:prstGeom>
          <a:solidFill>
            <a:srgbClr val="000000"/>
          </a:solidFill>
          <a:ln w="12700">
            <a:miter lim="400000"/>
          </a:ln>
        </p:spPr>
        <p:txBody>
          <a:bodyPr lIns="25400" tIns="25400" rIns="25400" bIns="25400" anchor="ctr"/>
          <a:lstStyle/>
          <a:p>
            <a:pPr algn="ctr">
              <a:lnSpc>
                <a:spcPct val="100000"/>
              </a:lnSpc>
              <a:defRPr sz="3100" spc="0">
                <a:latin typeface="Helvetica Light"/>
                <a:ea typeface="Helvetica Light"/>
                <a:cs typeface="Helvetica Light"/>
                <a:sym typeface="Helvetica Light"/>
              </a:defRPr>
            </a:pPr>
            <a:endParaRPr sz="1550"/>
          </a:p>
        </p:txBody>
      </p:sp>
      <p:pic>
        <p:nvPicPr>
          <p:cNvPr id="12"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4" name="Shape 14"/>
          <p:cNvSpPr>
            <a:spLocks noGrp="1"/>
          </p:cNvSpPr>
          <p:nvPr>
            <p:ph type="sldNum" sz="quarter" idx="2"/>
          </p:nvPr>
        </p:nvSpPr>
        <p:spPr>
          <a:xfrm>
            <a:off x="5983021" y="6540500"/>
            <a:ext cx="219612" cy="218008"/>
          </a:xfrm>
          <a:prstGeom prst="rect">
            <a:avLst/>
          </a:prstGeom>
        </p:spPr>
        <p:txBody>
          <a:bodyPr/>
          <a:lstStyle>
            <a:lvl1pPr>
              <a:defRPr sz="75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6704228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white, white logo">
    <p:spTree>
      <p:nvGrpSpPr>
        <p:cNvPr id="1" name=""/>
        <p:cNvGrpSpPr/>
        <p:nvPr/>
      </p:nvGrpSpPr>
      <p:grpSpPr>
        <a:xfrm>
          <a:off x="0" y="0"/>
          <a:ext cx="0" cy="0"/>
          <a:chOff x="0" y="0"/>
          <a:chExt cx="0" cy="0"/>
        </a:xfrm>
      </p:grpSpPr>
      <p:pic>
        <p:nvPicPr>
          <p:cNvPr id="2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22" name="Shape 22"/>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23" name="Shape 23"/>
          <p:cNvSpPr>
            <a:spLocks noGrp="1"/>
          </p:cNvSpPr>
          <p:nvPr>
            <p:ph type="sldNum" sz="quarter" idx="2"/>
          </p:nvPr>
        </p:nvSpPr>
        <p:spPr>
          <a:xfrm>
            <a:off x="11490055" y="6485711"/>
            <a:ext cx="110608" cy="107722"/>
          </a:xfrm>
          <a:prstGeom prst="rect">
            <a:avLst/>
          </a:prstGeom>
        </p:spPr>
        <p:txBody>
          <a:bodyPr lIns="0" tIns="0" rIns="0" bIns="0"/>
          <a:lstStyle>
            <a:lvl1pPr>
              <a:defRPr sz="7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150947621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hite, white logo, no number">
    <p:spTree>
      <p:nvGrpSpPr>
        <p:cNvPr id="1" name=""/>
        <p:cNvGrpSpPr/>
        <p:nvPr/>
      </p:nvGrpSpPr>
      <p:grpSpPr>
        <a:xfrm>
          <a:off x="0" y="0"/>
          <a:ext cx="0" cy="0"/>
          <a:chOff x="0" y="0"/>
          <a:chExt cx="0" cy="0"/>
        </a:xfrm>
      </p:grpSpPr>
      <p:pic>
        <p:nvPicPr>
          <p:cNvPr id="30"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31" name="Shape 31"/>
          <p:cNvSpPr>
            <a:spLocks noGrp="1"/>
          </p:cNvSpPr>
          <p:nvPr>
            <p:ph type="sldNum" sz="quarter" idx="2"/>
          </p:nvPr>
        </p:nvSpPr>
        <p:spPr>
          <a:xfrm>
            <a:off x="11490055" y="6485711"/>
            <a:ext cx="110608" cy="107722"/>
          </a:xfrm>
          <a:prstGeom prst="rect">
            <a:avLst/>
          </a:prstGeom>
        </p:spPr>
        <p:txBody>
          <a:bodyPr lIns="0" tIns="0" rIns="0" bIns="0"/>
          <a:lstStyle>
            <a:lvl1pPr>
              <a:defRPr sz="7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4813187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white">
    <p:spTree>
      <p:nvGrpSpPr>
        <p:cNvPr id="1" name=""/>
        <p:cNvGrpSpPr/>
        <p:nvPr/>
      </p:nvGrpSpPr>
      <p:grpSpPr>
        <a:xfrm>
          <a:off x="0" y="0"/>
          <a:ext cx="0" cy="0"/>
          <a:chOff x="0" y="0"/>
          <a:chExt cx="0" cy="0"/>
        </a:xfrm>
      </p:grpSpPr>
      <p:sp>
        <p:nvSpPr>
          <p:cNvPr id="39" name="Shape 39"/>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0" name="Shape 40"/>
          <p:cNvSpPr>
            <a:spLocks noGrp="1"/>
          </p:cNvSpPr>
          <p:nvPr>
            <p:ph type="sldNum" sz="quarter" idx="2"/>
          </p:nvPr>
        </p:nvSpPr>
        <p:spPr>
          <a:xfrm>
            <a:off x="11435569" y="6464300"/>
            <a:ext cx="157094" cy="153888"/>
          </a:xfrm>
          <a:prstGeom prst="rect">
            <a:avLst/>
          </a:prstGeom>
        </p:spPr>
        <p:txBody>
          <a:bodyPr lIns="0" tIns="0" rIns="0" bIns="0"/>
          <a:lstStyle>
            <a:lvl1pPr algn="r">
              <a:defRPr sz="10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9720371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rey">
    <p:bg>
      <p:bgPr>
        <a:solidFill>
          <a:srgbClr val="F4F4F4"/>
        </a:solidFill>
        <a:effectLst/>
      </p:bgPr>
    </p:bg>
    <p:spTree>
      <p:nvGrpSpPr>
        <p:cNvPr id="1" name=""/>
        <p:cNvGrpSpPr/>
        <p:nvPr/>
      </p:nvGrpSpPr>
      <p:grpSpPr>
        <a:xfrm>
          <a:off x="0" y="0"/>
          <a:ext cx="0" cy="0"/>
          <a:chOff x="0" y="0"/>
          <a:chExt cx="0" cy="0"/>
        </a:xfrm>
      </p:grpSpPr>
      <p:sp>
        <p:nvSpPr>
          <p:cNvPr id="48" name="Shape 48"/>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793150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mall Text 52pt">
    <p:bg>
      <p:bgPr>
        <a:solidFill>
          <a:srgbClr val="000000"/>
        </a:solidFill>
        <a:effectLst/>
      </p:bgPr>
    </p:bg>
    <p:spTree>
      <p:nvGrpSpPr>
        <p:cNvPr id="1" name=""/>
        <p:cNvGrpSpPr/>
        <p:nvPr/>
      </p:nvGrpSpPr>
      <p:grpSpPr>
        <a:xfrm>
          <a:off x="0" y="0"/>
          <a:ext cx="0" cy="0"/>
          <a:chOff x="0" y="0"/>
          <a:chExt cx="0" cy="0"/>
        </a:xfrm>
      </p:grpSpPr>
      <p:sp>
        <p:nvSpPr>
          <p:cNvPr id="81" name="Shape 81"/>
          <p:cNvSpPr/>
          <p:nvPr/>
        </p:nvSpPr>
        <p:spPr>
          <a:xfrm>
            <a:off x="4311647" y="6261100"/>
            <a:ext cx="3568707"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2" name="Shape 82"/>
          <p:cNvSpPr/>
          <p:nvPr/>
        </p:nvSpPr>
        <p:spPr>
          <a:xfrm>
            <a:off x="7985120" y="6261100"/>
            <a:ext cx="358775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3" name="Shape 83"/>
          <p:cNvSpPr/>
          <p:nvPr/>
        </p:nvSpPr>
        <p:spPr>
          <a:xfrm>
            <a:off x="622300" y="6261100"/>
            <a:ext cx="357822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4" name="Shape 84"/>
          <p:cNvSpPr>
            <a:spLocks noGrp="1"/>
          </p:cNvSpPr>
          <p:nvPr>
            <p:ph type="body" sz="quarter" idx="13"/>
          </p:nvPr>
        </p:nvSpPr>
        <p:spPr>
          <a:xfrm>
            <a:off x="429895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2013</a:t>
            </a:r>
          </a:p>
        </p:txBody>
      </p:sp>
      <p:sp>
        <p:nvSpPr>
          <p:cNvPr id="85" name="Shape 85"/>
          <p:cNvSpPr>
            <a:spLocks noGrp="1"/>
          </p:cNvSpPr>
          <p:nvPr>
            <p:ph type="body" sz="quarter" idx="14"/>
          </p:nvPr>
        </p:nvSpPr>
        <p:spPr>
          <a:xfrm>
            <a:off x="798830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Client Name</a:t>
            </a:r>
          </a:p>
        </p:txBody>
      </p:sp>
      <p:sp>
        <p:nvSpPr>
          <p:cNvPr id="87" name="Shape 87"/>
          <p:cNvSpPr>
            <a:spLocks noGrp="1"/>
          </p:cNvSpPr>
          <p:nvPr>
            <p:ph type="body" sz="quarter" idx="15"/>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88" name="Shape 88"/>
          <p:cNvSpPr>
            <a:spLocks noGrp="1"/>
          </p:cNvSpPr>
          <p:nvPr>
            <p:ph type="body" sz="quarter" idx="16"/>
          </p:nvPr>
        </p:nvSpPr>
        <p:spPr>
          <a:xfrm>
            <a:off x="622300" y="2897684"/>
            <a:ext cx="8496300" cy="292388"/>
          </a:xfrm>
          <a:prstGeom prst="rect">
            <a:avLst/>
          </a:prstGeom>
        </p:spPr>
        <p:txBody>
          <a:bodyPr lIns="0" tIns="0" rIns="0" bIns="0" anchor="t">
            <a:spAutoFit/>
          </a:bodyPr>
          <a:lstStyle>
            <a:lvl1pPr marL="0" indent="0" defTabSz="323850">
              <a:spcBef>
                <a:spcPts val="35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900" spc="-57">
                <a:solidFill>
                  <a:srgbClr val="7A7A7A"/>
                </a:solidFill>
                <a:latin typeface="+mj-lt"/>
                <a:ea typeface="+mj-ea"/>
                <a:cs typeface="+mj-cs"/>
                <a:sym typeface="Helvetica Neue LT Std 55 Roman"/>
              </a:defRPr>
            </a:lvl1pPr>
          </a:lstStyle>
          <a:p>
            <a:r>
              <a:t>Also at this size, use -3% character spacing.</a:t>
            </a:r>
          </a:p>
        </p:txBody>
      </p:sp>
      <p:sp>
        <p:nvSpPr>
          <p:cNvPr id="89" name="Shape 89"/>
          <p:cNvSpPr>
            <a:spLocks noGrp="1"/>
          </p:cNvSpPr>
          <p:nvPr>
            <p:ph type="body" sz="quarter" idx="17"/>
          </p:nvPr>
        </p:nvSpPr>
        <p:spPr>
          <a:xfrm>
            <a:off x="622300" y="1648717"/>
            <a:ext cx="8496300" cy="720197"/>
          </a:xfrm>
          <a:prstGeom prst="rect">
            <a:avLst/>
          </a:prstGeom>
        </p:spPr>
        <p:txBody>
          <a:bodyPr lIns="0" tIns="0" rIns="0" bIns="0" anchor="t">
            <a:spAutoFit/>
          </a:bodyPr>
          <a:lstStyle>
            <a:lvl1pPr marL="0" indent="0" defTabSz="323850">
              <a:lnSpc>
                <a:spcPct val="90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56">
                <a:latin typeface="Helvetica Neue LT Std 65 Medium"/>
                <a:sym typeface="Helvetica Neue LT Std 65 Medium"/>
              </a:defRPr>
            </a:lvl1pPr>
          </a:lstStyle>
          <a:p>
            <a:pPr marL="0" indent="0" defTabSz="647700">
              <a:lnSpc>
                <a:spcPct val="90000"/>
              </a:lnSpc>
              <a:spcBef>
                <a:spcPts val="0"/>
              </a:spcBef>
              <a:buSz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pc="-156">
                <a:latin typeface="Helvetica Neue LT Std 65 Medium"/>
                <a:ea typeface="Helvetica Neue LT Std 65 Medium"/>
                <a:cs typeface="Helvetica Neue LT Std 65 Medium"/>
                <a:sym typeface="Helvetica Neue LT Std 65 Medium"/>
              </a:defRPr>
            </a:pPr>
            <a:r>
              <a:t>When you use smaller text,</a:t>
            </a:r>
            <a:br/>
            <a:r>
              <a:t>use </a:t>
            </a:r>
            <a:r>
              <a:rPr>
                <a:solidFill>
                  <a:srgbClr val="FFFFFF"/>
                </a:solidFill>
              </a:rPr>
              <a:t>-3% character</a:t>
            </a:r>
            <a:r>
              <a:t> spacing.</a:t>
            </a:r>
          </a:p>
        </p:txBody>
      </p:sp>
      <p:sp>
        <p:nvSpPr>
          <p:cNvPr id="90" name="Shape 90"/>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31858241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ertical Grey 2/3 white">
    <p:spTree>
      <p:nvGrpSpPr>
        <p:cNvPr id="1" name=""/>
        <p:cNvGrpSpPr/>
        <p:nvPr/>
      </p:nvGrpSpPr>
      <p:grpSpPr>
        <a:xfrm>
          <a:off x="0" y="0"/>
          <a:ext cx="0" cy="0"/>
          <a:chOff x="0" y="0"/>
          <a:chExt cx="0" cy="0"/>
        </a:xfrm>
      </p:grpSpPr>
      <p:sp>
        <p:nvSpPr>
          <p:cNvPr id="97" name="Shape 97"/>
          <p:cNvSpPr/>
          <p:nvPr/>
        </p:nvSpPr>
        <p:spPr>
          <a:xfrm>
            <a:off x="0" y="0"/>
            <a:ext cx="7880350" cy="6858000"/>
          </a:xfrm>
          <a:prstGeom prst="rect">
            <a:avLst/>
          </a:prstGeom>
          <a:solidFill>
            <a:srgbClr val="DCDEE0"/>
          </a:soli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latin typeface="Helvetica Neue LT Std 65 Medium"/>
                <a:ea typeface="Helvetica Neue LT Std 65 Medium"/>
                <a:cs typeface="Helvetica Neue LT Std 65 Medium"/>
                <a:sym typeface="Helvetica Neue LT Std 65 Medium"/>
              </a:defRPr>
            </a:pPr>
            <a:endParaRPr sz="1600"/>
          </a:p>
        </p:txBody>
      </p:sp>
      <p:sp>
        <p:nvSpPr>
          <p:cNvPr id="98" name="Shape 98"/>
          <p:cNvSpPr>
            <a:spLocks noGrp="1"/>
          </p:cNvSpPr>
          <p:nvPr>
            <p:ph type="body" sz="quarter" idx="13"/>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99" name="Shape 99"/>
          <p:cNvSpPr>
            <a:spLocks noGrp="1"/>
          </p:cNvSpPr>
          <p:nvPr>
            <p:ph type="body" sz="quarter" idx="14"/>
          </p:nvPr>
        </p:nvSpPr>
        <p:spPr>
          <a:xfrm>
            <a:off x="622300" y="1648718"/>
            <a:ext cx="6438900" cy="340093"/>
          </a:xfrm>
          <a:prstGeom prst="rect">
            <a:avLst/>
          </a:prstGeom>
        </p:spPr>
        <p:txBody>
          <a:bodyPr lIns="0" tIns="0" rIns="0" bIns="0" anchor="t">
            <a:spAutoFit/>
          </a:bodyPr>
          <a:lstStyle>
            <a:lvl1pPr marL="0" indent="0" defTabSz="323850">
              <a:lnSpc>
                <a:spcPct val="8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04">
                <a:latin typeface="Helvetica Neue LT Std 65 Medium"/>
                <a:ea typeface="Helvetica Neue LT Std 65 Medium"/>
                <a:cs typeface="Helvetica Neue LT Std 65 Medium"/>
                <a:sym typeface="Helvetica Neue LT Std 65 Medium"/>
              </a:defRPr>
            </a:lvl1pPr>
          </a:lstStyle>
          <a:p>
            <a:r>
              <a:t>Slide with vertical Background.</a:t>
            </a:r>
          </a:p>
        </p:txBody>
      </p:sp>
      <p:sp>
        <p:nvSpPr>
          <p:cNvPr id="100" name="Shape 100"/>
          <p:cNvSpPr>
            <a:spLocks noGrp="1"/>
          </p:cNvSpPr>
          <p:nvPr>
            <p:ph type="body" sz="quarter" idx="15"/>
          </p:nvPr>
        </p:nvSpPr>
        <p:spPr>
          <a:xfrm>
            <a:off x="8400081" y="1879699"/>
            <a:ext cx="3179018" cy="11052256"/>
          </a:xfrm>
          <a:prstGeom prst="rect">
            <a:avLst/>
          </a:prstGeom>
        </p:spPr>
        <p:txBody>
          <a:bodyPr lIns="0" tIns="0" rIns="0" bIns="0" anchor="t">
            <a:spAutoFit/>
          </a:bodyPr>
          <a:lstStyle>
            <a:lvl1pPr marL="514350" indent="-431800" defTabSz="323850">
              <a:lnSpc>
                <a:spcPct val="95000"/>
              </a:lnSpc>
              <a:spcBef>
                <a:spcPts val="0"/>
              </a:spcBef>
              <a:buClr>
                <a:srgbClr val="606060"/>
              </a:buClr>
              <a:buSzPct val="100000"/>
              <a:buAutoNum type="arabicPeriod"/>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800" spc="-84">
                <a:latin typeface="Helvetica Neue LT Std 65 Medium"/>
                <a:sym typeface="Helvetica Neue LT Std 65 Medium"/>
              </a:defRPr>
            </a:lvl1pPr>
          </a:lstStyle>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Often times, where there is a need to display an image or several image areas, it is helpful to use a slide that has is vertically split between image display area (with a background) and a notes are on the right / bottom.</a:t>
            </a:r>
            <a:br/>
            <a:endParaRPr/>
          </a:p>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The background colour may be change to contrast nicely with the displayed images.</a:t>
            </a:r>
          </a:p>
        </p:txBody>
      </p:sp>
      <p:sp>
        <p:nvSpPr>
          <p:cNvPr id="102" name="Shape 10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31848786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67D00C0-F2C1-4C75-B946-529ADE49EF0F}"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3654600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ogos + Category">
    <p:spTree>
      <p:nvGrpSpPr>
        <p:cNvPr id="1" name=""/>
        <p:cNvGrpSpPr/>
        <p:nvPr/>
      </p:nvGrpSpPr>
      <p:grpSpPr>
        <a:xfrm>
          <a:off x="0" y="0"/>
          <a:ext cx="0" cy="0"/>
          <a:chOff x="0" y="0"/>
          <a:chExt cx="0" cy="0"/>
        </a:xfrm>
      </p:grpSpPr>
      <p:sp>
        <p:nvSpPr>
          <p:cNvPr id="109" name="Shape 109"/>
          <p:cNvSpPr/>
          <p:nvPr/>
        </p:nvSpPr>
        <p:spPr>
          <a:xfrm>
            <a:off x="1" y="-4186"/>
            <a:ext cx="3682079" cy="6862186"/>
          </a:xfrm>
          <a:prstGeom prst="rect">
            <a:avLst/>
          </a:prstGeom>
          <a:gradFill>
            <a:gsLst>
              <a:gs pos="0">
                <a:srgbClr val="393939">
                  <a:alpha val="9391"/>
                </a:srgbClr>
              </a:gs>
              <a:gs pos="100000">
                <a:srgbClr val="252525">
                  <a:alpha val="9391"/>
                </a:srgbClr>
              </a:gs>
            </a:gsLst>
            <a:lin ang="5400000"/>
          </a:gra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solidFill>
                  <a:srgbClr val="000000"/>
                </a:solidFill>
                <a:latin typeface="Helvetica Neue LT Std 65 Medium"/>
                <a:ea typeface="Helvetica Neue LT Std 65 Medium"/>
                <a:cs typeface="Helvetica Neue LT Std 65 Medium"/>
                <a:sym typeface="Helvetica Neue LT Std 65 Medium"/>
              </a:defRPr>
            </a:pPr>
            <a:endParaRPr sz="1600"/>
          </a:p>
        </p:txBody>
      </p:sp>
      <p:sp>
        <p:nvSpPr>
          <p:cNvPr id="110" name="Shape 110"/>
          <p:cNvSpPr>
            <a:spLocks noGrp="1"/>
          </p:cNvSpPr>
          <p:nvPr>
            <p:ph type="body" sz="quarter" idx="13"/>
          </p:nvPr>
        </p:nvSpPr>
        <p:spPr>
          <a:xfrm>
            <a:off x="622301" y="1739901"/>
            <a:ext cx="2759069" cy="2354491"/>
          </a:xfrm>
          <a:prstGeom prst="rect">
            <a:avLst/>
          </a:prstGeom>
        </p:spPr>
        <p:txBody>
          <a:bodyPr lIns="0" tIns="0" rIns="0" bIns="0" anchor="t">
            <a:spAutoFit/>
          </a:bodyPr>
          <a:lstStyle>
            <a:lvl1pPr marL="0" indent="0">
              <a:lnSpc>
                <a:spcPct val="85000"/>
              </a:lnSpc>
              <a:spcBef>
                <a:spcPts val="0"/>
              </a:spcBef>
              <a:buSzTx/>
              <a:buNone/>
              <a:defRPr sz="6000" spc="-209">
                <a:latin typeface="Helvetica Neue LT Std 65 Medium"/>
                <a:sym typeface="Helvetica Neue LT Std 65 Medium"/>
              </a:defRPr>
            </a:lvl1pPr>
          </a:lstStyle>
          <a:p>
            <a:pPr marL="0" indent="0">
              <a:lnSpc>
                <a:spcPct val="85000"/>
              </a:lnSpc>
              <a:spcBef>
                <a:spcPts val="0"/>
              </a:spcBef>
              <a:buSzTx/>
              <a:buNone/>
              <a:defRPr sz="6000" spc="-209">
                <a:latin typeface="Helvetica Neue LT Std 65 Medium"/>
                <a:ea typeface="Helvetica Neue LT Std 65 Medium"/>
                <a:cs typeface="Helvetica Neue LT Std 65 Medium"/>
                <a:sym typeface="Helvetica Neue LT Std 65 Medium"/>
              </a:defRPr>
            </a:pPr>
            <a:r>
              <a:t>Financial</a:t>
            </a:r>
            <a:br/>
            <a:r>
              <a:t>Services</a:t>
            </a:r>
          </a:p>
        </p:txBody>
      </p:sp>
      <p:pic>
        <p:nvPicPr>
          <p:cNvPr id="11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12" name="Shape 11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287142446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Footer White Slide">
    <p:spTree>
      <p:nvGrpSpPr>
        <p:cNvPr id="1" name=""/>
        <p:cNvGrpSpPr/>
        <p:nvPr/>
      </p:nvGrpSpPr>
      <p:grpSpPr>
        <a:xfrm>
          <a:off x="0" y="0"/>
          <a:ext cx="0" cy="0"/>
          <a:chOff x="0" y="0"/>
          <a:chExt cx="0" cy="0"/>
        </a:xfrm>
      </p:grpSpPr>
      <p:sp>
        <p:nvSpPr>
          <p:cNvPr id="119" name="Shape 119"/>
          <p:cNvSpPr/>
          <p:nvPr/>
        </p:nvSpPr>
        <p:spPr>
          <a:xfrm>
            <a:off x="622300" y="6261100"/>
            <a:ext cx="10947400" cy="0"/>
          </a:xfrm>
          <a:prstGeom prst="line">
            <a:avLst/>
          </a:prstGeom>
          <a:ln w="12700">
            <a:solidFill>
              <a:srgbClr val="000000">
                <a:alpha val="30000"/>
              </a:srgbClr>
            </a:solidFill>
            <a:miter lim="400000"/>
          </a:ln>
        </p:spPr>
        <p:txBody>
          <a:bodyPr lIns="22859" tIns="22859" rIns="22859" bIns="22859"/>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121" name="Shape 121"/>
          <p:cNvSpPr>
            <a:spLocks noGrp="1"/>
          </p:cNvSpPr>
          <p:nvPr>
            <p:ph type="sldNum" sz="quarter" idx="2"/>
          </p:nvPr>
        </p:nvSpPr>
        <p:spPr>
          <a:xfrm>
            <a:off x="8737600" y="6254786"/>
            <a:ext cx="2844800" cy="203131"/>
          </a:xfrm>
          <a:prstGeom prst="rect">
            <a:avLst/>
          </a:prstGeom>
        </p:spPr>
        <p:txBody>
          <a:bodyPr wrap="square" lIns="45719" tIns="45719" rIns="45719" bIns="45719" anchor="ctr"/>
          <a:lstStyle>
            <a:lvl1pPr algn="r" defTabSz="48260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600" spc="-63">
                <a:solidFill>
                  <a:srgbClr val="FFFFFF"/>
                </a:solidFill>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5877131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11747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7" name="Shape 137"/>
          <p:cNvSpPr>
            <a:spLocks noGrp="1"/>
          </p:cNvSpPr>
          <p:nvPr>
            <p:ph type="title"/>
          </p:nvPr>
        </p:nvSpPr>
        <p:spPr>
          <a:xfrm>
            <a:off x="889000" y="1149350"/>
            <a:ext cx="10414000" cy="2324100"/>
          </a:xfrm>
          <a:prstGeom prst="rect">
            <a:avLst/>
          </a:prstGeom>
        </p:spPr>
        <p:txBody>
          <a:bodyPr anchor="b"/>
          <a:lstStyle/>
          <a:p>
            <a:r>
              <a:t>Title Text</a:t>
            </a:r>
          </a:p>
        </p:txBody>
      </p:sp>
      <p:sp>
        <p:nvSpPr>
          <p:cNvPr id="138" name="Shape 138"/>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43339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t>Title Text</a:t>
            </a:r>
          </a:p>
        </p:txBody>
      </p:sp>
      <p:sp>
        <p:nvSpPr>
          <p:cNvPr id="147" name="Shape 14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307290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55" name="Shape 155"/>
          <p:cNvSpPr>
            <a:spLocks noGrp="1"/>
          </p:cNvSpPr>
          <p:nvPr>
            <p:ph type="title"/>
          </p:nvPr>
        </p:nvSpPr>
        <p:spPr>
          <a:xfrm>
            <a:off x="889000" y="1149350"/>
            <a:ext cx="10414000" cy="2324100"/>
          </a:xfrm>
          <a:prstGeom prst="rect">
            <a:avLst/>
          </a:prstGeom>
        </p:spPr>
        <p:txBody>
          <a:bodyPr anchor="b"/>
          <a:lstStyle/>
          <a:p>
            <a:r>
              <a:t>Title Text</a:t>
            </a:r>
          </a:p>
        </p:txBody>
      </p:sp>
      <p:sp>
        <p:nvSpPr>
          <p:cNvPr id="156" name="Shape 156"/>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3221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black">
    <p:spTree>
      <p:nvGrpSpPr>
        <p:cNvPr id="1" name=""/>
        <p:cNvGrpSpPr/>
        <p:nvPr/>
      </p:nvGrpSpPr>
      <p:grpSpPr>
        <a:xfrm>
          <a:off x="0" y="0"/>
          <a:ext cx="0" cy="0"/>
          <a:chOff x="0" y="0"/>
          <a:chExt cx="0" cy="0"/>
        </a:xfrm>
      </p:grpSpPr>
      <p:sp>
        <p:nvSpPr>
          <p:cNvPr id="11" name="Shape 11"/>
          <p:cNvSpPr/>
          <p:nvPr/>
        </p:nvSpPr>
        <p:spPr>
          <a:xfrm>
            <a:off x="0" y="0"/>
            <a:ext cx="12192000" cy="6858000"/>
          </a:xfrm>
          <a:prstGeom prst="rect">
            <a:avLst/>
          </a:prstGeom>
          <a:solidFill>
            <a:srgbClr val="000000"/>
          </a:solidFill>
          <a:ln w="12700">
            <a:miter lim="400000"/>
          </a:ln>
        </p:spPr>
        <p:txBody>
          <a:bodyPr lIns="25400" tIns="25400" rIns="25400" bIns="25400" anchor="ctr"/>
          <a:lstStyle/>
          <a:p>
            <a:pPr algn="ctr">
              <a:lnSpc>
                <a:spcPct val="100000"/>
              </a:lnSpc>
              <a:defRPr sz="3100" spc="0">
                <a:latin typeface="Helvetica Light"/>
                <a:ea typeface="Helvetica Light"/>
                <a:cs typeface="Helvetica Light"/>
                <a:sym typeface="Helvetica Light"/>
              </a:defRPr>
            </a:pPr>
            <a:endParaRPr sz="1550"/>
          </a:p>
        </p:txBody>
      </p:sp>
      <p:pic>
        <p:nvPicPr>
          <p:cNvPr id="12"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4" name="Shape 14"/>
          <p:cNvSpPr>
            <a:spLocks noGrp="1"/>
          </p:cNvSpPr>
          <p:nvPr>
            <p:ph type="sldNum" sz="quarter" idx="2"/>
          </p:nvPr>
        </p:nvSpPr>
        <p:spPr>
          <a:xfrm>
            <a:off x="5983021" y="6540500"/>
            <a:ext cx="219612" cy="218008"/>
          </a:xfrm>
          <a:prstGeom prst="rect">
            <a:avLst/>
          </a:prstGeom>
        </p:spPr>
        <p:txBody>
          <a:bodyPr/>
          <a:lstStyle>
            <a:lvl1pPr>
              <a:defRPr sz="75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250703974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white">
    <p:spTree>
      <p:nvGrpSpPr>
        <p:cNvPr id="1" name=""/>
        <p:cNvGrpSpPr/>
        <p:nvPr/>
      </p:nvGrpSpPr>
      <p:grpSpPr>
        <a:xfrm>
          <a:off x="0" y="0"/>
          <a:ext cx="0" cy="0"/>
          <a:chOff x="0" y="0"/>
          <a:chExt cx="0" cy="0"/>
        </a:xfrm>
      </p:grpSpPr>
      <p:sp>
        <p:nvSpPr>
          <p:cNvPr id="39" name="Shape 39"/>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0" name="Shape 40"/>
          <p:cNvSpPr>
            <a:spLocks noGrp="1"/>
          </p:cNvSpPr>
          <p:nvPr>
            <p:ph type="sldNum" sz="quarter" idx="2"/>
          </p:nvPr>
        </p:nvSpPr>
        <p:spPr>
          <a:xfrm>
            <a:off x="11435569" y="6464300"/>
            <a:ext cx="157094" cy="153888"/>
          </a:xfrm>
          <a:prstGeom prst="rect">
            <a:avLst/>
          </a:prstGeom>
        </p:spPr>
        <p:txBody>
          <a:bodyPr lIns="0" tIns="0" rIns="0" bIns="0"/>
          <a:lstStyle>
            <a:lvl1pPr algn="r">
              <a:defRPr sz="10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7981312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rey">
    <p:bg>
      <p:bgPr>
        <a:solidFill>
          <a:srgbClr val="F4F4F4"/>
        </a:solidFill>
        <a:effectLst/>
      </p:bgPr>
    </p:bg>
    <p:spTree>
      <p:nvGrpSpPr>
        <p:cNvPr id="1" name=""/>
        <p:cNvGrpSpPr/>
        <p:nvPr/>
      </p:nvGrpSpPr>
      <p:grpSpPr>
        <a:xfrm>
          <a:off x="0" y="0"/>
          <a:ext cx="0" cy="0"/>
          <a:chOff x="0" y="0"/>
          <a:chExt cx="0" cy="0"/>
        </a:xfrm>
      </p:grpSpPr>
      <p:sp>
        <p:nvSpPr>
          <p:cNvPr id="48" name="Shape 48"/>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0989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mall Text 52pt">
    <p:bg>
      <p:bgPr>
        <a:solidFill>
          <a:srgbClr val="000000"/>
        </a:solidFill>
        <a:effectLst/>
      </p:bgPr>
    </p:bg>
    <p:spTree>
      <p:nvGrpSpPr>
        <p:cNvPr id="1" name=""/>
        <p:cNvGrpSpPr/>
        <p:nvPr/>
      </p:nvGrpSpPr>
      <p:grpSpPr>
        <a:xfrm>
          <a:off x="0" y="0"/>
          <a:ext cx="0" cy="0"/>
          <a:chOff x="0" y="0"/>
          <a:chExt cx="0" cy="0"/>
        </a:xfrm>
      </p:grpSpPr>
      <p:sp>
        <p:nvSpPr>
          <p:cNvPr id="81" name="Shape 81"/>
          <p:cNvSpPr/>
          <p:nvPr/>
        </p:nvSpPr>
        <p:spPr>
          <a:xfrm>
            <a:off x="4311647" y="6261100"/>
            <a:ext cx="3568707"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2" name="Shape 82"/>
          <p:cNvSpPr/>
          <p:nvPr/>
        </p:nvSpPr>
        <p:spPr>
          <a:xfrm>
            <a:off x="7985120" y="6261100"/>
            <a:ext cx="358775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3" name="Shape 83"/>
          <p:cNvSpPr/>
          <p:nvPr/>
        </p:nvSpPr>
        <p:spPr>
          <a:xfrm>
            <a:off x="622300" y="6261100"/>
            <a:ext cx="357822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4" name="Shape 84"/>
          <p:cNvSpPr>
            <a:spLocks noGrp="1"/>
          </p:cNvSpPr>
          <p:nvPr>
            <p:ph type="body" sz="quarter" idx="13"/>
          </p:nvPr>
        </p:nvSpPr>
        <p:spPr>
          <a:xfrm>
            <a:off x="429895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2013</a:t>
            </a:r>
          </a:p>
        </p:txBody>
      </p:sp>
      <p:sp>
        <p:nvSpPr>
          <p:cNvPr id="85" name="Shape 85"/>
          <p:cNvSpPr>
            <a:spLocks noGrp="1"/>
          </p:cNvSpPr>
          <p:nvPr>
            <p:ph type="body" sz="quarter" idx="14"/>
          </p:nvPr>
        </p:nvSpPr>
        <p:spPr>
          <a:xfrm>
            <a:off x="798830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Client Name</a:t>
            </a:r>
          </a:p>
        </p:txBody>
      </p:sp>
      <p:sp>
        <p:nvSpPr>
          <p:cNvPr id="87" name="Shape 87"/>
          <p:cNvSpPr>
            <a:spLocks noGrp="1"/>
          </p:cNvSpPr>
          <p:nvPr>
            <p:ph type="body" sz="quarter" idx="15"/>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88" name="Shape 88"/>
          <p:cNvSpPr>
            <a:spLocks noGrp="1"/>
          </p:cNvSpPr>
          <p:nvPr>
            <p:ph type="body" sz="quarter" idx="16"/>
          </p:nvPr>
        </p:nvSpPr>
        <p:spPr>
          <a:xfrm>
            <a:off x="622300" y="2897684"/>
            <a:ext cx="8496300" cy="292388"/>
          </a:xfrm>
          <a:prstGeom prst="rect">
            <a:avLst/>
          </a:prstGeom>
        </p:spPr>
        <p:txBody>
          <a:bodyPr lIns="0" tIns="0" rIns="0" bIns="0" anchor="t">
            <a:spAutoFit/>
          </a:bodyPr>
          <a:lstStyle>
            <a:lvl1pPr marL="0" indent="0" defTabSz="323850">
              <a:spcBef>
                <a:spcPts val="35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900" spc="-57">
                <a:solidFill>
                  <a:srgbClr val="7A7A7A"/>
                </a:solidFill>
                <a:latin typeface="+mj-lt"/>
                <a:ea typeface="+mj-ea"/>
                <a:cs typeface="+mj-cs"/>
                <a:sym typeface="Helvetica Neue LT Std 55 Roman"/>
              </a:defRPr>
            </a:lvl1pPr>
          </a:lstStyle>
          <a:p>
            <a:r>
              <a:t>Also at this size, use -3% character spacing.</a:t>
            </a:r>
          </a:p>
        </p:txBody>
      </p:sp>
      <p:sp>
        <p:nvSpPr>
          <p:cNvPr id="89" name="Shape 89"/>
          <p:cNvSpPr>
            <a:spLocks noGrp="1"/>
          </p:cNvSpPr>
          <p:nvPr>
            <p:ph type="body" sz="quarter" idx="17"/>
          </p:nvPr>
        </p:nvSpPr>
        <p:spPr>
          <a:xfrm>
            <a:off x="622300" y="1648717"/>
            <a:ext cx="8496300" cy="720197"/>
          </a:xfrm>
          <a:prstGeom prst="rect">
            <a:avLst/>
          </a:prstGeom>
        </p:spPr>
        <p:txBody>
          <a:bodyPr lIns="0" tIns="0" rIns="0" bIns="0" anchor="t">
            <a:spAutoFit/>
          </a:bodyPr>
          <a:lstStyle>
            <a:lvl1pPr marL="0" indent="0" defTabSz="323850">
              <a:lnSpc>
                <a:spcPct val="90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56">
                <a:latin typeface="Helvetica Neue LT Std 65 Medium"/>
                <a:sym typeface="Helvetica Neue LT Std 65 Medium"/>
              </a:defRPr>
            </a:lvl1pPr>
          </a:lstStyle>
          <a:p>
            <a:pPr marL="0" indent="0" defTabSz="647700">
              <a:lnSpc>
                <a:spcPct val="90000"/>
              </a:lnSpc>
              <a:spcBef>
                <a:spcPts val="0"/>
              </a:spcBef>
              <a:buSz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pc="-156">
                <a:latin typeface="Helvetica Neue LT Std 65 Medium"/>
                <a:ea typeface="Helvetica Neue LT Std 65 Medium"/>
                <a:cs typeface="Helvetica Neue LT Std 65 Medium"/>
                <a:sym typeface="Helvetica Neue LT Std 65 Medium"/>
              </a:defRPr>
            </a:pPr>
            <a:r>
              <a:t>When you use smaller text,</a:t>
            </a:r>
            <a:br/>
            <a:r>
              <a:t>use </a:t>
            </a:r>
            <a:r>
              <a:rPr>
                <a:solidFill>
                  <a:srgbClr val="FFFFFF"/>
                </a:solidFill>
              </a:rPr>
              <a:t>-3% character</a:t>
            </a:r>
            <a:r>
              <a:t> spacing.</a:t>
            </a:r>
          </a:p>
        </p:txBody>
      </p:sp>
      <p:sp>
        <p:nvSpPr>
          <p:cNvPr id="90" name="Shape 90"/>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8958575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267D00C0-F2C1-4C75-B946-529ADE49EF0F}"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2206072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ertical Grey 2/3 white">
    <p:spTree>
      <p:nvGrpSpPr>
        <p:cNvPr id="1" name=""/>
        <p:cNvGrpSpPr/>
        <p:nvPr/>
      </p:nvGrpSpPr>
      <p:grpSpPr>
        <a:xfrm>
          <a:off x="0" y="0"/>
          <a:ext cx="0" cy="0"/>
          <a:chOff x="0" y="0"/>
          <a:chExt cx="0" cy="0"/>
        </a:xfrm>
      </p:grpSpPr>
      <p:sp>
        <p:nvSpPr>
          <p:cNvPr id="97" name="Shape 97"/>
          <p:cNvSpPr/>
          <p:nvPr/>
        </p:nvSpPr>
        <p:spPr>
          <a:xfrm>
            <a:off x="0" y="0"/>
            <a:ext cx="7880350" cy="6858000"/>
          </a:xfrm>
          <a:prstGeom prst="rect">
            <a:avLst/>
          </a:prstGeom>
          <a:solidFill>
            <a:srgbClr val="DCDEE0"/>
          </a:soli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latin typeface="Helvetica Neue LT Std 65 Medium"/>
                <a:ea typeface="Helvetica Neue LT Std 65 Medium"/>
                <a:cs typeface="Helvetica Neue LT Std 65 Medium"/>
                <a:sym typeface="Helvetica Neue LT Std 65 Medium"/>
              </a:defRPr>
            </a:pPr>
            <a:endParaRPr sz="1600"/>
          </a:p>
        </p:txBody>
      </p:sp>
      <p:sp>
        <p:nvSpPr>
          <p:cNvPr id="98" name="Shape 98"/>
          <p:cNvSpPr>
            <a:spLocks noGrp="1"/>
          </p:cNvSpPr>
          <p:nvPr>
            <p:ph type="body" sz="quarter" idx="13"/>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99" name="Shape 99"/>
          <p:cNvSpPr>
            <a:spLocks noGrp="1"/>
          </p:cNvSpPr>
          <p:nvPr>
            <p:ph type="body" sz="quarter" idx="14"/>
          </p:nvPr>
        </p:nvSpPr>
        <p:spPr>
          <a:xfrm>
            <a:off x="622300" y="1648718"/>
            <a:ext cx="6438900" cy="340093"/>
          </a:xfrm>
          <a:prstGeom prst="rect">
            <a:avLst/>
          </a:prstGeom>
        </p:spPr>
        <p:txBody>
          <a:bodyPr lIns="0" tIns="0" rIns="0" bIns="0" anchor="t">
            <a:spAutoFit/>
          </a:bodyPr>
          <a:lstStyle>
            <a:lvl1pPr marL="0" indent="0" defTabSz="323850">
              <a:lnSpc>
                <a:spcPct val="8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04">
                <a:latin typeface="Helvetica Neue LT Std 65 Medium"/>
                <a:ea typeface="Helvetica Neue LT Std 65 Medium"/>
                <a:cs typeface="Helvetica Neue LT Std 65 Medium"/>
                <a:sym typeface="Helvetica Neue LT Std 65 Medium"/>
              </a:defRPr>
            </a:lvl1pPr>
          </a:lstStyle>
          <a:p>
            <a:r>
              <a:t>Slide with vertical Background.</a:t>
            </a:r>
          </a:p>
        </p:txBody>
      </p:sp>
      <p:sp>
        <p:nvSpPr>
          <p:cNvPr id="100" name="Shape 100"/>
          <p:cNvSpPr>
            <a:spLocks noGrp="1"/>
          </p:cNvSpPr>
          <p:nvPr>
            <p:ph type="body" sz="quarter" idx="15"/>
          </p:nvPr>
        </p:nvSpPr>
        <p:spPr>
          <a:xfrm>
            <a:off x="8400081" y="1879699"/>
            <a:ext cx="3179018" cy="11052256"/>
          </a:xfrm>
          <a:prstGeom prst="rect">
            <a:avLst/>
          </a:prstGeom>
        </p:spPr>
        <p:txBody>
          <a:bodyPr lIns="0" tIns="0" rIns="0" bIns="0" anchor="t">
            <a:spAutoFit/>
          </a:bodyPr>
          <a:lstStyle>
            <a:lvl1pPr marL="514350" indent="-431800" defTabSz="323850">
              <a:lnSpc>
                <a:spcPct val="95000"/>
              </a:lnSpc>
              <a:spcBef>
                <a:spcPts val="0"/>
              </a:spcBef>
              <a:buClr>
                <a:srgbClr val="606060"/>
              </a:buClr>
              <a:buSzPct val="100000"/>
              <a:buAutoNum type="arabicPeriod"/>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800" spc="-84">
                <a:latin typeface="Helvetica Neue LT Std 65 Medium"/>
                <a:sym typeface="Helvetica Neue LT Std 65 Medium"/>
              </a:defRPr>
            </a:lvl1pPr>
          </a:lstStyle>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Often times, where there is a need to display an image or several image areas, it is helpful to use a slide that has is vertically split between image display area (with a background) and a notes are on the right / bottom.</a:t>
            </a:r>
            <a:br/>
            <a:endParaRPr/>
          </a:p>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The background colour may be change to contrast nicely with the displayed images.</a:t>
            </a:r>
          </a:p>
        </p:txBody>
      </p:sp>
      <p:sp>
        <p:nvSpPr>
          <p:cNvPr id="102" name="Shape 10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399863251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Logos + Category">
    <p:spTree>
      <p:nvGrpSpPr>
        <p:cNvPr id="1" name=""/>
        <p:cNvGrpSpPr/>
        <p:nvPr/>
      </p:nvGrpSpPr>
      <p:grpSpPr>
        <a:xfrm>
          <a:off x="0" y="0"/>
          <a:ext cx="0" cy="0"/>
          <a:chOff x="0" y="0"/>
          <a:chExt cx="0" cy="0"/>
        </a:xfrm>
      </p:grpSpPr>
      <p:sp>
        <p:nvSpPr>
          <p:cNvPr id="109" name="Shape 109"/>
          <p:cNvSpPr/>
          <p:nvPr/>
        </p:nvSpPr>
        <p:spPr>
          <a:xfrm>
            <a:off x="1" y="-4186"/>
            <a:ext cx="3682079" cy="6862186"/>
          </a:xfrm>
          <a:prstGeom prst="rect">
            <a:avLst/>
          </a:prstGeom>
          <a:gradFill>
            <a:gsLst>
              <a:gs pos="0">
                <a:srgbClr val="393939">
                  <a:alpha val="9391"/>
                </a:srgbClr>
              </a:gs>
              <a:gs pos="100000">
                <a:srgbClr val="252525">
                  <a:alpha val="9391"/>
                </a:srgbClr>
              </a:gs>
            </a:gsLst>
            <a:lin ang="5400000"/>
          </a:gra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solidFill>
                  <a:srgbClr val="000000"/>
                </a:solidFill>
                <a:latin typeface="Helvetica Neue LT Std 65 Medium"/>
                <a:ea typeface="Helvetica Neue LT Std 65 Medium"/>
                <a:cs typeface="Helvetica Neue LT Std 65 Medium"/>
                <a:sym typeface="Helvetica Neue LT Std 65 Medium"/>
              </a:defRPr>
            </a:pPr>
            <a:endParaRPr sz="1600"/>
          </a:p>
        </p:txBody>
      </p:sp>
      <p:sp>
        <p:nvSpPr>
          <p:cNvPr id="110" name="Shape 110"/>
          <p:cNvSpPr>
            <a:spLocks noGrp="1"/>
          </p:cNvSpPr>
          <p:nvPr>
            <p:ph type="body" sz="quarter" idx="13"/>
          </p:nvPr>
        </p:nvSpPr>
        <p:spPr>
          <a:xfrm>
            <a:off x="622301" y="1739901"/>
            <a:ext cx="2759069" cy="2354491"/>
          </a:xfrm>
          <a:prstGeom prst="rect">
            <a:avLst/>
          </a:prstGeom>
        </p:spPr>
        <p:txBody>
          <a:bodyPr lIns="0" tIns="0" rIns="0" bIns="0" anchor="t">
            <a:spAutoFit/>
          </a:bodyPr>
          <a:lstStyle>
            <a:lvl1pPr marL="0" indent="0">
              <a:lnSpc>
                <a:spcPct val="85000"/>
              </a:lnSpc>
              <a:spcBef>
                <a:spcPts val="0"/>
              </a:spcBef>
              <a:buSzTx/>
              <a:buNone/>
              <a:defRPr sz="6000" spc="-209">
                <a:latin typeface="Helvetica Neue LT Std 65 Medium"/>
                <a:sym typeface="Helvetica Neue LT Std 65 Medium"/>
              </a:defRPr>
            </a:lvl1pPr>
          </a:lstStyle>
          <a:p>
            <a:pPr marL="0" indent="0">
              <a:lnSpc>
                <a:spcPct val="85000"/>
              </a:lnSpc>
              <a:spcBef>
                <a:spcPts val="0"/>
              </a:spcBef>
              <a:buSzTx/>
              <a:buNone/>
              <a:defRPr sz="6000" spc="-209">
                <a:latin typeface="Helvetica Neue LT Std 65 Medium"/>
                <a:ea typeface="Helvetica Neue LT Std 65 Medium"/>
                <a:cs typeface="Helvetica Neue LT Std 65 Medium"/>
                <a:sym typeface="Helvetica Neue LT Std 65 Medium"/>
              </a:defRPr>
            </a:pPr>
            <a:r>
              <a:t>Financial</a:t>
            </a:r>
            <a:br/>
            <a:r>
              <a:t>Services</a:t>
            </a:r>
          </a:p>
        </p:txBody>
      </p:sp>
      <p:pic>
        <p:nvPicPr>
          <p:cNvPr id="11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12" name="Shape 11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13157904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Footer White Slide">
    <p:spTree>
      <p:nvGrpSpPr>
        <p:cNvPr id="1" name=""/>
        <p:cNvGrpSpPr/>
        <p:nvPr/>
      </p:nvGrpSpPr>
      <p:grpSpPr>
        <a:xfrm>
          <a:off x="0" y="0"/>
          <a:ext cx="0" cy="0"/>
          <a:chOff x="0" y="0"/>
          <a:chExt cx="0" cy="0"/>
        </a:xfrm>
      </p:grpSpPr>
      <p:sp>
        <p:nvSpPr>
          <p:cNvPr id="119" name="Shape 119"/>
          <p:cNvSpPr/>
          <p:nvPr/>
        </p:nvSpPr>
        <p:spPr>
          <a:xfrm>
            <a:off x="622300" y="6261100"/>
            <a:ext cx="10947400" cy="0"/>
          </a:xfrm>
          <a:prstGeom prst="line">
            <a:avLst/>
          </a:prstGeom>
          <a:ln w="12700">
            <a:solidFill>
              <a:srgbClr val="000000">
                <a:alpha val="30000"/>
              </a:srgbClr>
            </a:solidFill>
            <a:miter lim="400000"/>
          </a:ln>
        </p:spPr>
        <p:txBody>
          <a:bodyPr lIns="22859" tIns="22859" rIns="22859" bIns="22859"/>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121" name="Shape 121"/>
          <p:cNvSpPr>
            <a:spLocks noGrp="1"/>
          </p:cNvSpPr>
          <p:nvPr>
            <p:ph type="sldNum" sz="quarter" idx="2"/>
          </p:nvPr>
        </p:nvSpPr>
        <p:spPr>
          <a:xfrm>
            <a:off x="8737600" y="6254786"/>
            <a:ext cx="2844800" cy="203131"/>
          </a:xfrm>
          <a:prstGeom prst="rect">
            <a:avLst/>
          </a:prstGeom>
        </p:spPr>
        <p:txBody>
          <a:bodyPr wrap="square" lIns="45719" tIns="45719" rIns="45719" bIns="45719" anchor="ctr"/>
          <a:lstStyle>
            <a:lvl1pPr algn="r" defTabSz="48260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600" spc="-63">
                <a:solidFill>
                  <a:srgbClr val="FFFFFF"/>
                </a:solidFill>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23566817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64494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7" name="Shape 137"/>
          <p:cNvSpPr>
            <a:spLocks noGrp="1"/>
          </p:cNvSpPr>
          <p:nvPr>
            <p:ph type="title"/>
          </p:nvPr>
        </p:nvSpPr>
        <p:spPr>
          <a:xfrm>
            <a:off x="889000" y="1149350"/>
            <a:ext cx="10414000" cy="2324100"/>
          </a:xfrm>
          <a:prstGeom prst="rect">
            <a:avLst/>
          </a:prstGeom>
        </p:spPr>
        <p:txBody>
          <a:bodyPr anchor="b"/>
          <a:lstStyle/>
          <a:p>
            <a:r>
              <a:t>Title Text</a:t>
            </a:r>
          </a:p>
        </p:txBody>
      </p:sp>
      <p:sp>
        <p:nvSpPr>
          <p:cNvPr id="138" name="Shape 138"/>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30385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t>Title Text</a:t>
            </a:r>
          </a:p>
        </p:txBody>
      </p:sp>
      <p:sp>
        <p:nvSpPr>
          <p:cNvPr id="147" name="Shape 14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410360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55" name="Shape 155"/>
          <p:cNvSpPr>
            <a:spLocks noGrp="1"/>
          </p:cNvSpPr>
          <p:nvPr>
            <p:ph type="title"/>
          </p:nvPr>
        </p:nvSpPr>
        <p:spPr>
          <a:xfrm>
            <a:off x="889000" y="1149350"/>
            <a:ext cx="10414000" cy="2324100"/>
          </a:xfrm>
          <a:prstGeom prst="rect">
            <a:avLst/>
          </a:prstGeom>
        </p:spPr>
        <p:txBody>
          <a:bodyPr anchor="b"/>
          <a:lstStyle/>
          <a:p>
            <a:r>
              <a:t>Title Text</a:t>
            </a:r>
          </a:p>
        </p:txBody>
      </p:sp>
      <p:sp>
        <p:nvSpPr>
          <p:cNvPr id="156" name="Shape 156"/>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20746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3"/>
            <a:ext cx="2743200" cy="365125"/>
          </a:xfrm>
          <a:prstGeom prst="rect">
            <a:avLst/>
          </a:prstGeom>
        </p:spPr>
        <p:txBody>
          <a:bodyPr/>
          <a:lstStyle/>
          <a:p>
            <a:fld id="{90489D9A-16F4-4BE1-8DB0-C5ADA8678AE8}" type="datetimeFigureOut">
              <a:rPr lang="nb-NO" smtClean="0"/>
              <a:t>21.09.2018</a:t>
            </a:fld>
            <a:endParaRPr lang="nb-NO"/>
          </a:p>
        </p:txBody>
      </p:sp>
      <p:sp>
        <p:nvSpPr>
          <p:cNvPr id="5" name="Plassholder for bunntekst 4"/>
          <p:cNvSpPr>
            <a:spLocks noGrp="1"/>
          </p:cNvSpPr>
          <p:nvPr>
            <p:ph type="ftr" sz="quarter" idx="11"/>
          </p:nvPr>
        </p:nvSpPr>
        <p:spPr>
          <a:xfrm>
            <a:off x="4038600" y="6356353"/>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F88D0352-443E-4E63-BB57-43B5C8D4CE21}" type="slidenum">
              <a:rPr lang="nb-NO" smtClean="0"/>
              <a:t>‹#›</a:t>
            </a:fld>
            <a:endParaRPr lang="nb-NO"/>
          </a:p>
        </p:txBody>
      </p:sp>
    </p:spTree>
    <p:extLst>
      <p:ext uri="{BB962C8B-B14F-4D97-AF65-F5344CB8AC3E}">
        <p14:creationId xmlns:p14="http://schemas.microsoft.com/office/powerpoint/2010/main" val="1276246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black">
    <p:spTree>
      <p:nvGrpSpPr>
        <p:cNvPr id="1" name=""/>
        <p:cNvGrpSpPr/>
        <p:nvPr/>
      </p:nvGrpSpPr>
      <p:grpSpPr>
        <a:xfrm>
          <a:off x="0" y="0"/>
          <a:ext cx="0" cy="0"/>
          <a:chOff x="0" y="0"/>
          <a:chExt cx="0" cy="0"/>
        </a:xfrm>
      </p:grpSpPr>
      <p:sp>
        <p:nvSpPr>
          <p:cNvPr id="11" name="Shape 11"/>
          <p:cNvSpPr/>
          <p:nvPr/>
        </p:nvSpPr>
        <p:spPr>
          <a:xfrm>
            <a:off x="0" y="0"/>
            <a:ext cx="12192000" cy="6858000"/>
          </a:xfrm>
          <a:prstGeom prst="rect">
            <a:avLst/>
          </a:prstGeom>
          <a:solidFill>
            <a:srgbClr val="000000"/>
          </a:solidFill>
          <a:ln w="12700">
            <a:miter lim="400000"/>
          </a:ln>
        </p:spPr>
        <p:txBody>
          <a:bodyPr lIns="25400" tIns="25400" rIns="25400" bIns="25400" anchor="ctr"/>
          <a:lstStyle/>
          <a:p>
            <a:pPr algn="ctr">
              <a:lnSpc>
                <a:spcPct val="100000"/>
              </a:lnSpc>
              <a:defRPr sz="3100" spc="0">
                <a:latin typeface="Helvetica Light"/>
                <a:ea typeface="Helvetica Light"/>
                <a:cs typeface="Helvetica Light"/>
                <a:sym typeface="Helvetica Light"/>
              </a:defRPr>
            </a:pPr>
            <a:endParaRPr sz="1550"/>
          </a:p>
        </p:txBody>
      </p:sp>
      <p:pic>
        <p:nvPicPr>
          <p:cNvPr id="12"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pic>
        <p:nvPicPr>
          <p:cNvPr id="13"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14" name="Shape 14"/>
          <p:cNvSpPr>
            <a:spLocks noGrp="1"/>
          </p:cNvSpPr>
          <p:nvPr>
            <p:ph type="sldNum" sz="quarter" idx="2"/>
          </p:nvPr>
        </p:nvSpPr>
        <p:spPr>
          <a:xfrm>
            <a:off x="5983022" y="6540500"/>
            <a:ext cx="219612" cy="218008"/>
          </a:xfrm>
          <a:prstGeom prst="rect">
            <a:avLst/>
          </a:prstGeom>
        </p:spPr>
        <p:txBody>
          <a:bodyPr/>
          <a:lstStyle>
            <a:lvl1pPr>
              <a:defRPr sz="75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82359712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white, white logo">
    <p:spTree>
      <p:nvGrpSpPr>
        <p:cNvPr id="1" name=""/>
        <p:cNvGrpSpPr/>
        <p:nvPr/>
      </p:nvGrpSpPr>
      <p:grpSpPr>
        <a:xfrm>
          <a:off x="0" y="0"/>
          <a:ext cx="0" cy="0"/>
          <a:chOff x="0" y="0"/>
          <a:chExt cx="0" cy="0"/>
        </a:xfrm>
      </p:grpSpPr>
      <p:pic>
        <p:nvPicPr>
          <p:cNvPr id="2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22" name="Shape 22"/>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23" name="Shape 23"/>
          <p:cNvSpPr>
            <a:spLocks noGrp="1"/>
          </p:cNvSpPr>
          <p:nvPr>
            <p:ph type="sldNum" sz="quarter" idx="2"/>
          </p:nvPr>
        </p:nvSpPr>
        <p:spPr>
          <a:xfrm>
            <a:off x="11490055" y="6485711"/>
            <a:ext cx="110608" cy="107722"/>
          </a:xfrm>
          <a:prstGeom prst="rect">
            <a:avLst/>
          </a:prstGeom>
        </p:spPr>
        <p:txBody>
          <a:bodyPr lIns="0" tIns="0" rIns="0" bIns="0"/>
          <a:lstStyle>
            <a:lvl1pPr>
              <a:defRPr sz="7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10039045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267D00C0-F2C1-4C75-B946-529ADE49EF0F}" type="datetimeFigureOut">
              <a:rPr lang="nb-NO" smtClean="0"/>
              <a:t>21.09.2018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21343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white">
    <p:spTree>
      <p:nvGrpSpPr>
        <p:cNvPr id="1" name=""/>
        <p:cNvGrpSpPr/>
        <p:nvPr/>
      </p:nvGrpSpPr>
      <p:grpSpPr>
        <a:xfrm>
          <a:off x="0" y="0"/>
          <a:ext cx="0" cy="0"/>
          <a:chOff x="0" y="0"/>
          <a:chExt cx="0" cy="0"/>
        </a:xfrm>
      </p:grpSpPr>
      <p:pic>
        <p:nvPicPr>
          <p:cNvPr id="38"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39" name="Shape 39"/>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0" name="Shape 40"/>
          <p:cNvSpPr>
            <a:spLocks noGrp="1"/>
          </p:cNvSpPr>
          <p:nvPr>
            <p:ph type="sldNum" sz="quarter" idx="2"/>
          </p:nvPr>
        </p:nvSpPr>
        <p:spPr>
          <a:xfrm>
            <a:off x="11435569" y="6464300"/>
            <a:ext cx="157094" cy="153888"/>
          </a:xfrm>
          <a:prstGeom prst="rect">
            <a:avLst/>
          </a:prstGeom>
        </p:spPr>
        <p:txBody>
          <a:bodyPr lIns="0" tIns="0" rIns="0" bIns="0"/>
          <a:lstStyle>
            <a:lvl1pPr algn="r">
              <a:defRPr sz="100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316329270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rey">
    <p:bg>
      <p:bgPr>
        <a:solidFill>
          <a:srgbClr val="F4F4F4"/>
        </a:solidFill>
        <a:effectLst/>
      </p:bgPr>
    </p:bg>
    <p:spTree>
      <p:nvGrpSpPr>
        <p:cNvPr id="1" name=""/>
        <p:cNvGrpSpPr/>
        <p:nvPr/>
      </p:nvGrpSpPr>
      <p:grpSpPr>
        <a:xfrm>
          <a:off x="0" y="0"/>
          <a:ext cx="0" cy="0"/>
          <a:chOff x="0" y="0"/>
          <a:chExt cx="0" cy="0"/>
        </a:xfrm>
      </p:grpSpPr>
      <p:pic>
        <p:nvPicPr>
          <p:cNvPr id="47"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48" name="Shape 48"/>
          <p:cNvSpPr/>
          <p:nvPr/>
        </p:nvSpPr>
        <p:spPr>
          <a:xfrm>
            <a:off x="11447824" y="6485711"/>
            <a:ext cx="14427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a:t>
            </a:fld>
            <a:r>
              <a:rPr sz="750"/>
              <a: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302325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ck copy">
    <p:spTree>
      <p:nvGrpSpPr>
        <p:cNvPr id="1" name=""/>
        <p:cNvGrpSpPr/>
        <p:nvPr/>
      </p:nvGrpSpPr>
      <p:grpSpPr>
        <a:xfrm>
          <a:off x="0" y="0"/>
          <a:ext cx="0" cy="0"/>
          <a:chOff x="0" y="0"/>
          <a:chExt cx="0" cy="0"/>
        </a:xfrm>
      </p:grpSpPr>
      <p:sp>
        <p:nvSpPr>
          <p:cNvPr id="56" name="Shape 56"/>
          <p:cNvSpPr/>
          <p:nvPr/>
        </p:nvSpPr>
        <p:spPr>
          <a:xfrm>
            <a:off x="0" y="0"/>
            <a:ext cx="12192000" cy="6858000"/>
          </a:xfrm>
          <a:prstGeom prst="rect">
            <a:avLst/>
          </a:prstGeom>
          <a:solidFill>
            <a:srgbClr val="000000"/>
          </a:solidFill>
          <a:ln w="12700">
            <a:miter lim="400000"/>
          </a:ln>
        </p:spPr>
        <p:txBody>
          <a:bodyPr lIns="25400" tIns="25400" rIns="25400" bIns="25400" anchor="ctr"/>
          <a:lstStyle/>
          <a:p>
            <a:pPr algn="ctr">
              <a:lnSpc>
                <a:spcPct val="100000"/>
              </a:lnSpc>
              <a:defRPr sz="3100" spc="0">
                <a:latin typeface="Helvetica Light"/>
                <a:ea typeface="Helvetica Light"/>
                <a:cs typeface="Helvetica Light"/>
                <a:sym typeface="Helvetica Light"/>
              </a:defRPr>
            </a:pPr>
            <a:endParaRPr sz="1550"/>
          </a:p>
        </p:txBody>
      </p:sp>
      <p:pic>
        <p:nvPicPr>
          <p:cNvPr id="57"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pic>
        <p:nvPicPr>
          <p:cNvPr id="58"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59" name="Shape 59"/>
          <p:cNvSpPr>
            <a:spLocks noGrp="1"/>
          </p:cNvSpPr>
          <p:nvPr>
            <p:ph type="sldNum" sz="quarter" idx="2"/>
          </p:nvPr>
        </p:nvSpPr>
        <p:spPr>
          <a:xfrm>
            <a:off x="5983022" y="6540500"/>
            <a:ext cx="219612" cy="218008"/>
          </a:xfrm>
          <a:prstGeom prst="rect">
            <a:avLst/>
          </a:prstGeom>
        </p:spPr>
        <p:txBody>
          <a:bodyPr/>
          <a:lstStyle>
            <a:lvl1pPr>
              <a:defRPr sz="750">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64040518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ase Slide white">
    <p:spTree>
      <p:nvGrpSpPr>
        <p:cNvPr id="1" name=""/>
        <p:cNvGrpSpPr/>
        <p:nvPr/>
      </p:nvGrpSpPr>
      <p:grpSpPr>
        <a:xfrm>
          <a:off x="0" y="0"/>
          <a:ext cx="0" cy="0"/>
          <a:chOff x="0" y="0"/>
          <a:chExt cx="0" cy="0"/>
        </a:xfrm>
      </p:grpSpPr>
      <p:sp>
        <p:nvSpPr>
          <p:cNvPr id="66" name="Shape 66"/>
          <p:cNvSpPr>
            <a:spLocks noGrp="1"/>
          </p:cNvSpPr>
          <p:nvPr>
            <p:ph type="body" sz="quarter" idx="13"/>
          </p:nvPr>
        </p:nvSpPr>
        <p:spPr>
          <a:xfrm>
            <a:off x="798830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Client Name</a:t>
            </a:r>
          </a:p>
        </p:txBody>
      </p:sp>
      <p:sp>
        <p:nvSpPr>
          <p:cNvPr id="67" name="Shape 67"/>
          <p:cNvSpPr>
            <a:spLocks noGrp="1"/>
          </p:cNvSpPr>
          <p:nvPr>
            <p:ph type="body" sz="quarter" idx="14"/>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68" name="Shape 68"/>
          <p:cNvSpPr>
            <a:spLocks noGrp="1"/>
          </p:cNvSpPr>
          <p:nvPr>
            <p:ph type="body" sz="quarter" idx="15"/>
          </p:nvPr>
        </p:nvSpPr>
        <p:spPr>
          <a:xfrm>
            <a:off x="635002" y="1651002"/>
            <a:ext cx="8184977" cy="1163395"/>
          </a:xfrm>
          <a:prstGeom prst="rect">
            <a:avLst/>
          </a:prstGeom>
        </p:spPr>
        <p:txBody>
          <a:bodyPr lIns="0" tIns="0" rIns="0" bIns="0" anchor="t">
            <a:spAutoFit/>
          </a:bodyPr>
          <a:lstStyle>
            <a:lvl1pPr marL="0" indent="0" defTabSz="323850">
              <a:lnSpc>
                <a:spcPct val="90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4200" spc="-189">
                <a:latin typeface="Helvetica Neue LT Std 65 Medium"/>
                <a:ea typeface="Helvetica Neue LT Std 65 Medium"/>
                <a:cs typeface="Helvetica Neue LT Std 65 Medium"/>
                <a:sym typeface="Helvetica Neue LT Std 65 Medium"/>
              </a:defRPr>
            </a:lvl1pPr>
          </a:lstStyle>
          <a:p>
            <a:r>
              <a:t>Use these slide deck as a basis for your Designit slide decks.</a:t>
            </a:r>
          </a:p>
        </p:txBody>
      </p:sp>
      <p:sp>
        <p:nvSpPr>
          <p:cNvPr id="69" name="Shape 69"/>
          <p:cNvSpPr>
            <a:spLocks noGrp="1"/>
          </p:cNvSpPr>
          <p:nvPr>
            <p:ph type="body" sz="quarter" idx="16"/>
          </p:nvPr>
        </p:nvSpPr>
        <p:spPr>
          <a:xfrm>
            <a:off x="429895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 2014</a:t>
            </a:r>
          </a:p>
        </p:txBody>
      </p:sp>
      <p:pic>
        <p:nvPicPr>
          <p:cNvPr id="70"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71" name="Shape 71"/>
          <p:cNvSpPr/>
          <p:nvPr/>
        </p:nvSpPr>
        <p:spPr>
          <a:xfrm>
            <a:off x="4311647" y="6261100"/>
            <a:ext cx="3568707" cy="0"/>
          </a:xfrm>
          <a:prstGeom prst="line">
            <a:avLst/>
          </a:prstGeom>
          <a:ln w="12700">
            <a:solidFill>
              <a:srgbClr val="000000">
                <a:alpha val="29998"/>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72" name="Shape 72"/>
          <p:cNvSpPr/>
          <p:nvPr/>
        </p:nvSpPr>
        <p:spPr>
          <a:xfrm>
            <a:off x="7985120" y="6261100"/>
            <a:ext cx="3587756" cy="0"/>
          </a:xfrm>
          <a:prstGeom prst="line">
            <a:avLst/>
          </a:prstGeom>
          <a:ln w="12700">
            <a:solidFill>
              <a:srgbClr val="000000">
                <a:alpha val="29998"/>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73" name="Shape 73"/>
          <p:cNvSpPr/>
          <p:nvPr/>
        </p:nvSpPr>
        <p:spPr>
          <a:xfrm>
            <a:off x="622300" y="6261100"/>
            <a:ext cx="3578226" cy="0"/>
          </a:xfrm>
          <a:prstGeom prst="line">
            <a:avLst/>
          </a:prstGeom>
          <a:ln w="12700">
            <a:solidFill>
              <a:srgbClr val="000000">
                <a:alpha val="29998"/>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74" name="Shape 74"/>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39533738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Small Text 52pt">
    <p:bg>
      <p:bgPr>
        <a:solidFill>
          <a:srgbClr val="000000"/>
        </a:solidFill>
        <a:effectLst/>
      </p:bgPr>
    </p:bg>
    <p:spTree>
      <p:nvGrpSpPr>
        <p:cNvPr id="1" name=""/>
        <p:cNvGrpSpPr/>
        <p:nvPr/>
      </p:nvGrpSpPr>
      <p:grpSpPr>
        <a:xfrm>
          <a:off x="0" y="0"/>
          <a:ext cx="0" cy="0"/>
          <a:chOff x="0" y="0"/>
          <a:chExt cx="0" cy="0"/>
        </a:xfrm>
      </p:grpSpPr>
      <p:sp>
        <p:nvSpPr>
          <p:cNvPr id="81" name="Shape 81"/>
          <p:cNvSpPr/>
          <p:nvPr/>
        </p:nvSpPr>
        <p:spPr>
          <a:xfrm>
            <a:off x="4311647" y="6261100"/>
            <a:ext cx="3568707"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2" name="Shape 82"/>
          <p:cNvSpPr/>
          <p:nvPr/>
        </p:nvSpPr>
        <p:spPr>
          <a:xfrm>
            <a:off x="7985120" y="6261100"/>
            <a:ext cx="358775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3" name="Shape 83"/>
          <p:cNvSpPr/>
          <p:nvPr/>
        </p:nvSpPr>
        <p:spPr>
          <a:xfrm>
            <a:off x="622300" y="6261100"/>
            <a:ext cx="3578226" cy="0"/>
          </a:xfrm>
          <a:prstGeom prst="line">
            <a:avLst/>
          </a:prstGeom>
          <a:ln w="12700">
            <a:solidFill>
              <a:srgbClr val="FFFFFF">
                <a:alpha val="30000"/>
              </a:srgbClr>
            </a:solidFill>
            <a:miter lim="400000"/>
          </a:ln>
        </p:spPr>
        <p:txBody>
          <a:bodyPr lIns="25400" tIns="25400" rIns="25400" bIns="25400" anchor="ctr"/>
          <a:lstStyle/>
          <a:p>
            <a:pPr defTabSz="228600">
              <a:lnSpc>
                <a:spcPct val="100000"/>
              </a:lnSpc>
              <a:defRPr sz="1200" spc="0">
                <a:solidFill>
                  <a:srgbClr val="000000"/>
                </a:solidFill>
                <a:latin typeface="Helvetica"/>
                <a:ea typeface="Helvetica"/>
                <a:cs typeface="Helvetica"/>
                <a:sym typeface="Helvetica"/>
              </a:defRPr>
            </a:pPr>
            <a:endParaRPr sz="600"/>
          </a:p>
        </p:txBody>
      </p:sp>
      <p:sp>
        <p:nvSpPr>
          <p:cNvPr id="84" name="Shape 84"/>
          <p:cNvSpPr>
            <a:spLocks noGrp="1"/>
          </p:cNvSpPr>
          <p:nvPr>
            <p:ph type="body" sz="quarter" idx="13"/>
          </p:nvPr>
        </p:nvSpPr>
        <p:spPr>
          <a:xfrm>
            <a:off x="429895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2013</a:t>
            </a:r>
          </a:p>
        </p:txBody>
      </p:sp>
      <p:sp>
        <p:nvSpPr>
          <p:cNvPr id="85" name="Shape 85"/>
          <p:cNvSpPr>
            <a:spLocks noGrp="1"/>
          </p:cNvSpPr>
          <p:nvPr>
            <p:ph type="body" sz="quarter" idx="14"/>
          </p:nvPr>
        </p:nvSpPr>
        <p:spPr>
          <a:xfrm>
            <a:off x="7988300" y="6445250"/>
            <a:ext cx="1606550" cy="80022"/>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800" spc="-36">
                <a:latin typeface="Helvetica Neue LT Std 85 Heavy"/>
                <a:ea typeface="Helvetica Neue LT Std 85 Heavy"/>
                <a:cs typeface="Helvetica Neue LT Std 85 Heavy"/>
                <a:sym typeface="Helvetica Neue LT Std 85 Heavy"/>
              </a:defRPr>
            </a:lvl1pPr>
          </a:lstStyle>
          <a:p>
            <a:r>
              <a:t>Client Name</a:t>
            </a:r>
          </a:p>
        </p:txBody>
      </p:sp>
      <p:pic>
        <p:nvPicPr>
          <p:cNvPr id="86"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87" name="Shape 87"/>
          <p:cNvSpPr>
            <a:spLocks noGrp="1"/>
          </p:cNvSpPr>
          <p:nvPr>
            <p:ph type="body" sz="quarter" idx="15"/>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88" name="Shape 88"/>
          <p:cNvSpPr>
            <a:spLocks noGrp="1"/>
          </p:cNvSpPr>
          <p:nvPr>
            <p:ph type="body" sz="quarter" idx="16"/>
          </p:nvPr>
        </p:nvSpPr>
        <p:spPr>
          <a:xfrm>
            <a:off x="622300" y="2897684"/>
            <a:ext cx="8496300" cy="292388"/>
          </a:xfrm>
          <a:prstGeom prst="rect">
            <a:avLst/>
          </a:prstGeom>
        </p:spPr>
        <p:txBody>
          <a:bodyPr lIns="0" tIns="0" rIns="0" bIns="0" anchor="t">
            <a:spAutoFit/>
          </a:bodyPr>
          <a:lstStyle>
            <a:lvl1pPr marL="0" indent="0" defTabSz="323850">
              <a:spcBef>
                <a:spcPts val="35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900" spc="-57">
                <a:solidFill>
                  <a:srgbClr val="7A7A7A"/>
                </a:solidFill>
                <a:latin typeface="+mj-lt"/>
                <a:ea typeface="+mj-ea"/>
                <a:cs typeface="+mj-cs"/>
                <a:sym typeface="Helvetica Neue LT Std 55 Roman"/>
              </a:defRPr>
            </a:lvl1pPr>
          </a:lstStyle>
          <a:p>
            <a:r>
              <a:t>Also at this size, use -3% character spacing.</a:t>
            </a:r>
          </a:p>
        </p:txBody>
      </p:sp>
      <p:sp>
        <p:nvSpPr>
          <p:cNvPr id="89" name="Shape 89"/>
          <p:cNvSpPr>
            <a:spLocks noGrp="1"/>
          </p:cNvSpPr>
          <p:nvPr>
            <p:ph type="body" sz="quarter" idx="17"/>
          </p:nvPr>
        </p:nvSpPr>
        <p:spPr>
          <a:xfrm>
            <a:off x="622300" y="1648717"/>
            <a:ext cx="8496300" cy="720197"/>
          </a:xfrm>
          <a:prstGeom prst="rect">
            <a:avLst/>
          </a:prstGeom>
        </p:spPr>
        <p:txBody>
          <a:bodyPr lIns="0" tIns="0" rIns="0" bIns="0" anchor="t">
            <a:spAutoFit/>
          </a:bodyPr>
          <a:lstStyle>
            <a:lvl1pPr marL="0" indent="0" defTabSz="323850">
              <a:lnSpc>
                <a:spcPct val="90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56">
                <a:latin typeface="Helvetica Neue LT Std 65 Medium"/>
                <a:sym typeface="Helvetica Neue LT Std 65 Medium"/>
              </a:defRPr>
            </a:lvl1pPr>
          </a:lstStyle>
          <a:p>
            <a:pPr marL="0" indent="0" defTabSz="647700">
              <a:lnSpc>
                <a:spcPct val="90000"/>
              </a:lnSpc>
              <a:spcBef>
                <a:spcPts val="0"/>
              </a:spcBef>
              <a:buSz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pc="-156">
                <a:latin typeface="Helvetica Neue LT Std 65 Medium"/>
                <a:ea typeface="Helvetica Neue LT Std 65 Medium"/>
                <a:cs typeface="Helvetica Neue LT Std 65 Medium"/>
                <a:sym typeface="Helvetica Neue LT Std 65 Medium"/>
              </a:defRPr>
            </a:pPr>
            <a:r>
              <a:t>When you use smaller text,</a:t>
            </a:r>
            <a:br/>
            <a:r>
              <a:t>use </a:t>
            </a:r>
            <a:r>
              <a:rPr>
                <a:solidFill>
                  <a:srgbClr val="FFFFFF"/>
                </a:solidFill>
              </a:rPr>
              <a:t>-3% character</a:t>
            </a:r>
            <a:r>
              <a:t> spacing.</a:t>
            </a:r>
          </a:p>
        </p:txBody>
      </p:sp>
      <p:sp>
        <p:nvSpPr>
          <p:cNvPr id="90" name="Shape 90"/>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44878089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ertical Grey 2/3 white">
    <p:spTree>
      <p:nvGrpSpPr>
        <p:cNvPr id="1" name=""/>
        <p:cNvGrpSpPr/>
        <p:nvPr/>
      </p:nvGrpSpPr>
      <p:grpSpPr>
        <a:xfrm>
          <a:off x="0" y="0"/>
          <a:ext cx="0" cy="0"/>
          <a:chOff x="0" y="0"/>
          <a:chExt cx="0" cy="0"/>
        </a:xfrm>
      </p:grpSpPr>
      <p:sp>
        <p:nvSpPr>
          <p:cNvPr id="97" name="Shape 97"/>
          <p:cNvSpPr/>
          <p:nvPr/>
        </p:nvSpPr>
        <p:spPr>
          <a:xfrm>
            <a:off x="0" y="0"/>
            <a:ext cx="7880350" cy="6858000"/>
          </a:xfrm>
          <a:prstGeom prst="rect">
            <a:avLst/>
          </a:prstGeom>
          <a:solidFill>
            <a:srgbClr val="DCDEE0"/>
          </a:soli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latin typeface="Helvetica Neue LT Std 65 Medium"/>
                <a:ea typeface="Helvetica Neue LT Std 65 Medium"/>
                <a:cs typeface="Helvetica Neue LT Std 65 Medium"/>
                <a:sym typeface="Helvetica Neue LT Std 65 Medium"/>
              </a:defRPr>
            </a:pPr>
            <a:endParaRPr sz="1600"/>
          </a:p>
        </p:txBody>
      </p:sp>
      <p:sp>
        <p:nvSpPr>
          <p:cNvPr id="98" name="Shape 98"/>
          <p:cNvSpPr>
            <a:spLocks noGrp="1"/>
          </p:cNvSpPr>
          <p:nvPr>
            <p:ph type="body" sz="quarter" idx="13"/>
          </p:nvPr>
        </p:nvSpPr>
        <p:spPr>
          <a:xfrm>
            <a:off x="622300" y="620613"/>
            <a:ext cx="2952750" cy="140038"/>
          </a:xfrm>
          <a:prstGeom prst="rect">
            <a:avLst/>
          </a:prstGeom>
        </p:spPr>
        <p:txBody>
          <a:bodyPr lIns="0" tIns="0" rIns="0" bIns="0" anchor="t">
            <a:spAutoFit/>
          </a:bodyPr>
          <a:lstStyle>
            <a:lvl1pPr marL="0" indent="0" defTabSz="323850">
              <a:lnSpc>
                <a:spcPct val="6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1400" spc="-35">
                <a:solidFill>
                  <a:srgbClr val="AAAAAA"/>
                </a:solidFill>
                <a:latin typeface="+mn-lt"/>
                <a:ea typeface="+mn-ea"/>
                <a:cs typeface="+mn-cs"/>
                <a:sym typeface="Helvetica Neue LT Std 75 Bold"/>
              </a:defRPr>
            </a:lvl1pPr>
          </a:lstStyle>
          <a:p>
            <a:r>
              <a:t>Section name</a:t>
            </a:r>
          </a:p>
        </p:txBody>
      </p:sp>
      <p:sp>
        <p:nvSpPr>
          <p:cNvPr id="99" name="Shape 99"/>
          <p:cNvSpPr>
            <a:spLocks noGrp="1"/>
          </p:cNvSpPr>
          <p:nvPr>
            <p:ph type="body" sz="quarter" idx="14"/>
          </p:nvPr>
        </p:nvSpPr>
        <p:spPr>
          <a:xfrm>
            <a:off x="622300" y="1648718"/>
            <a:ext cx="6438900" cy="340093"/>
          </a:xfrm>
          <a:prstGeom prst="rect">
            <a:avLst/>
          </a:prstGeom>
        </p:spPr>
        <p:txBody>
          <a:bodyPr lIns="0" tIns="0" rIns="0" bIns="0" anchor="t">
            <a:spAutoFit/>
          </a:bodyPr>
          <a:lstStyle>
            <a:lvl1pPr marL="0" indent="0" defTabSz="323850">
              <a:lnSpc>
                <a:spcPct val="85000"/>
              </a:lnSpc>
              <a:spcBef>
                <a:spcPts val="0"/>
              </a:spcBef>
              <a:buSz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pc="-104">
                <a:latin typeface="Helvetica Neue LT Std 65 Medium"/>
                <a:ea typeface="Helvetica Neue LT Std 65 Medium"/>
                <a:cs typeface="Helvetica Neue LT Std 65 Medium"/>
                <a:sym typeface="Helvetica Neue LT Std 65 Medium"/>
              </a:defRPr>
            </a:lvl1pPr>
          </a:lstStyle>
          <a:p>
            <a:r>
              <a:t>Slide with vertical Background.</a:t>
            </a:r>
          </a:p>
        </p:txBody>
      </p:sp>
      <p:sp>
        <p:nvSpPr>
          <p:cNvPr id="100" name="Shape 100"/>
          <p:cNvSpPr>
            <a:spLocks noGrp="1"/>
          </p:cNvSpPr>
          <p:nvPr>
            <p:ph type="body" sz="quarter" idx="15"/>
          </p:nvPr>
        </p:nvSpPr>
        <p:spPr>
          <a:xfrm>
            <a:off x="8400081" y="1879699"/>
            <a:ext cx="3179018" cy="11052256"/>
          </a:xfrm>
          <a:prstGeom prst="rect">
            <a:avLst/>
          </a:prstGeom>
        </p:spPr>
        <p:txBody>
          <a:bodyPr lIns="0" tIns="0" rIns="0" bIns="0" anchor="t">
            <a:spAutoFit/>
          </a:bodyPr>
          <a:lstStyle>
            <a:lvl1pPr marL="514350" indent="-431800" defTabSz="323850">
              <a:lnSpc>
                <a:spcPct val="95000"/>
              </a:lnSpc>
              <a:spcBef>
                <a:spcPts val="0"/>
              </a:spcBef>
              <a:buClr>
                <a:srgbClr val="606060"/>
              </a:buClr>
              <a:buSzPct val="100000"/>
              <a:buAutoNum type="arabicPeriod"/>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800" spc="-84">
                <a:latin typeface="Helvetica Neue LT Std 65 Medium"/>
                <a:sym typeface="Helvetica Neue LT Std 65 Medium"/>
              </a:defRPr>
            </a:lvl1pPr>
          </a:lstStyle>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Often times, where there is a need to display an image or several image areas, it is helpful to use a slide that has is vertically split between image display area (with a background) and a notes are on the right / bottom.</a:t>
            </a:r>
            <a:br/>
            <a:endParaRPr/>
          </a:p>
          <a:p>
            <a:pPr marL="1028700" indent="-863600" defTabSz="647700">
              <a:lnSpc>
                <a:spcPct val="95000"/>
              </a:lnSpc>
              <a:spcBef>
                <a:spcPts val="0"/>
              </a:spcBef>
              <a:buClr>
                <a:srgbClr val="606060"/>
              </a:buClr>
              <a:buSzPct val="100000"/>
              <a:buAutoNum type="arabicPeriod"/>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84">
                <a:latin typeface="Helvetica Neue LT Std 65 Medium"/>
                <a:ea typeface="Helvetica Neue LT Std 65 Medium"/>
                <a:cs typeface="Helvetica Neue LT Std 65 Medium"/>
                <a:sym typeface="Helvetica Neue LT Std 65 Medium"/>
              </a:defRPr>
            </a:pPr>
            <a:r>
              <a:t>The background colour may be change to contrast nicely with the displayed images.</a:t>
            </a:r>
          </a:p>
        </p:txBody>
      </p:sp>
      <p:pic>
        <p:nvPicPr>
          <p:cNvPr id="10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02" name="Shape 10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62112133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Logos + Category">
    <p:spTree>
      <p:nvGrpSpPr>
        <p:cNvPr id="1" name=""/>
        <p:cNvGrpSpPr/>
        <p:nvPr/>
      </p:nvGrpSpPr>
      <p:grpSpPr>
        <a:xfrm>
          <a:off x="0" y="0"/>
          <a:ext cx="0" cy="0"/>
          <a:chOff x="0" y="0"/>
          <a:chExt cx="0" cy="0"/>
        </a:xfrm>
      </p:grpSpPr>
      <p:sp>
        <p:nvSpPr>
          <p:cNvPr id="109" name="Shape 109"/>
          <p:cNvSpPr/>
          <p:nvPr/>
        </p:nvSpPr>
        <p:spPr>
          <a:xfrm>
            <a:off x="2" y="-4186"/>
            <a:ext cx="3682079" cy="6862186"/>
          </a:xfrm>
          <a:prstGeom prst="rect">
            <a:avLst/>
          </a:prstGeom>
          <a:gradFill>
            <a:gsLst>
              <a:gs pos="0">
                <a:srgbClr val="393939">
                  <a:alpha val="9391"/>
                </a:srgbClr>
              </a:gs>
              <a:gs pos="100000">
                <a:srgbClr val="252525">
                  <a:alpha val="9391"/>
                </a:srgbClr>
              </a:gs>
            </a:gsLst>
            <a:lin ang="5400000"/>
          </a:gradFill>
          <a:ln w="12700">
            <a:miter lim="400000"/>
          </a:ln>
        </p:spPr>
        <p:txBody>
          <a:bodyPr lIns="25400" tIns="25400" rIns="25400" bIns="25400" anchor="ctr"/>
          <a:lstStyle/>
          <a:p>
            <a:pPr defTabSz="32385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3200" spc="-144">
                <a:solidFill>
                  <a:srgbClr val="000000"/>
                </a:solidFill>
                <a:latin typeface="Helvetica Neue LT Std 65 Medium"/>
                <a:ea typeface="Helvetica Neue LT Std 65 Medium"/>
                <a:cs typeface="Helvetica Neue LT Std 65 Medium"/>
                <a:sym typeface="Helvetica Neue LT Std 65 Medium"/>
              </a:defRPr>
            </a:pPr>
            <a:endParaRPr sz="1600"/>
          </a:p>
        </p:txBody>
      </p:sp>
      <p:sp>
        <p:nvSpPr>
          <p:cNvPr id="110" name="Shape 110"/>
          <p:cNvSpPr>
            <a:spLocks noGrp="1"/>
          </p:cNvSpPr>
          <p:nvPr>
            <p:ph type="body" sz="quarter" idx="13"/>
          </p:nvPr>
        </p:nvSpPr>
        <p:spPr>
          <a:xfrm>
            <a:off x="622302" y="1739902"/>
            <a:ext cx="2759069" cy="2354491"/>
          </a:xfrm>
          <a:prstGeom prst="rect">
            <a:avLst/>
          </a:prstGeom>
        </p:spPr>
        <p:txBody>
          <a:bodyPr lIns="0" tIns="0" rIns="0" bIns="0" anchor="t">
            <a:spAutoFit/>
          </a:bodyPr>
          <a:lstStyle>
            <a:lvl1pPr marL="0" indent="0">
              <a:lnSpc>
                <a:spcPct val="85000"/>
              </a:lnSpc>
              <a:spcBef>
                <a:spcPts val="0"/>
              </a:spcBef>
              <a:buSzTx/>
              <a:buNone/>
              <a:defRPr sz="6000" spc="-209">
                <a:latin typeface="Helvetica Neue LT Std 65 Medium"/>
                <a:sym typeface="Helvetica Neue LT Std 65 Medium"/>
              </a:defRPr>
            </a:lvl1pPr>
          </a:lstStyle>
          <a:p>
            <a:pPr marL="0" indent="0">
              <a:lnSpc>
                <a:spcPct val="85000"/>
              </a:lnSpc>
              <a:spcBef>
                <a:spcPts val="0"/>
              </a:spcBef>
              <a:buSzTx/>
              <a:buNone/>
              <a:defRPr sz="6000" spc="-209">
                <a:latin typeface="Helvetica Neue LT Std 65 Medium"/>
                <a:ea typeface="Helvetica Neue LT Std 65 Medium"/>
                <a:cs typeface="Helvetica Neue LT Std 65 Medium"/>
                <a:sym typeface="Helvetica Neue LT Std 65 Medium"/>
              </a:defRPr>
            </a:pPr>
            <a:r>
              <a:t>Financial</a:t>
            </a:r>
            <a:br/>
            <a:r>
              <a:t>Services</a:t>
            </a:r>
          </a:p>
        </p:txBody>
      </p:sp>
      <p:pic>
        <p:nvPicPr>
          <p:cNvPr id="111" name="droppedImage.pdf"/>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12" name="Shape 112"/>
          <p:cNvSpPr>
            <a:spLocks noGrp="1"/>
          </p:cNvSpPr>
          <p:nvPr>
            <p:ph type="sldNum" sz="quarter" idx="2"/>
          </p:nvPr>
        </p:nvSpPr>
        <p:spPr>
          <a:xfrm>
            <a:off x="6092825" y="6540500"/>
            <a:ext cx="214986" cy="234950"/>
          </a:xfrm>
          <a:prstGeom prst="rect">
            <a:avLst/>
          </a:prstGeom>
        </p:spPr>
        <p:txBody>
          <a:bodyPr>
            <a:normAutofit/>
          </a:bodyPr>
          <a:lstStyle>
            <a:lvl1pPr algn="l">
              <a:lnSpc>
                <a:spcPct val="80000"/>
              </a:lnSpc>
              <a:defRPr spc="-12">
                <a:solidFill>
                  <a:srgbClr val="FFFFFF"/>
                </a:solidFill>
                <a:latin typeface="Gill Sans SemiBold"/>
                <a:ea typeface="Gill Sans SemiBold"/>
                <a:cs typeface="Gill Sans SemiBold"/>
                <a:sym typeface="Gill Sans SemiBold"/>
              </a:defRPr>
            </a:lvl1pPr>
          </a:lstStyle>
          <a:p>
            <a:fld id="{86CB4B4D-7CA3-9044-876B-883B54F8677D}" type="slidenum">
              <a:t>‹#›</a:t>
            </a:fld>
            <a:endParaRPr/>
          </a:p>
        </p:txBody>
      </p:sp>
    </p:spTree>
    <p:extLst>
      <p:ext uri="{BB962C8B-B14F-4D97-AF65-F5344CB8AC3E}">
        <p14:creationId xmlns:p14="http://schemas.microsoft.com/office/powerpoint/2010/main" val="107463098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Footer White Slide">
    <p:spTree>
      <p:nvGrpSpPr>
        <p:cNvPr id="1" name=""/>
        <p:cNvGrpSpPr/>
        <p:nvPr/>
      </p:nvGrpSpPr>
      <p:grpSpPr>
        <a:xfrm>
          <a:off x="0" y="0"/>
          <a:ext cx="0" cy="0"/>
          <a:chOff x="0" y="0"/>
          <a:chExt cx="0" cy="0"/>
        </a:xfrm>
      </p:grpSpPr>
      <p:sp>
        <p:nvSpPr>
          <p:cNvPr id="119" name="Shape 119"/>
          <p:cNvSpPr/>
          <p:nvPr/>
        </p:nvSpPr>
        <p:spPr>
          <a:xfrm>
            <a:off x="622300" y="6261100"/>
            <a:ext cx="10947400" cy="0"/>
          </a:xfrm>
          <a:prstGeom prst="line">
            <a:avLst/>
          </a:prstGeom>
          <a:ln w="12700">
            <a:solidFill>
              <a:srgbClr val="000000">
                <a:alpha val="30000"/>
              </a:srgbClr>
            </a:solidFill>
            <a:miter lim="400000"/>
          </a:ln>
        </p:spPr>
        <p:txBody>
          <a:bodyPr lIns="22859" tIns="22859" rIns="22859" bIns="22859"/>
          <a:lstStyle/>
          <a:p>
            <a:pPr defTabSz="228600">
              <a:lnSpc>
                <a:spcPct val="100000"/>
              </a:lnSpc>
              <a:defRPr sz="1200" spc="0">
                <a:solidFill>
                  <a:srgbClr val="000000"/>
                </a:solidFill>
                <a:latin typeface="Helvetica"/>
                <a:ea typeface="Helvetica"/>
                <a:cs typeface="Helvetica"/>
                <a:sym typeface="Helvetica"/>
              </a:defRPr>
            </a:pPr>
            <a:endParaRPr sz="600"/>
          </a:p>
        </p:txBody>
      </p:sp>
      <p:pic>
        <p:nvPicPr>
          <p:cNvPr id="120" name="image3.png"/>
          <p:cNvPicPr>
            <a:picLocks noChangeAspect="1"/>
          </p:cNvPicPr>
          <p:nvPr/>
        </p:nvPicPr>
        <p:blipFill>
          <a:blip r:embed="rId2">
            <a:extLst/>
          </a:blip>
          <a:stretch>
            <a:fillRect/>
          </a:stretch>
        </p:blipFill>
        <p:spPr>
          <a:xfrm>
            <a:off x="622300" y="6432550"/>
            <a:ext cx="547688" cy="146050"/>
          </a:xfrm>
          <a:prstGeom prst="rect">
            <a:avLst/>
          </a:prstGeom>
          <a:ln w="12700">
            <a:miter lim="400000"/>
          </a:ln>
        </p:spPr>
      </p:pic>
      <p:sp>
        <p:nvSpPr>
          <p:cNvPr id="121" name="Shape 121"/>
          <p:cNvSpPr>
            <a:spLocks noGrp="1"/>
          </p:cNvSpPr>
          <p:nvPr>
            <p:ph type="sldNum" sz="quarter" idx="2"/>
          </p:nvPr>
        </p:nvSpPr>
        <p:spPr>
          <a:xfrm>
            <a:off x="8737600" y="6254787"/>
            <a:ext cx="2844800" cy="203131"/>
          </a:xfrm>
          <a:prstGeom prst="rect">
            <a:avLst/>
          </a:prstGeom>
        </p:spPr>
        <p:txBody>
          <a:bodyPr wrap="square" lIns="45719" tIns="45719" rIns="45719" bIns="45719" anchor="ctr"/>
          <a:lstStyle>
            <a:lvl1pPr algn="r" defTabSz="482600">
              <a:lnSpc>
                <a:spcPct val="12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600" spc="-63">
                <a:solidFill>
                  <a:srgbClr val="FFFFFF"/>
                </a:solidFill>
                <a:latin typeface="+mn-lt"/>
                <a:ea typeface="+mn-ea"/>
                <a:cs typeface="+mn-cs"/>
                <a:sym typeface="Helvetica Neue LT Std 75 Bold"/>
              </a:defRPr>
            </a:lvl1pPr>
          </a:lstStyle>
          <a:p>
            <a:fld id="{86CB4B4D-7CA3-9044-876B-883B54F8677D}" type="slidenum">
              <a:t>‹#›</a:t>
            </a:fld>
            <a:endParaRPr/>
          </a:p>
        </p:txBody>
      </p:sp>
    </p:spTree>
    <p:extLst>
      <p:ext uri="{BB962C8B-B14F-4D97-AF65-F5344CB8AC3E}">
        <p14:creationId xmlns:p14="http://schemas.microsoft.com/office/powerpoint/2010/main" val="150474190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544294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7" name="Shape 137"/>
          <p:cNvSpPr>
            <a:spLocks noGrp="1"/>
          </p:cNvSpPr>
          <p:nvPr>
            <p:ph type="title"/>
          </p:nvPr>
        </p:nvSpPr>
        <p:spPr>
          <a:xfrm>
            <a:off x="889000" y="1149350"/>
            <a:ext cx="10414000" cy="2324100"/>
          </a:xfrm>
          <a:prstGeom prst="rect">
            <a:avLst/>
          </a:prstGeom>
        </p:spPr>
        <p:txBody>
          <a:bodyPr anchor="b"/>
          <a:lstStyle/>
          <a:p>
            <a:r>
              <a:t>Title Text</a:t>
            </a:r>
          </a:p>
        </p:txBody>
      </p:sp>
      <p:sp>
        <p:nvSpPr>
          <p:cNvPr id="138" name="Shape 138"/>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762105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67D00C0-F2C1-4C75-B946-529ADE49EF0F}" type="datetimeFigureOut">
              <a:rPr lang="nb-NO" smtClean="0"/>
              <a:t>21.09.2018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7190235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t>Title Text</a:t>
            </a:r>
          </a:p>
        </p:txBody>
      </p:sp>
      <p:sp>
        <p:nvSpPr>
          <p:cNvPr id="147" name="Shape 14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949023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55" name="Shape 155"/>
          <p:cNvSpPr>
            <a:spLocks noGrp="1"/>
          </p:cNvSpPr>
          <p:nvPr>
            <p:ph type="title"/>
          </p:nvPr>
        </p:nvSpPr>
        <p:spPr>
          <a:xfrm>
            <a:off x="889000" y="1149350"/>
            <a:ext cx="10414000" cy="2324100"/>
          </a:xfrm>
          <a:prstGeom prst="rect">
            <a:avLst/>
          </a:prstGeom>
        </p:spPr>
        <p:txBody>
          <a:bodyPr anchor="b"/>
          <a:lstStyle/>
          <a:p>
            <a:r>
              <a:t>Title Text</a:t>
            </a:r>
          </a:p>
        </p:txBody>
      </p:sp>
      <p:sp>
        <p:nvSpPr>
          <p:cNvPr id="156" name="Shape 156"/>
          <p:cNvSpPr>
            <a:spLocks noGrp="1"/>
          </p:cNvSpPr>
          <p:nvPr>
            <p:ph type="body" sz="quarter" idx="1"/>
          </p:nvPr>
        </p:nvSpPr>
        <p:spPr>
          <a:xfrm>
            <a:off x="889000" y="3536950"/>
            <a:ext cx="10414000" cy="793750"/>
          </a:xfrm>
          <a:prstGeom prst="rect">
            <a:avLst/>
          </a:prstGeom>
        </p:spPr>
        <p:txBody>
          <a:bodyPr anchor="t"/>
          <a:lstStyle>
            <a:lvl1pPr marL="0" indent="0">
              <a:lnSpc>
                <a:spcPct val="80000"/>
              </a:lnSpc>
              <a:spcBef>
                <a:spcPts val="0"/>
              </a:spcBef>
              <a:buSzTx/>
              <a:buNone/>
              <a:defRPr sz="4500" spc="-45">
                <a:solidFill>
                  <a:srgbClr val="FFFFFF"/>
                </a:solidFill>
                <a:latin typeface="+mn-lt"/>
                <a:ea typeface="+mn-ea"/>
                <a:cs typeface="+mn-cs"/>
                <a:sym typeface="Helvetica Neue LT Std 75 Bold"/>
              </a:defRPr>
            </a:lvl1pPr>
            <a:lvl2pPr marL="0" indent="114300">
              <a:lnSpc>
                <a:spcPct val="80000"/>
              </a:lnSpc>
              <a:spcBef>
                <a:spcPts val="0"/>
              </a:spcBef>
              <a:buSzTx/>
              <a:buNone/>
              <a:defRPr sz="4500" spc="-45">
                <a:solidFill>
                  <a:srgbClr val="FFFFFF"/>
                </a:solidFill>
                <a:latin typeface="+mn-lt"/>
                <a:ea typeface="+mn-ea"/>
                <a:cs typeface="+mn-cs"/>
                <a:sym typeface="Helvetica Neue LT Std 75 Bold"/>
              </a:defRPr>
            </a:lvl2pPr>
            <a:lvl3pPr marL="0" indent="228600">
              <a:lnSpc>
                <a:spcPct val="80000"/>
              </a:lnSpc>
              <a:spcBef>
                <a:spcPts val="0"/>
              </a:spcBef>
              <a:buSzTx/>
              <a:buNone/>
              <a:defRPr sz="4500" spc="-45">
                <a:solidFill>
                  <a:srgbClr val="FFFFFF"/>
                </a:solidFill>
                <a:latin typeface="+mn-lt"/>
                <a:ea typeface="+mn-ea"/>
                <a:cs typeface="+mn-cs"/>
                <a:sym typeface="Helvetica Neue LT Std 75 Bold"/>
              </a:defRPr>
            </a:lvl3pPr>
            <a:lvl4pPr marL="0" indent="342900">
              <a:lnSpc>
                <a:spcPct val="80000"/>
              </a:lnSpc>
              <a:spcBef>
                <a:spcPts val="0"/>
              </a:spcBef>
              <a:buSzTx/>
              <a:buNone/>
              <a:defRPr sz="4500" spc="-45">
                <a:solidFill>
                  <a:srgbClr val="FFFFFF"/>
                </a:solidFill>
                <a:latin typeface="+mn-lt"/>
                <a:ea typeface="+mn-ea"/>
                <a:cs typeface="+mn-cs"/>
                <a:sym typeface="Helvetica Neue LT Std 75 Bold"/>
              </a:defRPr>
            </a:lvl4pPr>
            <a:lvl5pPr marL="0" indent="457200">
              <a:lnSpc>
                <a:spcPct val="80000"/>
              </a:lnSpc>
              <a:spcBef>
                <a:spcPts val="0"/>
              </a:spcBef>
              <a:buSzTx/>
              <a:buNone/>
              <a:defRPr sz="4500" spc="-45">
                <a:solidFill>
                  <a:srgbClr val="FFFFFF"/>
                </a:solidFill>
                <a:latin typeface="+mn-lt"/>
                <a:ea typeface="+mn-ea"/>
                <a:cs typeface="+mn-cs"/>
                <a:sym typeface="Helvetica Neue LT Std 75 Bold"/>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5444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80242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14195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40"/>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0938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33502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9"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1"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76106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27427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53202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08130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67D00C0-F2C1-4C75-B946-529ADE49EF0F}" type="datetimeFigureOut">
              <a:rPr lang="nb-NO" smtClean="0"/>
              <a:t>21.09.2018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1677398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b-NO"/>
          </a:p>
        </p:txBody>
      </p:sp>
      <p:sp>
        <p:nvSpPr>
          <p:cNvPr id="4" name="Plassholder f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76898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453733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1" y="365126"/>
            <a:ext cx="2628900" cy="5811839"/>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1" y="365126"/>
            <a:ext cx="7734300" cy="581183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E63CBD8-5609-4099-B73C-3F38AC17A871}"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4CF0158-FBA7-4388-9311-6AD66177893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98004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55222AAC-7F02-4F6E-B0FE-C51ABEB57AA0}"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1311792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222AAC-7F02-4F6E-B0FE-C51ABEB57AA0}"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1875196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9"/>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55222AAC-7F02-4F6E-B0FE-C51ABEB57AA0}"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876197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5222AAC-7F02-4F6E-B0FE-C51ABEB57AA0}"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3396078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6"/>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9"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5222AAC-7F02-4F6E-B0FE-C51ABEB57AA0}" type="datetimeFigureOut">
              <a:rPr lang="nb-NO" smtClean="0"/>
              <a:t>21.09.2018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18853578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5222AAC-7F02-4F6E-B0FE-C51ABEB57AA0}" type="datetimeFigureOut">
              <a:rPr lang="nb-NO" smtClean="0"/>
              <a:t>21.09.2018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1676503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5222AAC-7F02-4F6E-B0FE-C51ABEB57AA0}" type="datetimeFigureOut">
              <a:rPr lang="nb-NO" smtClean="0"/>
              <a:t>21.09.2018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9045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67D00C0-F2C1-4C75-B946-529ADE49EF0F}"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96995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9"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55222AAC-7F02-4F6E-B0FE-C51ABEB57AA0}"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3166198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9"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55222AAC-7F02-4F6E-B0FE-C51ABEB57AA0}"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4226779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222AAC-7F02-4F6E-B0FE-C51ABEB57AA0}"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1714690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222AAC-7F02-4F6E-B0FE-C51ABEB57AA0}"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38751C8-CAAD-460E-BD41-12047D8DA20E}" type="slidenum">
              <a:rPr lang="nb-NO" smtClean="0"/>
              <a:t>‹#›</a:t>
            </a:fld>
            <a:endParaRPr lang="nb-NO"/>
          </a:p>
        </p:txBody>
      </p:sp>
    </p:spTree>
    <p:extLst>
      <p:ext uri="{BB962C8B-B14F-4D97-AF65-F5344CB8AC3E}">
        <p14:creationId xmlns:p14="http://schemas.microsoft.com/office/powerpoint/2010/main" val="4185146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2130434"/>
            <a:ext cx="10972800" cy="1470025"/>
          </a:xfrm>
        </p:spPr>
        <p:txBody>
          <a:bodyPr>
            <a:noAutofit/>
          </a:bodyPr>
          <a:lstStyle>
            <a:lvl1pPr>
              <a:defRPr sz="4267" b="1" i="0" cap="all"/>
            </a:lvl1pPr>
          </a:lstStyle>
          <a:p>
            <a:r>
              <a:rPr lang="nb-NO"/>
              <a:t>Klikk for å redigere tittelstil</a:t>
            </a:r>
            <a:endParaRPr lang="nb-NO" dirty="0"/>
          </a:p>
        </p:txBody>
      </p:sp>
      <p:sp>
        <p:nvSpPr>
          <p:cNvPr id="3" name="Undertittel 2"/>
          <p:cNvSpPr>
            <a:spLocks noGrp="1"/>
          </p:cNvSpPr>
          <p:nvPr>
            <p:ph type="subTitle" idx="1"/>
          </p:nvPr>
        </p:nvSpPr>
        <p:spPr>
          <a:xfrm>
            <a:off x="609600" y="3693087"/>
            <a:ext cx="10972800" cy="2485471"/>
          </a:xfrm>
        </p:spPr>
        <p:txBody>
          <a:bodyPr>
            <a:normAutofit/>
          </a:bodyPr>
          <a:lstStyle>
            <a:lvl1pPr marL="0" indent="0" algn="l">
              <a:buNone/>
              <a:defRPr sz="3733">
                <a:solidFill>
                  <a:schemeClr val="tx1"/>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dirty="0">
              <a:solidFill>
                <a:prstClr val="black">
                  <a:tint val="75000"/>
                </a:prstClr>
              </a:solidFill>
            </a:endParaRPr>
          </a:p>
        </p:txBody>
      </p:sp>
    </p:spTree>
    <p:extLst>
      <p:ext uri="{BB962C8B-B14F-4D97-AF65-F5344CB8AC3E}">
        <p14:creationId xmlns:p14="http://schemas.microsoft.com/office/powerpoint/2010/main" val="2587607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6211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2226733"/>
            <a:ext cx="5384800" cy="395181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2226733"/>
            <a:ext cx="5384800" cy="395181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dirty="0">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83969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709084" y="241403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609600" y="3209277"/>
            <a:ext cx="5386917" cy="296928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193381" y="241403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6193381" y="3209269"/>
            <a:ext cx="5389033" cy="296928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3097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dato 2"/>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75680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dato 2"/>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
        <p:nvSpPr>
          <p:cNvPr id="7" name="Plassholder for tekst 6"/>
          <p:cNvSpPr>
            <a:spLocks noGrp="1"/>
          </p:cNvSpPr>
          <p:nvPr>
            <p:ph type="body" sz="quarter" idx="13" hasCustomPrompt="1"/>
          </p:nvPr>
        </p:nvSpPr>
        <p:spPr>
          <a:xfrm>
            <a:off x="609600" y="2338919"/>
            <a:ext cx="10972800" cy="3839632"/>
          </a:xfrm>
        </p:spPr>
        <p:txBody>
          <a:bodyPr/>
          <a:lstStyle>
            <a:lvl1pPr marL="0" indent="0">
              <a:buNone/>
              <a:defRPr/>
            </a:lvl1pPr>
            <a:lvl2pPr marL="609555" indent="0">
              <a:buNone/>
              <a:defRPr/>
            </a:lvl2pPr>
            <a:lvl3pPr marL="1219110" indent="0">
              <a:buNone/>
              <a:defRPr/>
            </a:lvl3pPr>
            <a:lvl4pPr marL="1828664" indent="0">
              <a:buNone/>
              <a:defRPr/>
            </a:lvl4pPr>
            <a:lvl5pPr marL="2438218" indent="0">
              <a:buNone/>
              <a:defRPr/>
            </a:lvl5pPr>
          </a:lstStyle>
          <a:p>
            <a:pPr lvl="0"/>
            <a:r>
              <a:rPr lang="nb-NO" dirty="0"/>
              <a:t>Klikk for å redigere tekststiler i malen.</a:t>
            </a:r>
          </a:p>
        </p:txBody>
      </p:sp>
    </p:spTree>
    <p:extLst>
      <p:ext uri="{BB962C8B-B14F-4D97-AF65-F5344CB8AC3E}">
        <p14:creationId xmlns:p14="http://schemas.microsoft.com/office/powerpoint/2010/main" val="323409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67D00C0-F2C1-4C75-B946-529ADE49EF0F}"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A6E483-9FEB-4399-B09D-2C47522B63E9}" type="slidenum">
              <a:rPr lang="nb-NO" smtClean="0"/>
              <a:t>‹#›</a:t>
            </a:fld>
            <a:endParaRPr lang="nb-NO"/>
          </a:p>
        </p:txBody>
      </p:sp>
    </p:spTree>
    <p:extLst>
      <p:ext uri="{BB962C8B-B14F-4D97-AF65-F5344CB8AC3E}">
        <p14:creationId xmlns:p14="http://schemas.microsoft.com/office/powerpoint/2010/main" val="1815535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12311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
        <p:nvSpPr>
          <p:cNvPr id="6" name="Plassholder for bilde 5"/>
          <p:cNvSpPr>
            <a:spLocks noGrp="1"/>
          </p:cNvSpPr>
          <p:nvPr>
            <p:ph type="pic" sz="quarter" idx="13" hasCustomPrompt="1"/>
          </p:nvPr>
        </p:nvSpPr>
        <p:spPr>
          <a:xfrm>
            <a:off x="0" y="992729"/>
            <a:ext cx="12192000" cy="5185833"/>
          </a:xfrm>
        </p:spPr>
        <p:txBody>
          <a:bodyPr anchor="ctr" anchorCtr="0"/>
          <a:lstStyle>
            <a:lvl1pPr marL="0" indent="0" algn="ctr">
              <a:buNone/>
              <a:defRPr/>
            </a:lvl1pPr>
          </a:lstStyle>
          <a:p>
            <a:r>
              <a:rPr lang="nb-NO" dirty="0"/>
              <a:t>Stort bilde</a:t>
            </a:r>
          </a:p>
        </p:txBody>
      </p:sp>
    </p:spTree>
    <p:extLst>
      <p:ext uri="{BB962C8B-B14F-4D97-AF65-F5344CB8AC3E}">
        <p14:creationId xmlns:p14="http://schemas.microsoft.com/office/powerpoint/2010/main" val="144708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t bilde">
    <p:spTree>
      <p:nvGrpSpPr>
        <p:cNvPr id="1" name=""/>
        <p:cNvGrpSpPr/>
        <p:nvPr/>
      </p:nvGrpSpPr>
      <p:grpSpPr>
        <a:xfrm>
          <a:off x="0" y="0"/>
          <a:ext cx="0" cy="0"/>
          <a:chOff x="0" y="0"/>
          <a:chExt cx="0" cy="0"/>
        </a:xfrm>
      </p:grpSpPr>
      <p:sp>
        <p:nvSpPr>
          <p:cNvPr id="6" name="Plassholder for bilde 5"/>
          <p:cNvSpPr>
            <a:spLocks noGrp="1"/>
          </p:cNvSpPr>
          <p:nvPr>
            <p:ph type="pic" sz="quarter" idx="13" hasCustomPrompt="1"/>
          </p:nvPr>
        </p:nvSpPr>
        <p:spPr>
          <a:xfrm>
            <a:off x="0" y="1"/>
            <a:ext cx="12192000" cy="6858000"/>
          </a:xfrm>
        </p:spPr>
        <p:txBody>
          <a:bodyPr anchor="ctr" anchorCtr="0"/>
          <a:lstStyle>
            <a:lvl1pPr marL="0" indent="0" algn="ctr">
              <a:buNone/>
              <a:defRPr sz="3733"/>
            </a:lvl1pPr>
          </a:lstStyle>
          <a:p>
            <a:r>
              <a:rPr lang="nb-NO" dirty="0"/>
              <a:t>Fullt bilde</a:t>
            </a:r>
          </a:p>
        </p:txBody>
      </p:sp>
    </p:spTree>
    <p:extLst>
      <p:ext uri="{BB962C8B-B14F-4D97-AF65-F5344CB8AC3E}">
        <p14:creationId xmlns:p14="http://schemas.microsoft.com/office/powerpoint/2010/main" val="1641153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4800601"/>
            <a:ext cx="10972800" cy="566739"/>
          </a:xfrm>
        </p:spPr>
        <p:txBody>
          <a:bodyPr anchor="b"/>
          <a:lstStyle>
            <a:lvl1pPr algn="l">
              <a:defRPr sz="2667" b="1"/>
            </a:lvl1pPr>
          </a:lstStyle>
          <a:p>
            <a:r>
              <a:rPr lang="nb-NO"/>
              <a:t>Klikk for å redigere tittelstil</a:t>
            </a:r>
          </a:p>
        </p:txBody>
      </p:sp>
      <p:sp>
        <p:nvSpPr>
          <p:cNvPr id="3" name="Plassholder for bilde 2"/>
          <p:cNvSpPr>
            <a:spLocks noGrp="1"/>
          </p:cNvSpPr>
          <p:nvPr>
            <p:ph type="pic" idx="1" hasCustomPrompt="1"/>
          </p:nvPr>
        </p:nvSpPr>
        <p:spPr>
          <a:xfrm>
            <a:off x="609600" y="999881"/>
            <a:ext cx="10972800" cy="3671257"/>
          </a:xfrm>
        </p:spPr>
        <p:txBody>
          <a:bodyPr anchor="ctr" anchorCtr="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nb-NO" dirty="0"/>
              <a:t>Sett inn bilde</a:t>
            </a:r>
          </a:p>
        </p:txBody>
      </p:sp>
      <p:sp>
        <p:nvSpPr>
          <p:cNvPr id="4" name="Plassholder for tekst 3"/>
          <p:cNvSpPr>
            <a:spLocks noGrp="1"/>
          </p:cNvSpPr>
          <p:nvPr>
            <p:ph type="body" sz="half" idx="2"/>
          </p:nvPr>
        </p:nvSpPr>
        <p:spPr>
          <a:xfrm>
            <a:off x="609600" y="5367346"/>
            <a:ext cx="109728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1878EE31-B814-9243-BD41-E49389CB1D04}" type="datetimeFigureOut">
              <a:rPr lang="nb-NO" smtClean="0">
                <a:solidFill>
                  <a:prstClr val="black">
                    <a:tint val="75000"/>
                  </a:prstClr>
                </a:solidFill>
              </a:rPr>
              <a:pPr/>
              <a:t>21.09.2018</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053C88C-7F54-5C41-9C2C-A1749F672A38}"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2518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vmlDrawing" Target="../drawings/vmlDrawing1.v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6.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5.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9.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D00C0-F2C1-4C75-B946-529ADE49EF0F}" type="datetimeFigureOut">
              <a:rPr lang="nb-NO" smtClean="0"/>
              <a:t>21.09.2018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6E483-9FEB-4399-B09D-2C47522B63E9}" type="slidenum">
              <a:rPr lang="nb-NO" smtClean="0"/>
              <a:t>‹#›</a:t>
            </a:fld>
            <a:endParaRPr lang="nb-NO"/>
          </a:p>
        </p:txBody>
      </p:sp>
    </p:spTree>
    <p:extLst>
      <p:ext uri="{BB962C8B-B14F-4D97-AF65-F5344CB8AC3E}">
        <p14:creationId xmlns:p14="http://schemas.microsoft.com/office/powerpoint/2010/main" val="397463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1"/>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7" name="think-cell Slide" r:id="rId12" imgW="530" imgH="531" progId="TCLayout.ActiveDocument.1">
                  <p:embed/>
                </p:oleObj>
              </mc:Choice>
              <mc:Fallback>
                <p:oleObj name="think-cell Slide" r:id="rId12" imgW="530" imgH="531" progId="TCLayout.ActiveDocument.1">
                  <p:embed/>
                  <p:pic>
                    <p:nvPicPr>
                      <p:cNvPr id="7" name="Object 6" hidden="1"/>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81000" y="380999"/>
            <a:ext cx="11430000" cy="990601"/>
          </a:xfrm>
          <a:prstGeom prst="rect">
            <a:avLst/>
          </a:prstGeom>
        </p:spPr>
        <p:txBody>
          <a:bodyPr vert="horz" lIns="0" tIns="45720" rIns="0" bIns="0" rtlCol="0" anchor="t" anchorCtr="0">
            <a:normAutofit/>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Text Placeholder 2"/>
          <p:cNvSpPr>
            <a:spLocks noGrp="1"/>
          </p:cNvSpPr>
          <p:nvPr>
            <p:ph type="body" idx="1"/>
          </p:nvPr>
        </p:nvSpPr>
        <p:spPr>
          <a:xfrm>
            <a:off x="381000" y="1828800"/>
            <a:ext cx="11430000" cy="4686300"/>
          </a:xfrm>
          <a:prstGeom prst="rect">
            <a:avLst/>
          </a:prstGeom>
        </p:spPr>
        <p:txBody>
          <a:bodyPr vert="horz" lIns="0" tIns="91440" rIns="0" bIns="45720" rtlCol="0">
            <a:normAutofit/>
          </a:bodyPr>
          <a:lstStyle/>
          <a:p>
            <a:pPr lvl="0"/>
            <a:r>
              <a:rPr lang="nb-NO" dirty="0"/>
              <a:t>Edit Master </a:t>
            </a:r>
            <a:r>
              <a:rPr lang="nb-NO" dirty="0" err="1"/>
              <a:t>text</a:t>
            </a:r>
            <a:r>
              <a:rPr lang="nb-NO" dirty="0"/>
              <a:t> styles</a:t>
            </a:r>
          </a:p>
          <a:p>
            <a:pPr lvl="1"/>
            <a:r>
              <a:rPr lang="nb-NO" dirty="0"/>
              <a:t>Second level</a:t>
            </a:r>
          </a:p>
          <a:p>
            <a:pPr lvl="2"/>
            <a:r>
              <a:rPr lang="nb-NO" dirty="0"/>
              <a:t>Third level</a:t>
            </a:r>
          </a:p>
        </p:txBody>
      </p:sp>
      <p:sp>
        <p:nvSpPr>
          <p:cNvPr id="5" name="Footer Placeholder 4"/>
          <p:cNvSpPr>
            <a:spLocks noGrp="1"/>
          </p:cNvSpPr>
          <p:nvPr>
            <p:ph type="ftr" sz="quarter" idx="3"/>
          </p:nvPr>
        </p:nvSpPr>
        <p:spPr>
          <a:xfrm>
            <a:off x="381002" y="6519009"/>
            <a:ext cx="5714999" cy="206375"/>
          </a:xfrm>
          <a:prstGeom prst="rect">
            <a:avLst/>
          </a:prstGeom>
        </p:spPr>
        <p:txBody>
          <a:bodyPr vert="horz" lIns="0" tIns="0" rIns="0" bIns="0" rtlCol="0" anchor="b" anchorCtr="0"/>
          <a:lstStyle>
            <a:lvl1pPr algn="l">
              <a:defRPr sz="1000">
                <a:solidFill>
                  <a:schemeClr val="bg1">
                    <a:lumMod val="65000"/>
                  </a:schemeClr>
                </a:solidFill>
                <a:latin typeface="Arial" panose="020B0604020202020204" pitchFamily="34" charset="0"/>
                <a:cs typeface="Arial" panose="020B0604020202020204" pitchFamily="34" charset="0"/>
              </a:defRPr>
            </a:lvl1pPr>
          </a:lstStyle>
          <a:p>
            <a:r>
              <a:rPr lang="nb-NO" dirty="0"/>
              <a:t>Copyright © 2017 Accenture. All rights reserved.</a:t>
            </a:r>
          </a:p>
        </p:txBody>
      </p:sp>
      <p:sp>
        <p:nvSpPr>
          <p:cNvPr id="6" name="Slide Number Placeholder 5"/>
          <p:cNvSpPr>
            <a:spLocks noGrp="1"/>
          </p:cNvSpPr>
          <p:nvPr>
            <p:ph type="sldNum" sz="quarter" idx="4"/>
          </p:nvPr>
        </p:nvSpPr>
        <p:spPr>
          <a:xfrm>
            <a:off x="11506202" y="6519009"/>
            <a:ext cx="304799" cy="206375"/>
          </a:xfrm>
          <a:prstGeom prst="rect">
            <a:avLst/>
          </a:prstGeom>
        </p:spPr>
        <p:txBody>
          <a:bodyPr vert="horz" lIns="0" tIns="0" rIns="0" bIns="0" rtlCol="0" anchor="b" anchorCtr="0"/>
          <a:lstStyle>
            <a:lvl1pPr algn="r">
              <a:defRPr sz="1000">
                <a:solidFill>
                  <a:schemeClr val="bg1">
                    <a:lumMod val="65000"/>
                  </a:schemeClr>
                </a:solidFill>
                <a:latin typeface="Arial" panose="020B0604020202020204" pitchFamily="34" charset="0"/>
                <a:cs typeface="Arial" panose="020B0604020202020204" pitchFamily="34" charset="0"/>
              </a:defRPr>
            </a:lvl1pPr>
          </a:lstStyle>
          <a:p>
            <a:fld id="{4F9AC08D-23A9-440E-BCB9-AA1E9877CC38}" type="slidenum">
              <a:rPr lang="nb-NO" smtClean="0"/>
              <a:pPr/>
              <a:t>‹#›</a:t>
            </a:fld>
            <a:endParaRPr lang="nb-NO" dirty="0"/>
          </a:p>
        </p:txBody>
      </p:sp>
    </p:spTree>
    <p:extLst>
      <p:ext uri="{BB962C8B-B14F-4D97-AF65-F5344CB8AC3E}">
        <p14:creationId xmlns:p14="http://schemas.microsoft.com/office/powerpoint/2010/main" val="2277595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dt="0"/>
  <p:txStyles>
    <p:titleStyle>
      <a:lvl1pPr marL="0" indent="0" algn="l" defTabSz="914377" rtl="0" eaLnBrk="1" latinLnBrk="0" hangingPunct="1">
        <a:lnSpc>
          <a:spcPct val="70000"/>
        </a:lnSpc>
        <a:spcBef>
          <a:spcPct val="0"/>
        </a:spcBef>
        <a:buNone/>
        <a:defRPr sz="4000" b="0" kern="1200" cap="all" baseline="0">
          <a:solidFill>
            <a:schemeClr val="tx1"/>
          </a:solidFill>
          <a:latin typeface="Arial Black" panose="020B0A04020102020204" pitchFamily="34" charset="0"/>
          <a:ea typeface="+mj-ea"/>
          <a:cs typeface="+mj-cs"/>
        </a:defRPr>
      </a:lvl1pPr>
    </p:titleStyle>
    <p:bodyStyle>
      <a:lvl1pPr marL="55561" indent="0" algn="l" defTabSz="914377" rtl="0" eaLnBrk="1" latinLnBrk="0" hangingPunct="1">
        <a:lnSpc>
          <a:spcPct val="85000"/>
        </a:lnSpc>
        <a:spcBef>
          <a:spcPts val="0"/>
        </a:spcBef>
        <a:spcAft>
          <a:spcPts val="1200"/>
        </a:spcAft>
        <a:buFont typeface="Arial" panose="020B0604020202020204" pitchFamily="34" charset="0"/>
        <a:buNone/>
        <a:defRPr sz="2800" b="0" kern="1200" cap="none" baseline="0">
          <a:solidFill>
            <a:schemeClr val="tx1"/>
          </a:solidFill>
          <a:latin typeface="Arial Black" panose="020B0A04020102020204" pitchFamily="34" charset="0"/>
          <a:ea typeface="+mn-ea"/>
          <a:cs typeface="+mn-cs"/>
        </a:defRPr>
      </a:lvl1pPr>
      <a:lvl2pPr marL="285744" indent="-230182" algn="l" defTabSz="914377" rtl="0" eaLnBrk="1" latinLnBrk="0" hangingPunct="1">
        <a:lnSpc>
          <a:spcPct val="100000"/>
        </a:lnSpc>
        <a:spcBef>
          <a:spcPts val="0"/>
        </a:spcBef>
        <a:spcAft>
          <a:spcPts val="1200"/>
        </a:spcAft>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514338" indent="-230182" algn="l" defTabSz="914377" rtl="0" eaLnBrk="1" latinLnBrk="0" hangingPunct="1">
        <a:lnSpc>
          <a:spcPct val="110000"/>
        </a:lnSpc>
        <a:spcBef>
          <a:spcPts val="0"/>
        </a:spcBef>
        <a:spcAft>
          <a:spcPts val="600"/>
        </a:spcAft>
        <a:buFont typeface="Graphik" panose="020B0503030202060203"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5783" indent="-171446" algn="l" defTabSz="914377" rtl="0" eaLnBrk="1" latinLnBrk="0" hangingPunct="1">
        <a:lnSpc>
          <a:spcPct val="11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857229"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1028674" indent="-17303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52">
          <p15:clr>
            <a:srgbClr val="F26B43"/>
          </p15:clr>
        </p15:guide>
        <p15:guide id="2" pos="5640">
          <p15:clr>
            <a:srgbClr val="F26B43"/>
          </p15:clr>
        </p15:guide>
        <p15:guide id="3">
          <p15:clr>
            <a:srgbClr val="F26B43"/>
          </p15:clr>
        </p15:guide>
        <p15:guide id="6" orient="horz">
          <p15:clr>
            <a:srgbClr val="F26B43"/>
          </p15:clr>
        </p15:guide>
        <p15:guide id="8"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pos="7440">
          <p15:clr>
            <a:srgbClr val="F26B43"/>
          </p15:clr>
        </p15:guide>
        <p15:guide id="16" orient="horz" pos="240">
          <p15:clr>
            <a:srgbClr val="F26B43"/>
          </p15:clr>
        </p15:guide>
        <p15:guide id="17"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81001"/>
            <a:ext cx="11430000" cy="1295401"/>
          </a:xfrm>
          <a:prstGeom prst="rect">
            <a:avLst/>
          </a:prstGeom>
        </p:spPr>
        <p:txBody>
          <a:bodyPr vert="horz" lIns="0" tIns="45720" rIns="0" bIns="0" rtlCol="0" anchor="t" anchorCtr="0">
            <a:normAutofit/>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Text Placeholder 2"/>
          <p:cNvSpPr>
            <a:spLocks noGrp="1"/>
          </p:cNvSpPr>
          <p:nvPr>
            <p:ph type="body" idx="1"/>
          </p:nvPr>
        </p:nvSpPr>
        <p:spPr>
          <a:xfrm>
            <a:off x="381000" y="1828800"/>
            <a:ext cx="11430000" cy="4690206"/>
          </a:xfrm>
          <a:prstGeom prst="rect">
            <a:avLst/>
          </a:prstGeom>
        </p:spPr>
        <p:txBody>
          <a:bodyPr vert="horz" lIns="0" tIns="91440" rIns="0" bIns="45720" rtlCol="0">
            <a:normAutofit/>
          </a:bodyPr>
          <a:lstStyle/>
          <a:p>
            <a:pPr lvl="0"/>
            <a:r>
              <a:rPr lang="nb-NO" dirty="0"/>
              <a:t>Edit Master </a:t>
            </a:r>
            <a:r>
              <a:rPr lang="nb-NO" dirty="0" err="1"/>
              <a:t>text</a:t>
            </a:r>
            <a:r>
              <a:rPr lang="nb-NO" dirty="0"/>
              <a:t> styles</a:t>
            </a:r>
          </a:p>
          <a:p>
            <a:pPr lvl="1"/>
            <a:r>
              <a:rPr lang="nb-NO" dirty="0"/>
              <a:t>Second level</a:t>
            </a:r>
          </a:p>
        </p:txBody>
      </p:sp>
      <p:sp>
        <p:nvSpPr>
          <p:cNvPr id="8" name="Footer Placeholder 4"/>
          <p:cNvSpPr>
            <a:spLocks noGrp="1"/>
          </p:cNvSpPr>
          <p:nvPr>
            <p:ph type="ftr" sz="quarter" idx="3"/>
          </p:nvPr>
        </p:nvSpPr>
        <p:spPr>
          <a:xfrm>
            <a:off x="381002" y="6519009"/>
            <a:ext cx="5714999" cy="206375"/>
          </a:xfrm>
          <a:prstGeom prst="rect">
            <a:avLst/>
          </a:prstGeom>
        </p:spPr>
        <p:txBody>
          <a:bodyPr vert="horz" lIns="0" tIns="0" rIns="0" bIns="0" rtlCol="0" anchor="b" anchorCtr="0"/>
          <a:lstStyle>
            <a:lvl1pPr algn="l">
              <a:defRPr sz="1000">
                <a:solidFill>
                  <a:schemeClr val="bg1">
                    <a:lumMod val="65000"/>
                  </a:schemeClr>
                </a:solidFill>
                <a:latin typeface="+mn-lt"/>
              </a:defRPr>
            </a:lvl1pPr>
          </a:lstStyle>
          <a:p>
            <a:r>
              <a:rPr lang="nb-NO" dirty="0"/>
              <a:t>Copyright 2017 Accenture. All rights reserved.</a:t>
            </a:r>
          </a:p>
        </p:txBody>
      </p:sp>
      <p:sp>
        <p:nvSpPr>
          <p:cNvPr id="9" name="Slide Number Placeholder 5"/>
          <p:cNvSpPr>
            <a:spLocks noGrp="1"/>
          </p:cNvSpPr>
          <p:nvPr>
            <p:ph type="sldNum" sz="quarter" idx="4"/>
          </p:nvPr>
        </p:nvSpPr>
        <p:spPr>
          <a:xfrm>
            <a:off x="11506202" y="6519009"/>
            <a:ext cx="304799" cy="206375"/>
          </a:xfrm>
          <a:prstGeom prst="rect">
            <a:avLst/>
          </a:prstGeom>
        </p:spPr>
        <p:txBody>
          <a:bodyPr vert="horz" lIns="0" tIns="0" rIns="0" bIns="0" rtlCol="0" anchor="b" anchorCtr="0"/>
          <a:lstStyle>
            <a:lvl1pPr algn="r">
              <a:defRPr sz="1000">
                <a:solidFill>
                  <a:schemeClr val="bg1">
                    <a:lumMod val="65000"/>
                  </a:schemeClr>
                </a:solidFill>
                <a:latin typeface="+mn-lt"/>
              </a:defRPr>
            </a:lvl1pPr>
          </a:lstStyle>
          <a:p>
            <a:fld id="{4F9AC08D-23A9-440E-BCB9-AA1E9877CC38}" type="slidenum">
              <a:rPr lang="nb-NO" smtClean="0"/>
              <a:pPr/>
              <a:t>‹#›</a:t>
            </a:fld>
            <a:endParaRPr lang="nb-NO" dirty="0"/>
          </a:p>
        </p:txBody>
      </p:sp>
    </p:spTree>
    <p:extLst>
      <p:ext uri="{BB962C8B-B14F-4D97-AF65-F5344CB8AC3E}">
        <p14:creationId xmlns:p14="http://schemas.microsoft.com/office/powerpoint/2010/main" val="140957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hdr="0" dt="0"/>
  <p:txStyles>
    <p:titleStyle>
      <a:lvl1pPr marL="0" indent="0" algn="l" defTabSz="914377" rtl="0" eaLnBrk="1" latinLnBrk="0" hangingPunct="1">
        <a:lnSpc>
          <a:spcPct val="70000"/>
        </a:lnSpc>
        <a:spcBef>
          <a:spcPct val="0"/>
        </a:spcBef>
        <a:buNone/>
        <a:defRPr sz="4000" b="0" kern="1200" cap="all" baseline="0">
          <a:solidFill>
            <a:schemeClr val="tx1"/>
          </a:solidFill>
          <a:latin typeface="Arial Black" panose="020B0A04020102020204" pitchFamily="34" charset="0"/>
          <a:ea typeface="+mj-ea"/>
          <a:cs typeface="+mj-cs"/>
        </a:defRPr>
      </a:lvl1pPr>
    </p:titleStyle>
    <p:bodyStyle>
      <a:lvl1pPr marL="57149" indent="0" algn="l" defTabSz="914377" rtl="0" eaLnBrk="1" latinLnBrk="0" hangingPunct="1">
        <a:lnSpc>
          <a:spcPct val="85000"/>
        </a:lnSpc>
        <a:spcBef>
          <a:spcPts val="0"/>
        </a:spcBef>
        <a:buFont typeface="Arial" panose="020B0604020202020204" pitchFamily="34" charset="0"/>
        <a:buNone/>
        <a:defRPr sz="1800" b="0" kern="1200" cap="all" baseline="0">
          <a:solidFill>
            <a:schemeClr val="tx1"/>
          </a:solidFill>
          <a:latin typeface="Arial Black" panose="020B0A04020102020204" pitchFamily="34" charset="0"/>
          <a:ea typeface="+mn-ea"/>
          <a:cs typeface="+mn-cs"/>
        </a:defRPr>
      </a:lvl1pPr>
      <a:lvl2pPr marL="57149"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57149"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22859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400041"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71486"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n-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b="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48">
          <p15:clr>
            <a:srgbClr val="F26B43"/>
          </p15:clr>
        </p15:guide>
        <p15:guide id="2" pos="5640">
          <p15:clr>
            <a:srgbClr val="F26B43"/>
          </p15:clr>
        </p15:guide>
        <p15:guide id="4">
          <p15:clr>
            <a:srgbClr val="F26B43"/>
          </p15:clr>
        </p15:guide>
        <p15:guide id="5" orient="horz" pos="240">
          <p15:clr>
            <a:srgbClr val="F26B43"/>
          </p15:clr>
        </p15:guide>
        <p15:guide id="6" orient="horz">
          <p15:clr>
            <a:srgbClr val="F26B43"/>
          </p15:clr>
        </p15:guide>
        <p15:guide id="7"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orient="horz" pos="2232">
          <p15:clr>
            <a:srgbClr val="F26B43"/>
          </p15:clr>
        </p15:guide>
        <p15:guide id="15" pos="7440">
          <p15:clr>
            <a:srgbClr val="F26B43"/>
          </p15:clr>
        </p15:guide>
        <p15:guide id="16" orient="horz" pos="4104">
          <p15:clr>
            <a:srgbClr val="F26B43"/>
          </p15:clr>
        </p15:guide>
        <p15:guide id="17" orient="horz" pos="3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50159" y="6540500"/>
            <a:ext cx="285335" cy="287258"/>
          </a:xfrm>
          <a:prstGeom prst="rect">
            <a:avLst/>
          </a:prstGeom>
          <a:ln w="12700">
            <a:miter lim="400000"/>
          </a:ln>
        </p:spPr>
        <p:txBody>
          <a:bodyPr wrap="none" lIns="50800" tIns="50800" rIns="50800" bIns="50800">
            <a:spAutoFit/>
          </a:bodyPr>
          <a:lstStyle>
            <a:lvl1pPr algn="ctr">
              <a:lnSpc>
                <a:spcPct val="100000"/>
              </a:lnSpc>
              <a:defRPr sz="1200"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59972246"/>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med"/>
  <p:txStyles>
    <p:titleStyle>
      <a:lvl1pPr marL="0" marR="0" indent="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1pPr>
      <a:lvl2pPr marL="0" marR="0" indent="1143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2pPr>
      <a:lvl3pPr marL="0" marR="0" indent="2286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3pPr>
      <a:lvl4pPr marL="0" marR="0" indent="3429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4pPr>
      <a:lvl5pPr marL="0" marR="0" indent="4572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5pPr>
      <a:lvl6pPr marL="0" marR="0" indent="5715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6pPr>
      <a:lvl7pPr marL="0" marR="0" indent="6858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7pPr>
      <a:lvl8pPr marL="0" marR="0" indent="8001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8pPr>
      <a:lvl9pPr marL="0" marR="0" indent="9144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9pPr>
    </p:titleStyle>
    <p:bodyStyle>
      <a:lvl1pPr marL="31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1pPr>
      <a:lvl2pPr marL="63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2pPr>
      <a:lvl3pPr marL="95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3pPr>
      <a:lvl4pPr marL="127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4pPr>
      <a:lvl5pPr marL="158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5pPr>
      <a:lvl6pPr marL="190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6pPr>
      <a:lvl7pPr marL="222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7pPr>
      <a:lvl8pPr marL="254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8pPr>
      <a:lvl9pPr marL="285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44548" y="6540500"/>
            <a:ext cx="296556" cy="287258"/>
          </a:xfrm>
          <a:prstGeom prst="rect">
            <a:avLst/>
          </a:prstGeom>
          <a:ln w="12700">
            <a:miter lim="400000"/>
          </a:ln>
        </p:spPr>
        <p:txBody>
          <a:bodyPr wrap="none" lIns="50800" tIns="50800" rIns="50800" bIns="50800">
            <a:spAutoFit/>
          </a:bodyPr>
          <a:lstStyle>
            <a:lvl1pPr algn="ctr">
              <a:lnSpc>
                <a:spcPct val="100000"/>
              </a:lnSpc>
              <a:defRPr sz="1200"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64343760"/>
      </p:ext>
    </p:extLst>
  </p:cSld>
  <p:clrMap bg1="dk1" tx1="lt1" bg2="dk2" tx2="lt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txStyles>
    <p:titleStyle>
      <a:lvl1pPr marL="0" marR="0" indent="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1pPr>
      <a:lvl2pPr marL="0" marR="0" indent="1143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2pPr>
      <a:lvl3pPr marL="0" marR="0" indent="2286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3pPr>
      <a:lvl4pPr marL="0" marR="0" indent="3429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4pPr>
      <a:lvl5pPr marL="0" marR="0" indent="4572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5pPr>
      <a:lvl6pPr marL="0" marR="0" indent="5715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6pPr>
      <a:lvl7pPr marL="0" marR="0" indent="6858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7pPr>
      <a:lvl8pPr marL="0" marR="0" indent="8001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8pPr>
      <a:lvl9pPr marL="0" marR="0" indent="9144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9pPr>
    </p:titleStyle>
    <p:bodyStyle>
      <a:lvl1pPr marL="31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1pPr>
      <a:lvl2pPr marL="63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2pPr>
      <a:lvl3pPr marL="95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3pPr>
      <a:lvl4pPr marL="127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4pPr>
      <a:lvl5pPr marL="158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5pPr>
      <a:lvl6pPr marL="190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6pPr>
      <a:lvl7pPr marL="222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7pPr>
      <a:lvl8pPr marL="254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8pPr>
      <a:lvl9pPr marL="285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44549" y="6540500"/>
            <a:ext cx="296556" cy="287258"/>
          </a:xfrm>
          <a:prstGeom prst="rect">
            <a:avLst/>
          </a:prstGeom>
          <a:ln w="12700">
            <a:miter lim="400000"/>
          </a:ln>
        </p:spPr>
        <p:txBody>
          <a:bodyPr wrap="none" lIns="50800" tIns="50800" rIns="50800" bIns="50800">
            <a:spAutoFit/>
          </a:bodyPr>
          <a:lstStyle>
            <a:lvl1pPr algn="ctr">
              <a:lnSpc>
                <a:spcPct val="100000"/>
              </a:lnSpc>
              <a:defRPr sz="1200"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18924132"/>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ransition spd="med"/>
  <p:txStyles>
    <p:titleStyle>
      <a:lvl1pPr marL="0" marR="0" indent="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1pPr>
      <a:lvl2pPr marL="0" marR="0" indent="1143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2pPr>
      <a:lvl3pPr marL="0" marR="0" indent="2286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3pPr>
      <a:lvl4pPr marL="0" marR="0" indent="3429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4pPr>
      <a:lvl5pPr marL="0" marR="0" indent="4572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5pPr>
      <a:lvl6pPr marL="0" marR="0" indent="5715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6pPr>
      <a:lvl7pPr marL="0" marR="0" indent="6858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7pPr>
      <a:lvl8pPr marL="0" marR="0" indent="8001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8pPr>
      <a:lvl9pPr marL="0" marR="0" indent="914400" algn="l" defTabSz="412750" rtl="0" latinLnBrk="0">
        <a:lnSpc>
          <a:spcPct val="80000"/>
        </a:lnSpc>
        <a:spcBef>
          <a:spcPts val="0"/>
        </a:spcBef>
        <a:spcAft>
          <a:spcPts val="0"/>
        </a:spcAft>
        <a:buClrTx/>
        <a:buSzTx/>
        <a:buFontTx/>
        <a:buNone/>
        <a:tabLst/>
        <a:defRPr sz="4500" b="0" i="0" u="none" strike="noStrike" cap="none" spc="-45" baseline="0">
          <a:ln>
            <a:noFill/>
          </a:ln>
          <a:solidFill>
            <a:srgbClr val="FFFFFF"/>
          </a:solidFill>
          <a:uFillTx/>
          <a:latin typeface="+mn-lt"/>
          <a:ea typeface="+mn-ea"/>
          <a:cs typeface="+mn-cs"/>
          <a:sym typeface="Helvetica Neue LT Std 75 Bold"/>
        </a:defRPr>
      </a:lvl9pPr>
    </p:titleStyle>
    <p:bodyStyle>
      <a:lvl1pPr marL="31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1pPr>
      <a:lvl2pPr marL="63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2pPr>
      <a:lvl3pPr marL="95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3pPr>
      <a:lvl4pPr marL="127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4pPr>
      <a:lvl5pPr marL="158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5pPr>
      <a:lvl6pPr marL="1905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6pPr>
      <a:lvl7pPr marL="2222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7pPr>
      <a:lvl8pPr marL="25400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8pPr>
      <a:lvl9pPr marL="2857500" marR="0" indent="-317500" algn="l" defTabSz="412750"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E63CBD8-5609-4099-B73C-3F38AC17A871}" type="datetimeFigureOut">
              <a:rPr lang="nb-NO" smtClean="0">
                <a:solidFill>
                  <a:prstClr val="black">
                    <a:tint val="75000"/>
                  </a:prstClr>
                </a:solidFill>
              </a:rPr>
              <a:pPr defTabSz="914377"/>
              <a:t>21.09.2018</a:t>
            </a:fld>
            <a:endParaRPr lang="nb-NO">
              <a:solidFill>
                <a:prstClr val="black">
                  <a:tint val="75000"/>
                </a:prstClr>
              </a:solidFill>
            </a:endParaRPr>
          </a:p>
        </p:txBody>
      </p:sp>
      <p:sp>
        <p:nvSpPr>
          <p:cNvPr id="5" name="Plassholder for bunn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nb-NO">
              <a:solidFill>
                <a:prstClr val="black">
                  <a:tint val="75000"/>
                </a:prstClr>
              </a:solidFill>
            </a:endParaRPr>
          </a:p>
        </p:txBody>
      </p:sp>
      <p:sp>
        <p:nvSpPr>
          <p:cNvPr id="6" name="Plassholder for lysbilde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4CF0158-FBA7-4388-9311-6AD66177893C}" type="slidenum">
              <a:rPr lang="nb-NO" smtClean="0">
                <a:solidFill>
                  <a:prstClr val="black">
                    <a:tint val="75000"/>
                  </a:prstClr>
                </a:solidFill>
              </a:rPr>
              <a:pPr defTabSz="914377"/>
              <a:t>‹#›</a:t>
            </a:fld>
            <a:endParaRPr lang="nb-NO">
              <a:solidFill>
                <a:prstClr val="black">
                  <a:tint val="75000"/>
                </a:prstClr>
              </a:solidFill>
            </a:endParaRPr>
          </a:p>
        </p:txBody>
      </p:sp>
    </p:spTree>
    <p:extLst>
      <p:ext uri="{BB962C8B-B14F-4D97-AF65-F5344CB8AC3E}">
        <p14:creationId xmlns:p14="http://schemas.microsoft.com/office/powerpoint/2010/main" val="97603296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22AAC-7F02-4F6E-B0FE-C51ABEB57AA0}" type="datetimeFigureOut">
              <a:rPr lang="nb-NO" smtClean="0"/>
              <a:t>21.09.2018</a:t>
            </a:fld>
            <a:endParaRPr lang="nb-NO"/>
          </a:p>
        </p:txBody>
      </p:sp>
      <p:sp>
        <p:nvSpPr>
          <p:cNvPr id="5" name="Plassholder for bunn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751C8-CAAD-460E-BD41-12047D8DA20E}" type="slidenum">
              <a:rPr lang="nb-NO" smtClean="0"/>
              <a:t>‹#›</a:t>
            </a:fld>
            <a:endParaRPr lang="nb-NO"/>
          </a:p>
        </p:txBody>
      </p:sp>
    </p:spTree>
    <p:extLst>
      <p:ext uri="{BB962C8B-B14F-4D97-AF65-F5344CB8AC3E}">
        <p14:creationId xmlns:p14="http://schemas.microsoft.com/office/powerpoint/2010/main" val="101326826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1024591"/>
            <a:ext cx="10972800" cy="1143000"/>
          </a:xfrm>
          <a:prstGeom prst="rect">
            <a:avLst/>
          </a:prstGeom>
        </p:spPr>
        <p:txBody>
          <a:bodyPr vert="horz" lIns="0" tIns="45720" rIns="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2306159"/>
            <a:ext cx="10972800" cy="3872392"/>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2"/>
            <a:ext cx="2844800" cy="365125"/>
          </a:xfrm>
          <a:prstGeom prst="rect">
            <a:avLst/>
          </a:prstGeom>
        </p:spPr>
        <p:txBody>
          <a:bodyPr vert="horz" lIns="0" tIns="45720" rIns="0" bIns="45720" rtlCol="0" anchor="ctr"/>
          <a:lstStyle>
            <a:lvl1pPr algn="l">
              <a:defRPr sz="1333">
                <a:solidFill>
                  <a:schemeClr val="tx1">
                    <a:tint val="75000"/>
                  </a:schemeClr>
                </a:solidFill>
                <a:latin typeface="Arial"/>
                <a:cs typeface="Arial"/>
              </a:defRPr>
            </a:lvl1pPr>
          </a:lstStyle>
          <a:p>
            <a:pPr defTabSz="609555"/>
            <a:fld id="{1878EE31-B814-9243-BD41-E49389CB1D04}" type="datetimeFigureOut">
              <a:rPr lang="nb-NO" smtClean="0">
                <a:solidFill>
                  <a:prstClr val="black">
                    <a:tint val="75000"/>
                  </a:prstClr>
                </a:solidFill>
              </a:rPr>
              <a:pPr defTabSz="609555"/>
              <a:t>21.09.2018</a:t>
            </a:fld>
            <a:endParaRPr lang="nb-NO" dirty="0">
              <a:solidFill>
                <a:prstClr val="black">
                  <a:tint val="75000"/>
                </a:prstClr>
              </a:solidFill>
            </a:endParaRPr>
          </a:p>
        </p:txBody>
      </p:sp>
      <p:sp>
        <p:nvSpPr>
          <p:cNvPr id="5" name="Plassholder for bunn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333">
                <a:solidFill>
                  <a:schemeClr val="tx1">
                    <a:tint val="75000"/>
                  </a:schemeClr>
                </a:solidFill>
                <a:latin typeface="Arial"/>
                <a:cs typeface="Arial"/>
              </a:defRPr>
            </a:lvl1pPr>
          </a:lstStyle>
          <a:p>
            <a:pPr defTabSz="609555"/>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0" y="6356352"/>
            <a:ext cx="2844800" cy="365125"/>
          </a:xfrm>
          <a:prstGeom prst="rect">
            <a:avLst/>
          </a:prstGeom>
        </p:spPr>
        <p:txBody>
          <a:bodyPr vert="horz" lIns="0" tIns="45720" rIns="0" bIns="45720" rtlCol="0" anchor="ctr"/>
          <a:lstStyle>
            <a:lvl1pPr algn="r">
              <a:defRPr sz="1333">
                <a:solidFill>
                  <a:schemeClr val="tx1">
                    <a:tint val="75000"/>
                  </a:schemeClr>
                </a:solidFill>
                <a:latin typeface="Arial"/>
                <a:cs typeface="Arial"/>
              </a:defRPr>
            </a:lvl1pPr>
          </a:lstStyle>
          <a:p>
            <a:pPr defTabSz="609555"/>
            <a:fld id="{4053C88C-7F54-5C41-9C2C-A1749F672A38}" type="slidenum">
              <a:rPr lang="nb-NO" smtClean="0">
                <a:solidFill>
                  <a:prstClr val="black">
                    <a:tint val="75000"/>
                  </a:prstClr>
                </a:solidFill>
              </a:rPr>
              <a:pPr defTabSz="609555"/>
              <a:t>‹#›</a:t>
            </a:fld>
            <a:endParaRPr lang="nb-NO">
              <a:solidFill>
                <a:prstClr val="black">
                  <a:tint val="75000"/>
                </a:prstClr>
              </a:solidFill>
            </a:endParaRPr>
          </a:p>
        </p:txBody>
      </p:sp>
    </p:spTree>
    <p:extLst>
      <p:ext uri="{BB962C8B-B14F-4D97-AF65-F5344CB8AC3E}">
        <p14:creationId xmlns:p14="http://schemas.microsoft.com/office/powerpoint/2010/main" val="248341697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txStyles>
    <p:titleStyle>
      <a:lvl1pPr algn="l" defTabSz="609555" rtl="0" eaLnBrk="1" latinLnBrk="0" hangingPunct="1">
        <a:spcBef>
          <a:spcPct val="0"/>
        </a:spcBef>
        <a:buNone/>
        <a:defRPr sz="4800" b="1" kern="1200">
          <a:solidFill>
            <a:schemeClr val="tx1"/>
          </a:solidFill>
          <a:latin typeface="Arial"/>
          <a:ea typeface="+mj-ea"/>
          <a:cs typeface="Arial"/>
        </a:defRPr>
      </a:lvl1pPr>
    </p:titleStyle>
    <p:bodyStyle>
      <a:lvl1pPr marL="457167" indent="-457167" algn="l" defTabSz="609555" rtl="0" eaLnBrk="1" latinLnBrk="0" hangingPunct="1">
        <a:spcBef>
          <a:spcPct val="20000"/>
        </a:spcBef>
        <a:buFont typeface="Arial"/>
        <a:buChar char="•"/>
        <a:defRPr sz="3733" kern="1200">
          <a:solidFill>
            <a:schemeClr val="tx1"/>
          </a:solidFill>
          <a:latin typeface="Arial"/>
          <a:ea typeface="+mn-ea"/>
          <a:cs typeface="Arial"/>
        </a:defRPr>
      </a:lvl1pPr>
      <a:lvl2pPr marL="990526" indent="-380972" algn="l" defTabSz="609555" rtl="0" eaLnBrk="1" latinLnBrk="0" hangingPunct="1">
        <a:spcBef>
          <a:spcPct val="20000"/>
        </a:spcBef>
        <a:buFont typeface="Arial"/>
        <a:buChar char="–"/>
        <a:defRPr sz="3200" kern="1200">
          <a:solidFill>
            <a:schemeClr val="tx1"/>
          </a:solidFill>
          <a:latin typeface="Arial"/>
          <a:ea typeface="+mn-ea"/>
          <a:cs typeface="Arial"/>
        </a:defRPr>
      </a:lvl2pPr>
      <a:lvl3pPr marL="1523887" indent="-304776" algn="l" defTabSz="609555" rtl="0" eaLnBrk="1" latinLnBrk="0" hangingPunct="1">
        <a:spcBef>
          <a:spcPct val="20000"/>
        </a:spcBef>
        <a:buFont typeface="Arial"/>
        <a:buChar char="•"/>
        <a:defRPr sz="2400" kern="1200">
          <a:solidFill>
            <a:schemeClr val="tx1"/>
          </a:solidFill>
          <a:latin typeface="Arial"/>
          <a:ea typeface="+mn-ea"/>
          <a:cs typeface="Arial"/>
        </a:defRPr>
      </a:lvl3pPr>
      <a:lvl4pPr marL="2133440" indent="-304776" algn="l" defTabSz="609555" rtl="0" eaLnBrk="1" latinLnBrk="0" hangingPunct="1">
        <a:spcBef>
          <a:spcPct val="20000"/>
        </a:spcBef>
        <a:buFont typeface="Arial"/>
        <a:buChar char="–"/>
        <a:defRPr sz="2133" kern="1200">
          <a:solidFill>
            <a:schemeClr val="tx1"/>
          </a:solidFill>
          <a:latin typeface="Arial"/>
          <a:ea typeface="+mn-ea"/>
          <a:cs typeface="Arial"/>
        </a:defRPr>
      </a:lvl4pPr>
      <a:lvl5pPr marL="2742994" indent="-304776" algn="l" defTabSz="609555" rtl="0" eaLnBrk="1" latinLnBrk="0" hangingPunct="1">
        <a:spcBef>
          <a:spcPct val="20000"/>
        </a:spcBef>
        <a:buFont typeface="Arial"/>
        <a:buChar char="»"/>
        <a:defRPr sz="18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jpe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0.png"/><Relationship Id="rId5" Type="http://schemas.openxmlformats.org/officeDocument/2006/relationships/hyperlink" Target="http://www.barnetr&#229;kk.no/" TargetMode="External"/><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doga.no/Aktiviteter/folketrakk/undersokelse/" TargetMode="External"/><Relationship Id="rId2" Type="http://schemas.openxmlformats.org/officeDocument/2006/relationships/notesSlide" Target="../notesSlides/notesSlide28.xml"/><Relationship Id="rId1" Type="http://schemas.openxmlformats.org/officeDocument/2006/relationships/slideLayout" Target="../slideLayouts/slideLayout7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8A73"/>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7618" y="5165616"/>
            <a:ext cx="1198636" cy="847191"/>
          </a:xfrm>
          <a:prstGeom prst="rect">
            <a:avLst/>
          </a:prstGeom>
        </p:spPr>
      </p:pic>
      <p:pic>
        <p:nvPicPr>
          <p:cNvPr id="8" name="Bilde 7"/>
          <p:cNvPicPr>
            <a:picLocks noChangeAspect="1"/>
          </p:cNvPicPr>
          <p:nvPr/>
        </p:nvPicPr>
        <p:blipFill>
          <a:blip r:embed="rId4"/>
          <a:stretch>
            <a:fillRect/>
          </a:stretch>
        </p:blipFill>
        <p:spPr>
          <a:xfrm>
            <a:off x="964356" y="5768946"/>
            <a:ext cx="3029975" cy="243861"/>
          </a:xfrm>
          <a:prstGeom prst="rect">
            <a:avLst/>
          </a:prstGeom>
        </p:spPr>
      </p:pic>
      <p:sp>
        <p:nvSpPr>
          <p:cNvPr id="7" name="Tittel 6">
            <a:extLst>
              <a:ext uri="{FF2B5EF4-FFF2-40B4-BE49-F238E27FC236}">
                <a16:creationId xmlns:a16="http://schemas.microsoft.com/office/drawing/2014/main" id="{E170C807-905C-43CF-8DE3-C299DAFEA5F3}"/>
              </a:ext>
            </a:extLst>
          </p:cNvPr>
          <p:cNvSpPr>
            <a:spLocks noGrp="1"/>
          </p:cNvSpPr>
          <p:nvPr>
            <p:ph type="ctrTitle"/>
          </p:nvPr>
        </p:nvSpPr>
        <p:spPr>
          <a:xfrm>
            <a:off x="825383" y="1222427"/>
            <a:ext cx="9822235" cy="2979793"/>
          </a:xfrm>
        </p:spPr>
        <p:txBody>
          <a:bodyPr>
            <a:normAutofit fontScale="90000"/>
          </a:bodyPr>
          <a:lstStyle/>
          <a:p>
            <a:pPr algn="l"/>
            <a:br>
              <a:rPr lang="nb-NO" b="1" dirty="0">
                <a:solidFill>
                  <a:schemeClr val="bg1">
                    <a:lumMod val="95000"/>
                  </a:schemeClr>
                </a:solidFill>
              </a:rPr>
            </a:br>
            <a:r>
              <a:rPr lang="nb-NO" b="1" dirty="0">
                <a:solidFill>
                  <a:schemeClr val="bg1">
                    <a:lumMod val="95000"/>
                  </a:schemeClr>
                </a:solidFill>
              </a:rPr>
              <a:t>Folketråkk – en nasjonal digital medvirkningsplattform</a:t>
            </a:r>
            <a:br>
              <a:rPr lang="nb-NO" b="1" dirty="0">
                <a:solidFill>
                  <a:schemeClr val="bg1">
                    <a:lumMod val="95000"/>
                  </a:schemeClr>
                </a:solidFill>
              </a:rPr>
            </a:br>
            <a:r>
              <a:rPr lang="nb-NO" sz="3600" b="1" dirty="0">
                <a:solidFill>
                  <a:schemeClr val="bg1">
                    <a:lumMod val="95000"/>
                  </a:schemeClr>
                </a:solidFill>
              </a:rPr>
              <a:t>					</a:t>
            </a:r>
            <a:br>
              <a:rPr lang="nb-NO" sz="3600" b="1" dirty="0">
                <a:solidFill>
                  <a:schemeClr val="bg1">
                    <a:lumMod val="95000"/>
                  </a:schemeClr>
                </a:solidFill>
              </a:rPr>
            </a:br>
            <a:r>
              <a:rPr lang="nb-NO" sz="2200" dirty="0">
                <a:solidFill>
                  <a:schemeClr val="bg1"/>
                </a:solidFill>
              </a:rPr>
              <a:t>Ingvil Aarholt Hegna, seniorrådgiver arkitektur</a:t>
            </a:r>
            <a:br>
              <a:rPr lang="nb-NO" sz="3600" dirty="0">
                <a:solidFill>
                  <a:schemeClr val="bg1"/>
                </a:solidFill>
              </a:rPr>
            </a:br>
            <a:endParaRPr lang="nb-NO" sz="3600" b="1" dirty="0">
              <a:solidFill>
                <a:schemeClr val="bg1">
                  <a:lumMod val="95000"/>
                </a:schemeClr>
              </a:solidFill>
            </a:endParaRPr>
          </a:p>
        </p:txBody>
      </p:sp>
      <p:sp>
        <p:nvSpPr>
          <p:cNvPr id="2" name="TekstSylinder 1">
            <a:extLst>
              <a:ext uri="{FF2B5EF4-FFF2-40B4-BE49-F238E27FC236}">
                <a16:creationId xmlns:a16="http://schemas.microsoft.com/office/drawing/2014/main" id="{21A59E2A-E7FD-4FDA-913C-ABFCCC8E564B}"/>
              </a:ext>
            </a:extLst>
          </p:cNvPr>
          <p:cNvSpPr txBox="1"/>
          <p:nvPr/>
        </p:nvSpPr>
        <p:spPr>
          <a:xfrm>
            <a:off x="5207739" y="5276847"/>
            <a:ext cx="5979863" cy="830997"/>
          </a:xfrm>
          <a:prstGeom prst="rect">
            <a:avLst/>
          </a:prstGeom>
          <a:noFill/>
        </p:spPr>
        <p:txBody>
          <a:bodyPr wrap="square" rtlCol="0">
            <a:spAutoFit/>
          </a:bodyPr>
          <a:lstStyle/>
          <a:p>
            <a:r>
              <a:rPr lang="nb-NO" sz="2400" dirty="0">
                <a:solidFill>
                  <a:schemeClr val="bg1">
                    <a:lumMod val="95000"/>
                  </a:schemeClr>
                </a:solidFill>
              </a:rPr>
              <a:t>Norsk planmøte Trondheim </a:t>
            </a:r>
            <a:br>
              <a:rPr lang="nb-NO" sz="2400" dirty="0">
                <a:solidFill>
                  <a:schemeClr val="bg1">
                    <a:lumMod val="95000"/>
                  </a:schemeClr>
                </a:solidFill>
              </a:rPr>
            </a:br>
            <a:r>
              <a:rPr lang="nb-NO" sz="2400" dirty="0">
                <a:solidFill>
                  <a:schemeClr val="bg1">
                    <a:lumMod val="95000"/>
                  </a:schemeClr>
                </a:solidFill>
              </a:rPr>
              <a:t>20.-21. september «Sammen om byen»</a:t>
            </a:r>
          </a:p>
        </p:txBody>
      </p:sp>
    </p:spTree>
    <p:extLst>
      <p:ext uri="{BB962C8B-B14F-4D97-AF65-F5344CB8AC3E}">
        <p14:creationId xmlns:p14="http://schemas.microsoft.com/office/powerpoint/2010/main" val="26306288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6112298" y="-15181"/>
            <a:ext cx="6086476" cy="6932811"/>
          </a:xfrm>
          <a:prstGeom prst="rect">
            <a:avLst/>
          </a:prstGeom>
          <a:solidFill>
            <a:srgbClr val="A9C2B8"/>
          </a:solidFill>
          <a:ln w="12700">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303"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304" name="Shape 304"/>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t>10</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05" name="Shape 305"/>
          <p:cNvSpPr/>
          <p:nvPr/>
        </p:nvSpPr>
        <p:spPr>
          <a:xfrm>
            <a:off x="647700" y="1143908"/>
            <a:ext cx="3298992"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Innbyggerens</a:t>
            </a:r>
            <a:r>
              <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 </a:t>
            </a: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perspektiv</a:t>
            </a:r>
            <a:endPar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306" name="Shape 306"/>
          <p:cNvSpPr/>
          <p:nvPr/>
        </p:nvSpPr>
        <p:spPr>
          <a:xfrm>
            <a:off x="647700" y="620615"/>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1">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2. Innsikt - Brukerperspektiv</a:t>
            </a:r>
          </a:p>
        </p:txBody>
      </p:sp>
      <p:sp>
        <p:nvSpPr>
          <p:cNvPr id="307" name="Shape 307"/>
          <p:cNvSpPr/>
          <p:nvPr/>
        </p:nvSpPr>
        <p:spPr>
          <a:xfrm>
            <a:off x="616946" y="2450493"/>
            <a:ext cx="4951750" cy="14265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190500" marR="0" lvl="0" indent="-190500" algn="l" defTabSz="323850" rtl="0" eaLnBrk="1" fontAlgn="auto" latinLnBrk="0" hangingPunct="1">
              <a:lnSpc>
                <a:spcPct val="100000"/>
              </a:lnSpc>
              <a:spcBef>
                <a:spcPts val="1250"/>
              </a:spcBef>
              <a:spcAft>
                <a:spcPts val="0"/>
              </a:spcAft>
              <a:buClrTx/>
              <a:buSzPct val="75000"/>
              <a:buFontTx/>
              <a:buChar char="•"/>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700" spc="-81">
                <a:solidFill>
                  <a:srgbClr val="000000"/>
                </a:solidFill>
                <a:latin typeface="+mj-lt"/>
                <a:ea typeface="+mj-ea"/>
                <a:cs typeface="+mj-cs"/>
                <a:sym typeface="Helvetica Neue LT Std 55 Roman"/>
              </a:defRPr>
            </a:pP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Den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eneste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muligheten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innbyggerne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får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til</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påvirke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ved</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protestere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noe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som</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allerede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bestemt</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opplever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derfor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ikke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har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innflytelse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planprosessen</a:t>
            </a:r>
            <a:endPar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endParaRPr>
          </a:p>
        </p:txBody>
      </p:sp>
      <p:sp>
        <p:nvSpPr>
          <p:cNvPr id="308" name="Shape 308"/>
          <p:cNvSpPr/>
          <p:nvPr/>
        </p:nvSpPr>
        <p:spPr>
          <a:xfrm>
            <a:off x="-1795741" y="934332"/>
            <a:ext cx="3551291" cy="1"/>
          </a:xfrm>
          <a:prstGeom prst="line">
            <a:avLst/>
          </a:prstGeom>
          <a:ln>
            <a:solidFill>
              <a:srgbClr val="446365"/>
            </a:solidFill>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09" name="Shape 309"/>
          <p:cNvSpPr/>
          <p:nvPr/>
        </p:nvSpPr>
        <p:spPr>
          <a:xfrm>
            <a:off x="6710734" y="5394649"/>
            <a:ext cx="5142285" cy="82073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i="1" spc="-150">
                <a:latin typeface="+mj-lt"/>
                <a:ea typeface="+mj-ea"/>
                <a:cs typeface="+mj-cs"/>
                <a:sym typeface="Helvetica Neue LT Std 55 Roman"/>
              </a:defRPr>
            </a:lvl1pPr>
          </a:lstStyle>
          <a:p>
            <a:pPr marL="0" marR="0" lvl="0" indent="0" algn="l" defTabSz="323850" rtl="0" eaLnBrk="1" fontAlgn="auto" latinLnBrk="0" hangingPunct="1">
              <a:lnSpc>
                <a:spcPct val="10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Ingen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hører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eller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ser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våre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behov</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vi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kommer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for sent inn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prosessen</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p>
        </p:txBody>
      </p:sp>
      <p:pic>
        <p:nvPicPr>
          <p:cNvPr id="310" name="pasted-image.pdf"/>
          <p:cNvPicPr>
            <a:picLocks noChangeAspect="1"/>
          </p:cNvPicPr>
          <p:nvPr/>
        </p:nvPicPr>
        <p:blipFill>
          <a:blip r:embed="rId4">
            <a:extLst/>
          </a:blip>
          <a:stretch>
            <a:fillRect/>
          </a:stretch>
        </p:blipFill>
        <p:spPr>
          <a:xfrm>
            <a:off x="7159153" y="1147143"/>
            <a:ext cx="3551291" cy="3461008"/>
          </a:xfrm>
          <a:prstGeom prst="rect">
            <a:avLst/>
          </a:prstGeom>
          <a:ln w="12700">
            <a:miter lim="400000"/>
          </a:ln>
        </p:spPr>
      </p:pic>
      <p:sp>
        <p:nvSpPr>
          <p:cNvPr id="311" name="Shape 311"/>
          <p:cNvSpPr/>
          <p:nvPr/>
        </p:nvSpPr>
        <p:spPr>
          <a:xfrm>
            <a:off x="6722894" y="5066211"/>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6000" b="0" i="1" u="none" strike="noStrike" kern="0" cap="none" spc="-60" normalizeH="0" baseline="0" noProof="0">
                <a:ln>
                  <a:noFill/>
                </a:ln>
                <a:solidFill>
                  <a:sysClr val="windowText" lastClr="000000"/>
                </a:solidFill>
                <a:effectLst/>
                <a:uLnTx/>
                <a:uFillTx/>
                <a:latin typeface="Helvetica Neue LT Std 55 Roman"/>
                <a:sym typeface="Helvetica Neue LT Std 55 Roman"/>
              </a:rPr>
              <a:t>“</a:t>
            </a:r>
          </a:p>
        </p:txBody>
      </p:sp>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304" y="5938528"/>
            <a:ext cx="698961" cy="494022"/>
          </a:xfrm>
          <a:prstGeom prst="rect">
            <a:avLst/>
          </a:prstGeom>
        </p:spPr>
      </p:pic>
    </p:spTree>
    <p:extLst>
      <p:ext uri="{BB962C8B-B14F-4D97-AF65-F5344CB8AC3E}">
        <p14:creationId xmlns:p14="http://schemas.microsoft.com/office/powerpoint/2010/main" val="23809103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p:nvPr/>
        </p:nvSpPr>
        <p:spPr>
          <a:xfrm>
            <a:off x="6114270" y="-92937"/>
            <a:ext cx="6086476" cy="6932811"/>
          </a:xfrm>
          <a:prstGeom prst="rect">
            <a:avLst/>
          </a:prstGeom>
          <a:solidFill>
            <a:srgbClr val="A9C2B8"/>
          </a:solidFill>
          <a:ln w="12700">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15" name="Shape 315"/>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t>11</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16" name="Shape 316"/>
          <p:cNvSpPr/>
          <p:nvPr/>
        </p:nvSpPr>
        <p:spPr>
          <a:xfrm>
            <a:off x="606320" y="1200188"/>
            <a:ext cx="4425887" cy="4616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Kommunens</a:t>
            </a:r>
            <a:r>
              <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 </a:t>
            </a: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perspektiv</a:t>
            </a:r>
            <a:endPar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317" name="Shape 317"/>
          <p:cNvSpPr/>
          <p:nvPr/>
        </p:nvSpPr>
        <p:spPr>
          <a:xfrm>
            <a:off x="-1795741" y="934332"/>
            <a:ext cx="3551291" cy="1"/>
          </a:xfrm>
          <a:prstGeom prst="line">
            <a:avLst/>
          </a:prstGeom>
          <a:ln>
            <a:solidFill>
              <a:srgbClr val="446365"/>
            </a:solidFill>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18" name="Shape 318"/>
          <p:cNvSpPr/>
          <p:nvPr/>
        </p:nvSpPr>
        <p:spPr>
          <a:xfrm>
            <a:off x="6532777" y="5064631"/>
            <a:ext cx="5659225" cy="820738"/>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i="1" spc="-150">
                <a:latin typeface="+mj-lt"/>
                <a:ea typeface="+mj-ea"/>
                <a:cs typeface="+mj-cs"/>
                <a:sym typeface="Helvetica Neue LT Std 55 Roman"/>
              </a:defRPr>
            </a:lvl1pPr>
          </a:lstStyle>
          <a:p>
            <a:pPr marL="0" marR="0" lvl="0" indent="0" algn="l" defTabSz="323850" rtl="0" eaLnBrk="1" fontAlgn="auto" latinLnBrk="0" hangingPunct="1">
              <a:lnSpc>
                <a:spcPct val="10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Ingen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klarer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å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gi</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innspill</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på</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de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riktige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tingene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på</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de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riktige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stedene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prosessen</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p>
        </p:txBody>
      </p:sp>
      <p:sp>
        <p:nvSpPr>
          <p:cNvPr id="319" name="Shape 319"/>
          <p:cNvSpPr/>
          <p:nvPr/>
        </p:nvSpPr>
        <p:spPr>
          <a:xfrm>
            <a:off x="647700" y="1877225"/>
            <a:ext cx="4582090" cy="13099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190500" marR="0" lvl="0" indent="-190500" algn="l" defTabSz="323850" rtl="0" eaLnBrk="1" fontAlgn="auto" latinLnBrk="0" hangingPunct="1">
              <a:lnSpc>
                <a:spcPct val="100000"/>
              </a:lnSpc>
              <a:spcBef>
                <a:spcPts val="1250"/>
              </a:spcBef>
              <a:spcAft>
                <a:spcPts val="0"/>
              </a:spcAft>
              <a:buClrTx/>
              <a:buSzPct val="75000"/>
              <a:buFontTx/>
              <a:buChar char="•"/>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700" spc="-81">
                <a:solidFill>
                  <a:srgbClr val="000000"/>
                </a:solidFill>
                <a:latin typeface="+mj-lt"/>
                <a:ea typeface="+mj-ea"/>
                <a:cs typeface="+mj-cs"/>
                <a:sym typeface="Helvetica Neue LT Std 55 Roman"/>
              </a:defRPr>
            </a:pP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Kommunene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tror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ikke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innbyggerne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kan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hjelpe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til</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med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verdifulle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innspill</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kommuneplannivå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Noen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kommuner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også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skeptiske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til</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involvere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befolkningen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fordi</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redde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for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skape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for store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forventninger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a:t>
            </a:r>
          </a:p>
        </p:txBody>
      </p:sp>
      <p:sp>
        <p:nvSpPr>
          <p:cNvPr id="320" name="Shape 320"/>
          <p:cNvSpPr/>
          <p:nvPr/>
        </p:nvSpPr>
        <p:spPr>
          <a:xfrm>
            <a:off x="6459892" y="4672240"/>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6000" b="0" i="1" u="none" strike="noStrike" kern="0" cap="none" spc="-60" normalizeH="0" baseline="0" noProof="0" dirty="0">
                <a:ln>
                  <a:noFill/>
                </a:ln>
                <a:solidFill>
                  <a:sysClr val="windowText" lastClr="000000"/>
                </a:solidFill>
                <a:effectLst/>
                <a:uLnTx/>
                <a:uFillTx/>
                <a:latin typeface="Helvetica Neue LT Std 55 Roman"/>
                <a:sym typeface="Helvetica Neue LT Std 55 Roman"/>
              </a:rPr>
              <a:t>“</a:t>
            </a:r>
          </a:p>
        </p:txBody>
      </p:sp>
      <p:pic>
        <p:nvPicPr>
          <p:cNvPr id="321" name="pasted-image.pdf"/>
          <p:cNvPicPr>
            <a:picLocks noChangeAspect="1"/>
          </p:cNvPicPr>
          <p:nvPr/>
        </p:nvPicPr>
        <p:blipFill>
          <a:blip r:embed="rId3">
            <a:extLst/>
          </a:blip>
          <a:srcRect r="51301"/>
          <a:stretch>
            <a:fillRect/>
          </a:stretch>
        </p:blipFill>
        <p:spPr>
          <a:xfrm>
            <a:off x="7208860" y="1396653"/>
            <a:ext cx="1664049" cy="3076590"/>
          </a:xfrm>
          <a:prstGeom prst="rect">
            <a:avLst/>
          </a:prstGeom>
          <a:ln w="12700">
            <a:miter lim="400000"/>
          </a:ln>
        </p:spPr>
      </p:pic>
      <p:pic>
        <p:nvPicPr>
          <p:cNvPr id="322" name="pasted-image.pdf"/>
          <p:cNvPicPr>
            <a:picLocks noChangeAspect="1"/>
          </p:cNvPicPr>
          <p:nvPr/>
        </p:nvPicPr>
        <p:blipFill>
          <a:blip r:embed="rId3">
            <a:extLst/>
          </a:blip>
          <a:srcRect l="58215"/>
          <a:stretch>
            <a:fillRect/>
          </a:stretch>
        </p:blipFill>
        <p:spPr>
          <a:xfrm>
            <a:off x="9160984" y="1055814"/>
            <a:ext cx="1542107" cy="3322913"/>
          </a:xfrm>
          <a:prstGeom prst="rect">
            <a:avLst/>
          </a:prstGeom>
          <a:ln w="12700">
            <a:miter lim="400000"/>
          </a:ln>
        </p:spPr>
      </p:pic>
      <p:pic>
        <p:nvPicPr>
          <p:cNvPr id="323" name="pasted-image.pdf"/>
          <p:cNvPicPr>
            <a:picLocks noChangeAspect="1"/>
          </p:cNvPicPr>
          <p:nvPr/>
        </p:nvPicPr>
        <p:blipFill>
          <a:blip r:embed="rId4">
            <a:extLst/>
          </a:blip>
          <a:stretch>
            <a:fillRect/>
          </a:stretch>
        </p:blipFill>
        <p:spPr>
          <a:xfrm>
            <a:off x="8377998" y="1555536"/>
            <a:ext cx="1559020" cy="3322983"/>
          </a:xfrm>
          <a:prstGeom prst="rect">
            <a:avLst/>
          </a:prstGeom>
          <a:ln w="12700">
            <a:miter lim="400000"/>
          </a:ln>
        </p:spPr>
      </p:pic>
      <p:sp>
        <p:nvSpPr>
          <p:cNvPr id="324" name="Shape 324"/>
          <p:cNvSpPr/>
          <p:nvPr/>
        </p:nvSpPr>
        <p:spPr>
          <a:xfrm>
            <a:off x="647700" y="620615"/>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1">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2. Innsikt - Brukerperspektiv</a:t>
            </a:r>
          </a:p>
        </p:txBody>
      </p:sp>
      <p:pic>
        <p:nvPicPr>
          <p:cNvPr id="14" name="droppedImage.pdf"/>
          <p:cNvPicPr>
            <a:picLocks noChangeAspect="1"/>
          </p:cNvPicPr>
          <p:nvPr/>
        </p:nvPicPr>
        <p:blipFill>
          <a:blip r:embed="rId5">
            <a:extLst/>
          </a:blip>
          <a:stretch>
            <a:fillRect/>
          </a:stretch>
        </p:blipFill>
        <p:spPr>
          <a:xfrm>
            <a:off x="622300" y="6432550"/>
            <a:ext cx="547688" cy="146050"/>
          </a:xfrm>
          <a:prstGeom prst="rect">
            <a:avLst/>
          </a:prstGeom>
          <a:ln w="12700">
            <a:miter lim="400000"/>
          </a:ln>
        </p:spPr>
      </p:pic>
      <p:pic>
        <p:nvPicPr>
          <p:cNvPr id="15" name="Bil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4304" y="5938528"/>
            <a:ext cx="698961" cy="494022"/>
          </a:xfrm>
          <a:prstGeom prst="rect">
            <a:avLst/>
          </a:prstGeom>
        </p:spPr>
      </p:pic>
    </p:spTree>
    <p:extLst>
      <p:ext uri="{BB962C8B-B14F-4D97-AF65-F5344CB8AC3E}">
        <p14:creationId xmlns:p14="http://schemas.microsoft.com/office/powerpoint/2010/main" val="2614980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6112298" y="-15181"/>
            <a:ext cx="6086476" cy="6932811"/>
          </a:xfrm>
          <a:prstGeom prst="rect">
            <a:avLst/>
          </a:prstGeom>
          <a:solidFill>
            <a:srgbClr val="A9C2B8"/>
          </a:solidFill>
          <a:ln w="12700">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338"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339" name="Shape 339"/>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t>12</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40" name="Shape 340"/>
          <p:cNvSpPr/>
          <p:nvPr/>
        </p:nvSpPr>
        <p:spPr>
          <a:xfrm>
            <a:off x="731971" y="1212105"/>
            <a:ext cx="3298992"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Utbyggerens</a:t>
            </a:r>
            <a:r>
              <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 </a:t>
            </a: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perspektiv</a:t>
            </a:r>
            <a:endPar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341" name="Shape 341"/>
          <p:cNvSpPr/>
          <p:nvPr/>
        </p:nvSpPr>
        <p:spPr>
          <a:xfrm>
            <a:off x="-1795741" y="934332"/>
            <a:ext cx="3551291" cy="1"/>
          </a:xfrm>
          <a:prstGeom prst="line">
            <a:avLst/>
          </a:prstGeom>
          <a:ln>
            <a:solidFill>
              <a:srgbClr val="446365"/>
            </a:solidFill>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42" name="Shape 342"/>
          <p:cNvSpPr/>
          <p:nvPr/>
        </p:nvSpPr>
        <p:spPr>
          <a:xfrm>
            <a:off x="731971" y="2412403"/>
            <a:ext cx="5057750" cy="37431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190500" marR="0" lvl="0" indent="-190500" algn="l" defTabSz="323850" rtl="0" eaLnBrk="1" fontAlgn="auto" latinLnBrk="0" hangingPunct="1">
              <a:lnSpc>
                <a:spcPct val="100000"/>
              </a:lnSpc>
              <a:spcBef>
                <a:spcPts val="1250"/>
              </a:spcBef>
              <a:spcAft>
                <a:spcPts val="0"/>
              </a:spcAft>
              <a:buClrTx/>
              <a:buSzPct val="75000"/>
              <a:buFontTx/>
              <a:buChar char="•"/>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700" spc="-81">
                <a:solidFill>
                  <a:srgbClr val="000000"/>
                </a:solidFill>
                <a:latin typeface="+mj-lt"/>
                <a:ea typeface="+mj-ea"/>
                <a:cs typeface="+mj-cs"/>
                <a:sym typeface="Helvetica Neue LT Std 55 Roman"/>
              </a:defRPr>
            </a:pP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Utbyggerne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føler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ofte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misforstått</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tror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kommunen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mener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gjør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prosjekter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kun for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egen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vinning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men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utbyggerne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ønsker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egentlig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mer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dialog med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planleggerne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a:t>
            </a:r>
          </a:p>
        </p:txBody>
      </p:sp>
      <p:sp>
        <p:nvSpPr>
          <p:cNvPr id="343" name="Shape 343"/>
          <p:cNvSpPr/>
          <p:nvPr/>
        </p:nvSpPr>
        <p:spPr>
          <a:xfrm>
            <a:off x="6783360" y="5275884"/>
            <a:ext cx="4948804" cy="1205458"/>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i="1" spc="-150">
                <a:latin typeface="+mj-lt"/>
                <a:ea typeface="+mj-ea"/>
                <a:cs typeface="+mj-cs"/>
                <a:sym typeface="Helvetica Neue LT Std 55 Roman"/>
              </a:defRPr>
            </a:lvl1pPr>
          </a:lstStyle>
          <a:p>
            <a:pPr marL="0" marR="0" lvl="0" indent="0" algn="l" defTabSz="323850" rtl="0" eaLnBrk="1" fontAlgn="auto" latinLnBrk="0" hangingPunct="1">
              <a:lnSpc>
                <a:spcPct val="10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Plantiden</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bør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defineres</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med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frister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slik</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man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kan</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få</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igjennom</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tegningene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raskere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p>
        </p:txBody>
      </p:sp>
      <p:sp>
        <p:nvSpPr>
          <p:cNvPr id="344" name="Shape 344"/>
          <p:cNvSpPr/>
          <p:nvPr/>
        </p:nvSpPr>
        <p:spPr>
          <a:xfrm>
            <a:off x="6757453" y="4823567"/>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6000" b="0" i="1" u="none" strike="noStrike" kern="0" cap="none" spc="-60" normalizeH="0" baseline="0" noProof="0">
                <a:ln>
                  <a:noFill/>
                </a:ln>
                <a:solidFill>
                  <a:sysClr val="windowText" lastClr="000000"/>
                </a:solidFill>
                <a:effectLst/>
                <a:uLnTx/>
                <a:uFillTx/>
                <a:latin typeface="Helvetica Neue LT Std 55 Roman"/>
                <a:sym typeface="Helvetica Neue LT Std 55 Roman"/>
              </a:rPr>
              <a:t>“</a:t>
            </a:r>
          </a:p>
        </p:txBody>
      </p:sp>
      <p:pic>
        <p:nvPicPr>
          <p:cNvPr id="345" name="pasted-image.pdf"/>
          <p:cNvPicPr>
            <a:picLocks noChangeAspect="1"/>
          </p:cNvPicPr>
          <p:nvPr/>
        </p:nvPicPr>
        <p:blipFill>
          <a:blip r:embed="rId4">
            <a:extLst/>
          </a:blip>
          <a:stretch>
            <a:fillRect/>
          </a:stretch>
        </p:blipFill>
        <p:spPr>
          <a:xfrm>
            <a:off x="8097729" y="972399"/>
            <a:ext cx="1447067" cy="3742135"/>
          </a:xfrm>
          <a:prstGeom prst="rect">
            <a:avLst/>
          </a:prstGeom>
          <a:ln w="12700">
            <a:miter lim="400000"/>
          </a:ln>
        </p:spPr>
      </p:pic>
      <p:sp>
        <p:nvSpPr>
          <p:cNvPr id="346" name="Shape 346"/>
          <p:cNvSpPr/>
          <p:nvPr/>
        </p:nvSpPr>
        <p:spPr>
          <a:xfrm>
            <a:off x="647700" y="620615"/>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1">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2. Innsikt - Brukerperspektiv</a:t>
            </a:r>
          </a:p>
        </p:txBody>
      </p:sp>
      <p:pic>
        <p:nvPicPr>
          <p:cNvPr id="13"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304" y="5938528"/>
            <a:ext cx="698961" cy="494022"/>
          </a:xfrm>
          <a:prstGeom prst="rect">
            <a:avLst/>
          </a:prstGeom>
        </p:spPr>
      </p:pic>
    </p:spTree>
    <p:extLst>
      <p:ext uri="{BB962C8B-B14F-4D97-AF65-F5344CB8AC3E}">
        <p14:creationId xmlns:p14="http://schemas.microsoft.com/office/powerpoint/2010/main" val="41717319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p:nvPr/>
        </p:nvSpPr>
        <p:spPr>
          <a:xfrm>
            <a:off x="6105524" y="2"/>
            <a:ext cx="6086476" cy="6932811"/>
          </a:xfrm>
          <a:prstGeom prst="rect">
            <a:avLst/>
          </a:prstGeom>
          <a:solidFill>
            <a:srgbClr val="A9C2B8"/>
          </a:solidFill>
          <a:ln w="12700">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349"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350" name="Shape 350"/>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t>13</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51" name="Shape 351"/>
          <p:cNvSpPr/>
          <p:nvPr/>
        </p:nvSpPr>
        <p:spPr>
          <a:xfrm>
            <a:off x="647700" y="1148033"/>
            <a:ext cx="3298992"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Politikerens</a:t>
            </a:r>
            <a:r>
              <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 </a:t>
            </a:r>
            <a:r>
              <a:rPr kumimoji="0" sz="30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perspektiv</a:t>
            </a:r>
            <a:endParaRPr kumimoji="0" sz="30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352" name="Shape 352"/>
          <p:cNvSpPr/>
          <p:nvPr/>
        </p:nvSpPr>
        <p:spPr>
          <a:xfrm>
            <a:off x="-1795741" y="934332"/>
            <a:ext cx="3551291" cy="1"/>
          </a:xfrm>
          <a:prstGeom prst="line">
            <a:avLst/>
          </a:prstGeom>
          <a:ln>
            <a:solidFill>
              <a:srgbClr val="446365"/>
            </a:solidFill>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53" name="Shape 353"/>
          <p:cNvSpPr/>
          <p:nvPr/>
        </p:nvSpPr>
        <p:spPr>
          <a:xfrm>
            <a:off x="6769332" y="5051882"/>
            <a:ext cx="4770229" cy="1205458"/>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i="1" spc="-150">
                <a:latin typeface="+mj-lt"/>
                <a:ea typeface="+mj-ea"/>
                <a:cs typeface="+mj-cs"/>
                <a:sym typeface="Helvetica Neue LT Std 55 Roman"/>
              </a:defRPr>
            </a:lvl1pPr>
          </a:lstStyle>
          <a:p>
            <a:pPr marL="0" marR="0" lvl="0" indent="0" algn="l" defTabSz="323850" rtl="0" eaLnBrk="1" fontAlgn="auto" latinLnBrk="0" hangingPunct="1">
              <a:lnSpc>
                <a:spcPct val="10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Vi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har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ikke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vært</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med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på</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planene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derfor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vi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ikke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enige</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om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det</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som</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er</a:t>
            </a:r>
            <a:r>
              <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rPr>
              <a:t> </a:t>
            </a:r>
            <a:r>
              <a:rPr kumimoji="0" sz="2500" b="0" i="1" u="none" strike="noStrike" kern="0" cap="none" spc="-75" normalizeH="0" baseline="0" noProof="0" dirty="0" err="1">
                <a:ln>
                  <a:noFill/>
                </a:ln>
                <a:solidFill>
                  <a:sysClr val="windowText" lastClr="000000"/>
                </a:solidFill>
                <a:effectLst/>
                <a:uLnTx/>
                <a:uFillTx/>
                <a:latin typeface="Helvetica Neue LT Std 55 Roman"/>
                <a:sym typeface="Helvetica Neue LT Std 55 Roman"/>
              </a:rPr>
              <a:t>bestemt</a:t>
            </a:r>
            <a:endParaRPr kumimoji="0" sz="2500" b="0" i="1" u="none" strike="noStrike" kern="0" cap="none" spc="-75" normalizeH="0" baseline="0" noProof="0" dirty="0">
              <a:ln>
                <a:noFill/>
              </a:ln>
              <a:solidFill>
                <a:sysClr val="windowText" lastClr="000000"/>
              </a:solidFill>
              <a:effectLst/>
              <a:uLnTx/>
              <a:uFillTx/>
              <a:latin typeface="Helvetica Neue LT Std 55 Roman"/>
              <a:sym typeface="Helvetica Neue LT Std 55 Roman"/>
            </a:endParaRPr>
          </a:p>
        </p:txBody>
      </p:sp>
      <p:sp>
        <p:nvSpPr>
          <p:cNvPr id="354" name="Shape 354"/>
          <p:cNvSpPr/>
          <p:nvPr/>
        </p:nvSpPr>
        <p:spPr>
          <a:xfrm>
            <a:off x="647702" y="2308253"/>
            <a:ext cx="4841663" cy="37683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190500" marR="0" lvl="0" indent="-190500" algn="l" defTabSz="323850" rtl="0" eaLnBrk="1" fontAlgn="auto" latinLnBrk="0" hangingPunct="1">
              <a:lnSpc>
                <a:spcPct val="100000"/>
              </a:lnSpc>
              <a:spcBef>
                <a:spcPts val="1250"/>
              </a:spcBef>
              <a:spcAft>
                <a:spcPts val="0"/>
              </a:spcAft>
              <a:buClrTx/>
              <a:buSzPct val="75000"/>
              <a:buFontTx/>
              <a:buChar char="•"/>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700" spc="-81">
                <a:solidFill>
                  <a:srgbClr val="000000"/>
                </a:solidFill>
                <a:latin typeface="+mj-lt"/>
                <a:ea typeface="+mj-ea"/>
                <a:cs typeface="+mj-cs"/>
                <a:sym typeface="Helvetica Neue LT Std 55 Roman"/>
              </a:defRPr>
            </a:pP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Det</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mye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sette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inn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i</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og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politikerne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føler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ofte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fremmedgjort</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har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like store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vanskeligheter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for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forstå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komplekse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plangrunnlag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og kart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som</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andre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nødt</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til</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å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forstå</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og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tilegne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seg</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ekspertkunnskap</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slik</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kan</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ta de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riktige</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 </a:t>
            </a:r>
            <a:r>
              <a:rPr kumimoji="0" sz="2000" b="0" i="0" u="none" strike="noStrike" kern="0" cap="none" spc="-41" normalizeH="0" baseline="0" noProof="0" dirty="0" err="1">
                <a:ln>
                  <a:noFill/>
                </a:ln>
                <a:solidFill>
                  <a:srgbClr val="000000"/>
                </a:solidFill>
                <a:effectLst/>
                <a:uLnTx/>
                <a:uFillTx/>
                <a:latin typeface="DINOT-Medium" panose="02000503030000020004" pitchFamily="50" charset="0"/>
                <a:ea typeface="+mj-ea"/>
                <a:cs typeface="+mj-cs"/>
                <a:sym typeface="Helvetica Neue LT Std 55 Roman"/>
              </a:rPr>
              <a:t>avgjørelser</a:t>
            </a:r>
            <a:r>
              <a:rPr kumimoji="0" sz="2000" b="0" i="0" u="none" strike="noStrike" kern="0" cap="none" spc="-41" normalizeH="0" baseline="0" noProof="0" dirty="0">
                <a:ln>
                  <a:noFill/>
                </a:ln>
                <a:solidFill>
                  <a:srgbClr val="000000"/>
                </a:solidFill>
                <a:effectLst/>
                <a:uLnTx/>
                <a:uFillTx/>
                <a:latin typeface="DINOT-Medium" panose="02000503030000020004" pitchFamily="50" charset="0"/>
                <a:ea typeface="+mj-ea"/>
                <a:cs typeface="+mj-cs"/>
                <a:sym typeface="Helvetica Neue LT Std 55 Roman"/>
              </a:rPr>
              <a:t>.</a:t>
            </a:r>
          </a:p>
        </p:txBody>
      </p:sp>
      <p:pic>
        <p:nvPicPr>
          <p:cNvPr id="355" name="pasted-image.pdf"/>
          <p:cNvPicPr>
            <a:picLocks noChangeAspect="1"/>
          </p:cNvPicPr>
          <p:nvPr/>
        </p:nvPicPr>
        <p:blipFill>
          <a:blip r:embed="rId4">
            <a:extLst/>
          </a:blip>
          <a:stretch>
            <a:fillRect/>
          </a:stretch>
        </p:blipFill>
        <p:spPr>
          <a:xfrm>
            <a:off x="8066299" y="1015263"/>
            <a:ext cx="1793479" cy="3409713"/>
          </a:xfrm>
          <a:prstGeom prst="rect">
            <a:avLst/>
          </a:prstGeom>
          <a:ln w="12700">
            <a:miter lim="400000"/>
          </a:ln>
        </p:spPr>
      </p:pic>
      <p:sp>
        <p:nvSpPr>
          <p:cNvPr id="356" name="Shape 356"/>
          <p:cNvSpPr/>
          <p:nvPr/>
        </p:nvSpPr>
        <p:spPr>
          <a:xfrm>
            <a:off x="6730967" y="4648291"/>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6000" b="0" i="1" u="none" strike="noStrike" kern="0" cap="none" spc="-60" normalizeH="0" baseline="0" noProof="0" dirty="0">
                <a:ln>
                  <a:noFill/>
                </a:ln>
                <a:solidFill>
                  <a:sysClr val="windowText" lastClr="000000"/>
                </a:solidFill>
                <a:effectLst/>
                <a:uLnTx/>
                <a:uFillTx/>
                <a:latin typeface="Helvetica Neue LT Std 55 Roman"/>
                <a:sym typeface="Helvetica Neue LT Std 55 Roman"/>
              </a:rPr>
              <a:t>“</a:t>
            </a:r>
          </a:p>
        </p:txBody>
      </p:sp>
      <p:sp>
        <p:nvSpPr>
          <p:cNvPr id="357" name="Shape 357"/>
          <p:cNvSpPr/>
          <p:nvPr/>
        </p:nvSpPr>
        <p:spPr>
          <a:xfrm>
            <a:off x="647700" y="620615"/>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1">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2. Innsikt - Brukerperspektiv</a:t>
            </a:r>
          </a:p>
        </p:txBody>
      </p:sp>
      <p:pic>
        <p:nvPicPr>
          <p:cNvPr id="13"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304" y="5938528"/>
            <a:ext cx="698961" cy="494022"/>
          </a:xfrm>
          <a:prstGeom prst="rect">
            <a:avLst/>
          </a:prstGeom>
        </p:spPr>
      </p:pic>
    </p:spTree>
    <p:extLst>
      <p:ext uri="{BB962C8B-B14F-4D97-AF65-F5344CB8AC3E}">
        <p14:creationId xmlns:p14="http://schemas.microsoft.com/office/powerpoint/2010/main" val="102171190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Bilde 05.12.2016, 09.47.23-filtered.jpeg"/>
          <p:cNvPicPr>
            <a:picLocks noChangeAspect="1"/>
          </p:cNvPicPr>
          <p:nvPr/>
        </p:nvPicPr>
        <p:blipFill>
          <a:blip r:embed="rId3">
            <a:extLst/>
          </a:blip>
          <a:srcRect l="50033" t="41465" r="10392" b="18986"/>
          <a:stretch>
            <a:fillRect/>
          </a:stretch>
        </p:blipFill>
        <p:spPr>
          <a:xfrm>
            <a:off x="-55761" y="-356949"/>
            <a:ext cx="12303615" cy="9221549"/>
          </a:xfrm>
          <a:prstGeom prst="rect">
            <a:avLst/>
          </a:prstGeom>
          <a:ln w="12700">
            <a:miter lim="400000"/>
          </a:ln>
        </p:spPr>
      </p:pic>
      <p:sp>
        <p:nvSpPr>
          <p:cNvPr id="508" name="Shape 508"/>
          <p:cNvSpPr/>
          <p:nvPr/>
        </p:nvSpPr>
        <p:spPr>
          <a:xfrm>
            <a:off x="-3832" y="-183976"/>
            <a:ext cx="6194635" cy="7421137"/>
          </a:xfrm>
          <a:prstGeom prst="rect">
            <a:avLst/>
          </a:prstGeom>
          <a:gradFill>
            <a:gsLst>
              <a:gs pos="0">
                <a:srgbClr val="000000">
                  <a:alpha val="9000"/>
                  <a:lumMod val="55000"/>
                  <a:lumOff val="45000"/>
                </a:srgbClr>
              </a:gs>
              <a:gs pos="100000">
                <a:srgbClr val="000000">
                  <a:alpha val="0"/>
                </a:srgbClr>
              </a:gs>
            </a:gsLst>
          </a:gradFill>
          <a:ln w="12700">
            <a:miter lim="400000"/>
          </a:ln>
        </p:spPr>
        <p:txBody>
          <a:bodyPr lIns="25400" tIns="25400" rIns="25400" bIns="25400"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pic>
        <p:nvPicPr>
          <p:cNvPr id="509" name="droppedImage.pdf"/>
          <p:cNvPicPr>
            <a:picLocks noChangeAspect="1"/>
          </p:cNvPicPr>
          <p:nvPr/>
        </p:nvPicPr>
        <p:blipFill>
          <a:blip r:embed="rId4">
            <a:extLst/>
          </a:blip>
          <a:stretch>
            <a:fillRect/>
          </a:stretch>
        </p:blipFill>
        <p:spPr>
          <a:xfrm>
            <a:off x="622300" y="6432550"/>
            <a:ext cx="547688" cy="146050"/>
          </a:xfrm>
          <a:prstGeom prst="rect">
            <a:avLst/>
          </a:prstGeom>
          <a:ln w="12700">
            <a:miter lim="400000"/>
          </a:ln>
        </p:spPr>
      </p:pic>
      <p:sp>
        <p:nvSpPr>
          <p:cNvPr id="510" name="Shape 510"/>
          <p:cNvSpPr/>
          <p:nvPr/>
        </p:nvSpPr>
        <p:spPr>
          <a:xfrm>
            <a:off x="11457441" y="6485711"/>
            <a:ext cx="125035"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a:lnSpc>
                <a:spcPct val="100000"/>
              </a:lnSpc>
              <a:defRPr sz="1500" spc="0">
                <a:solidFill>
                  <a:srgbClr val="000000"/>
                </a:solidFill>
              </a:defRPr>
            </a:pPr>
            <a:fld id="{86CB4B4D-7CA3-9044-876B-883B54F8677D}" type="slidenum">
              <a:rPr sz="750"/>
              <a:t>14</a:t>
            </a:fld>
            <a:r>
              <a:rPr sz="750"/>
              <a:t>￼</a:t>
            </a:r>
          </a:p>
        </p:txBody>
      </p:sp>
      <p:sp>
        <p:nvSpPr>
          <p:cNvPr id="511" name="Shape 511"/>
          <p:cNvSpPr/>
          <p:nvPr/>
        </p:nvSpPr>
        <p:spPr>
          <a:xfrm>
            <a:off x="647700" y="1143906"/>
            <a:ext cx="5081026"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lvl1pPr>
          </a:lstStyle>
          <a:p>
            <a:r>
              <a:rPr sz="3000" b="1" dirty="0"/>
              <a:t>Vet </a:t>
            </a:r>
            <a:r>
              <a:rPr sz="3000" b="1" dirty="0" err="1"/>
              <a:t>ikke</a:t>
            </a:r>
            <a:r>
              <a:rPr sz="3000" b="1" dirty="0"/>
              <a:t> </a:t>
            </a:r>
            <a:r>
              <a:rPr sz="3000" b="1" dirty="0" err="1"/>
              <a:t>hvordan</a:t>
            </a:r>
            <a:r>
              <a:rPr sz="3000" b="1" dirty="0"/>
              <a:t> og </a:t>
            </a:r>
            <a:r>
              <a:rPr sz="3000" b="1" dirty="0" err="1"/>
              <a:t>når</a:t>
            </a:r>
            <a:r>
              <a:rPr sz="3000" b="1" dirty="0"/>
              <a:t> </a:t>
            </a:r>
            <a:r>
              <a:rPr sz="3000" b="1" dirty="0" err="1"/>
              <a:t>medvirkning</a:t>
            </a:r>
            <a:r>
              <a:rPr sz="3000" b="1" dirty="0"/>
              <a:t> </a:t>
            </a:r>
            <a:r>
              <a:rPr sz="3000" b="1" dirty="0" err="1"/>
              <a:t>skal</a:t>
            </a:r>
            <a:r>
              <a:rPr sz="3000" b="1" dirty="0"/>
              <a:t> </a:t>
            </a:r>
            <a:r>
              <a:rPr sz="3000" b="1" dirty="0" err="1"/>
              <a:t>gjøres</a:t>
            </a:r>
            <a:endParaRPr sz="3000" b="1" dirty="0"/>
          </a:p>
        </p:txBody>
      </p:sp>
      <p:sp>
        <p:nvSpPr>
          <p:cNvPr id="512" name="Shape 512"/>
          <p:cNvSpPr/>
          <p:nvPr/>
        </p:nvSpPr>
        <p:spPr>
          <a:xfrm>
            <a:off x="-1795741" y="934330"/>
            <a:ext cx="3551291" cy="1"/>
          </a:xfrm>
          <a:prstGeom prst="line">
            <a:avLst/>
          </a:prstGeom>
          <a:ln>
            <a:solidFill>
              <a:srgbClr val="FFFFFF"/>
            </a:solidFill>
            <a:miter lim="400000"/>
          </a:ln>
        </p:spPr>
        <p:txBody>
          <a:bodyPr lIns="25400" tIns="25400" rIns="25400" bIns="25400"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sp>
        <p:nvSpPr>
          <p:cNvPr id="513" name="Shape 513"/>
          <p:cNvSpPr/>
          <p:nvPr/>
        </p:nvSpPr>
        <p:spPr>
          <a:xfrm>
            <a:off x="6581118" y="3687511"/>
            <a:ext cx="3147657" cy="27699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i="1" spc="-59">
                <a:latin typeface="+mj-lt"/>
                <a:ea typeface="+mj-ea"/>
                <a:cs typeface="+mj-cs"/>
                <a:sym typeface="Helvetica Neue LT Std 55 Roman"/>
              </a:defRPr>
            </a:lvl1pPr>
          </a:lstStyle>
          <a:p>
            <a:r>
              <a:rPr sz="3000"/>
              <a:t>De store allmøtene fungerer ikke så bra (…) Som oftest er det bare hvithårete menn som møter opp</a:t>
            </a:r>
          </a:p>
        </p:txBody>
      </p:sp>
      <p:sp>
        <p:nvSpPr>
          <p:cNvPr id="515" name="Shape 515"/>
          <p:cNvSpPr/>
          <p:nvPr/>
        </p:nvSpPr>
        <p:spPr>
          <a:xfrm>
            <a:off x="6587224" y="3371486"/>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r>
              <a:rPr sz="6000"/>
              <a:t>“</a:t>
            </a:r>
          </a:p>
        </p:txBody>
      </p:sp>
      <p:sp>
        <p:nvSpPr>
          <p:cNvPr id="516" name="Shape 516"/>
          <p:cNvSpPr/>
          <p:nvPr/>
        </p:nvSpPr>
        <p:spPr>
          <a:xfrm>
            <a:off x="647700" y="620613"/>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latin typeface="Helvetica Neue LT Std 45 Light"/>
                <a:ea typeface="Helvetica Neue LT Std 45 Light"/>
                <a:cs typeface="Helvetica Neue LT Std 45 Light"/>
                <a:sym typeface="Helvetica Neue LT Std 45 Light"/>
              </a:defRPr>
            </a:lvl1pPr>
          </a:lstStyle>
          <a:p>
            <a:r>
              <a:rPr sz="1400"/>
              <a:t>2. Innsikt - Nøkkelfunn</a:t>
            </a:r>
          </a:p>
        </p:txBody>
      </p:sp>
      <p:sp>
        <p:nvSpPr>
          <p:cNvPr id="2" name="TekstSylinder 1">
            <a:extLst>
              <a:ext uri="{FF2B5EF4-FFF2-40B4-BE49-F238E27FC236}">
                <a16:creationId xmlns:a16="http://schemas.microsoft.com/office/drawing/2014/main" id="{FB77A968-20C0-4027-A0AB-EB8E64A7EA98}"/>
              </a:ext>
            </a:extLst>
          </p:cNvPr>
          <p:cNvSpPr txBox="1"/>
          <p:nvPr/>
        </p:nvSpPr>
        <p:spPr>
          <a:xfrm>
            <a:off x="9224182" y="6291342"/>
            <a:ext cx="1009185" cy="299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80000"/>
              </a:lnSpc>
              <a:spcBef>
                <a:spcPts val="0"/>
              </a:spcBef>
              <a:spcAft>
                <a:spcPts val="0"/>
              </a:spcAft>
              <a:buClrTx/>
              <a:buSzTx/>
              <a:buFontTx/>
              <a:buNone/>
              <a:tabLst/>
            </a:pPr>
            <a:r>
              <a:rPr kumimoji="0" lang="nb-NO" sz="1400" b="0" i="1" u="none" strike="noStrike" cap="none" spc="-90" normalizeH="0" baseline="0" dirty="0">
                <a:ln>
                  <a:noFill/>
                </a:ln>
                <a:solidFill>
                  <a:srgbClr val="FFFFFF"/>
                </a:solidFill>
                <a:effectLst/>
                <a:uFillTx/>
                <a:latin typeface="+mn-lt"/>
                <a:ea typeface="+mn-ea"/>
                <a:cs typeface="+mn-cs"/>
                <a:sym typeface="Helvetica Neue LT Std 75 Bold"/>
              </a:rPr>
              <a:t>- </a:t>
            </a:r>
            <a:r>
              <a:rPr kumimoji="0" lang="nb-NO" sz="1600" b="0" i="1" u="none" strike="noStrike" cap="none" spc="-90" normalizeH="0" baseline="0" dirty="0">
                <a:ln>
                  <a:noFill/>
                </a:ln>
                <a:solidFill>
                  <a:srgbClr val="FFFFFF"/>
                </a:solidFill>
                <a:effectLst/>
                <a:uFillTx/>
                <a:latin typeface="+mn-lt"/>
                <a:ea typeface="+mn-ea"/>
                <a:cs typeface="+mn-cs"/>
                <a:sym typeface="Helvetica Neue LT Std 75 Bold"/>
              </a:rPr>
              <a:t>arkitekt</a:t>
            </a:r>
          </a:p>
        </p:txBody>
      </p:sp>
    </p:spTree>
    <p:extLst>
      <p:ext uri="{BB962C8B-B14F-4D97-AF65-F5344CB8AC3E}">
        <p14:creationId xmlns:p14="http://schemas.microsoft.com/office/powerpoint/2010/main" val="13968660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folk_2-filtered.jpeg"/>
          <p:cNvPicPr>
            <a:picLocks noChangeAspect="1"/>
          </p:cNvPicPr>
          <p:nvPr/>
        </p:nvPicPr>
        <p:blipFill>
          <a:blip r:embed="rId3">
            <a:extLst/>
          </a:blip>
          <a:srcRect l="5502" r="5502"/>
          <a:stretch>
            <a:fillRect/>
          </a:stretch>
        </p:blipFill>
        <p:spPr>
          <a:xfrm>
            <a:off x="-25560" y="-2325474"/>
            <a:ext cx="12252818" cy="9183474"/>
          </a:xfrm>
          <a:prstGeom prst="rect">
            <a:avLst/>
          </a:prstGeom>
          <a:ln w="12700">
            <a:miter lim="400000"/>
          </a:ln>
        </p:spPr>
      </p:pic>
      <p:sp>
        <p:nvSpPr>
          <p:cNvPr id="494" name="Shape 494"/>
          <p:cNvSpPr/>
          <p:nvPr/>
        </p:nvSpPr>
        <p:spPr>
          <a:xfrm>
            <a:off x="-25560" y="-147271"/>
            <a:ext cx="6194635" cy="7152542"/>
          </a:xfrm>
          <a:prstGeom prst="rect">
            <a:avLst/>
          </a:prstGeom>
          <a:gradFill>
            <a:gsLst>
              <a:gs pos="0">
                <a:srgbClr val="000000">
                  <a:alpha val="59593"/>
                </a:srgbClr>
              </a:gs>
              <a:gs pos="100000">
                <a:srgbClr val="000000">
                  <a:alpha val="0"/>
                </a:srgbClr>
              </a:gs>
            </a:gsLst>
          </a:gradFill>
          <a:ln w="12700">
            <a:miter lim="400000"/>
          </a:ln>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000000"/>
              </a:solidFill>
              <a:effectLst/>
              <a:uLnTx/>
              <a:uFillTx/>
              <a:latin typeface="Helvetica Light"/>
              <a:sym typeface="Helvetica Light"/>
            </a:endParaRPr>
          </a:p>
        </p:txBody>
      </p:sp>
      <p:pic>
        <p:nvPicPr>
          <p:cNvPr id="495" name="droppedImage.pdf"/>
          <p:cNvPicPr>
            <a:picLocks noChangeAspect="1"/>
          </p:cNvPicPr>
          <p:nvPr/>
        </p:nvPicPr>
        <p:blipFill>
          <a:blip r:embed="rId4">
            <a:extLst/>
          </a:blip>
          <a:stretch>
            <a:fillRect/>
          </a:stretch>
        </p:blipFill>
        <p:spPr>
          <a:xfrm>
            <a:off x="622300" y="6432550"/>
            <a:ext cx="547688" cy="146050"/>
          </a:xfrm>
          <a:prstGeom prst="rect">
            <a:avLst/>
          </a:prstGeom>
          <a:ln w="12700">
            <a:miter lim="400000"/>
          </a:ln>
        </p:spPr>
      </p:pic>
      <p:sp>
        <p:nvSpPr>
          <p:cNvPr id="496" name="Shape 496"/>
          <p:cNvSpPr/>
          <p:nvPr/>
        </p:nvSpPr>
        <p:spPr>
          <a:xfrm>
            <a:off x="11457441" y="6485711"/>
            <a:ext cx="125035"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1200" cap="none" spc="0" normalizeH="0" baseline="0" noProof="0">
                <a:ln>
                  <a:noFill/>
                </a:ln>
                <a:solidFill>
                  <a:srgbClr val="000000"/>
                </a:solidFill>
                <a:effectLst/>
                <a:uLnTx/>
                <a:uFillTx/>
                <a:latin typeface="Helvetica Neue LT Std 75 Bold"/>
              </a:rPr>
              <a:pPr marL="0" marR="0" lvl="0" indent="0" algn="ctr" defTabSz="914400" rtl="0" eaLnBrk="1" fontAlgn="auto" latinLnBrk="0" hangingPunct="1">
                <a:lnSpc>
                  <a:spcPct val="100000"/>
                </a:lnSpc>
                <a:spcBef>
                  <a:spcPts val="0"/>
                </a:spcBef>
                <a:spcAft>
                  <a:spcPts val="0"/>
                </a:spcAft>
                <a:buClrTx/>
                <a:buSzTx/>
                <a:buFontTx/>
                <a:buNone/>
                <a:tabLst/>
                <a:defRPr sz="1500" spc="0">
                  <a:solidFill>
                    <a:srgbClr val="000000"/>
                  </a:solidFill>
                </a:defRPr>
              </a:pPr>
              <a:t>15</a:t>
            </a:fld>
            <a:r>
              <a:rPr kumimoji="0" sz="750" b="0" i="0" u="none" strike="noStrike" kern="1200" cap="none" spc="0" normalizeH="0" baseline="0" noProof="0">
                <a:ln>
                  <a:noFill/>
                </a:ln>
                <a:solidFill>
                  <a:srgbClr val="000000"/>
                </a:solidFill>
                <a:effectLst/>
                <a:uLnTx/>
                <a:uFillTx/>
                <a:latin typeface="Helvetica Neue LT Std 75 Bold"/>
              </a:rPr>
              <a:t>￼</a:t>
            </a:r>
          </a:p>
        </p:txBody>
      </p:sp>
      <p:sp>
        <p:nvSpPr>
          <p:cNvPr id="497" name="Shape 497"/>
          <p:cNvSpPr/>
          <p:nvPr/>
        </p:nvSpPr>
        <p:spPr>
          <a:xfrm>
            <a:off x="647700" y="1143906"/>
            <a:ext cx="5081026"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3000" b="1" i="0" u="none" strike="noStrike" kern="1200" cap="none" spc="-59" normalizeH="0" baseline="0" noProof="0" dirty="0" err="1">
                <a:ln>
                  <a:noFill/>
                </a:ln>
                <a:solidFill>
                  <a:srgbClr val="FFFFFF"/>
                </a:solidFill>
                <a:effectLst/>
                <a:uLnTx/>
                <a:uFillTx/>
                <a:latin typeface="Helvetica Neue LT Std 75 Bold"/>
              </a:rPr>
              <a:t>Ulik</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forståelse</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av</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hva</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medvirkning</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er</a:t>
            </a:r>
            <a:endParaRPr kumimoji="0" sz="3000" b="1" i="0" u="none" strike="noStrike" kern="1200" cap="none" spc="-59" normalizeH="0" baseline="0" noProof="0" dirty="0">
              <a:ln>
                <a:noFill/>
              </a:ln>
              <a:solidFill>
                <a:srgbClr val="FFFFFF"/>
              </a:solidFill>
              <a:effectLst/>
              <a:uLnTx/>
              <a:uFillTx/>
              <a:latin typeface="Helvetica Neue LT Std 75 Bold"/>
            </a:endParaRPr>
          </a:p>
        </p:txBody>
      </p:sp>
      <p:sp>
        <p:nvSpPr>
          <p:cNvPr id="498" name="Shape 498"/>
          <p:cNvSpPr/>
          <p:nvPr/>
        </p:nvSpPr>
        <p:spPr>
          <a:xfrm>
            <a:off x="-1795741" y="934330"/>
            <a:ext cx="3551291" cy="1"/>
          </a:xfrm>
          <a:prstGeom prst="line">
            <a:avLst/>
          </a:prstGeom>
          <a:ln>
            <a:solidFill>
              <a:srgbClr val="FFFFFF"/>
            </a:solidFill>
            <a:miter lim="400000"/>
          </a:ln>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000000"/>
              </a:solidFill>
              <a:effectLst/>
              <a:uLnTx/>
              <a:uFillTx/>
              <a:latin typeface="Helvetica Light"/>
              <a:sym typeface="Helvetica Light"/>
            </a:endParaRPr>
          </a:p>
        </p:txBody>
      </p:sp>
      <p:sp>
        <p:nvSpPr>
          <p:cNvPr id="499" name="Shape 499"/>
          <p:cNvSpPr/>
          <p:nvPr/>
        </p:nvSpPr>
        <p:spPr>
          <a:xfrm>
            <a:off x="647700" y="620613"/>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latin typeface="Helvetica Neue LT Std 45 Light"/>
                <a:ea typeface="Helvetica Neue LT Std 45 Light"/>
                <a:cs typeface="Helvetica Neue LT Std 45 Light"/>
                <a:sym typeface="Helvetica Neue LT Std 45 Light"/>
              </a:defRPr>
            </a:lvl1pPr>
          </a:lstStyle>
          <a:p>
            <a:pPr marL="0" marR="0" lvl="0" indent="0" algn="l" defTabSz="647700" rtl="0" eaLnBrk="1" fontAlgn="auto" latinLnBrk="0" hangingPunct="1">
              <a:lnSpc>
                <a:spcPct val="65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a:pPr>
            <a:r>
              <a:rPr kumimoji="0" sz="1400" b="0" i="0" u="none" strike="noStrike" kern="1200" cap="none" spc="-70" normalizeH="0" baseline="0" noProof="0">
                <a:ln>
                  <a:noFill/>
                </a:ln>
                <a:solidFill>
                  <a:srgbClr val="FFFFFF"/>
                </a:solidFill>
                <a:effectLst/>
                <a:uLnTx/>
                <a:uFillTx/>
                <a:latin typeface="Helvetica Neue LT Std 45 Light"/>
                <a:sym typeface="Helvetica Neue LT Std 45 Light"/>
              </a:rPr>
              <a:t>2. Innsikt - Nøkkelfunn</a:t>
            </a:r>
          </a:p>
        </p:txBody>
      </p:sp>
      <p:sp>
        <p:nvSpPr>
          <p:cNvPr id="500" name="Shape 500"/>
          <p:cNvSpPr/>
          <p:nvPr/>
        </p:nvSpPr>
        <p:spPr>
          <a:xfrm>
            <a:off x="6581118" y="4931593"/>
            <a:ext cx="3355645"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i="1" spc="-5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000" b="0" i="1" u="none" strike="noStrike" kern="1200" cap="none" spc="-59" normalizeH="0" baseline="0" noProof="0" dirty="0">
                <a:ln>
                  <a:noFill/>
                </a:ln>
                <a:solidFill>
                  <a:srgbClr val="FFFFFF"/>
                </a:solidFill>
                <a:effectLst/>
                <a:uLnTx/>
                <a:uFillTx/>
                <a:latin typeface="Helvetica Neue LT Std 55 Roman"/>
                <a:sym typeface="Helvetica Neue LT Std 55 Roman"/>
              </a:rPr>
              <a:t>M</a:t>
            </a:r>
            <a:r>
              <a:rPr kumimoji="0" sz="3000" b="0" i="1" u="none" strike="noStrike" kern="1200" cap="none" spc="-59" normalizeH="0" baseline="0" noProof="0" dirty="0" err="1">
                <a:ln>
                  <a:noFill/>
                </a:ln>
                <a:solidFill>
                  <a:srgbClr val="FFFFFF"/>
                </a:solidFill>
                <a:effectLst/>
                <a:uLnTx/>
                <a:uFillTx/>
                <a:latin typeface="Helvetica Neue LT Std 55 Roman"/>
                <a:sym typeface="Helvetica Neue LT Std 55 Roman"/>
              </a:rPr>
              <a:t>edvirkning</a:t>
            </a:r>
            <a:r>
              <a:rPr kumimoji="0" sz="3000" b="0" i="1" u="none" strike="noStrike" kern="1200" cap="none" spc="-59" normalizeH="0" baseline="0" noProof="0" dirty="0">
                <a:ln>
                  <a:noFill/>
                </a:ln>
                <a:solidFill>
                  <a:srgbClr val="FFFFFF"/>
                </a:solidFill>
                <a:effectLst/>
                <a:uLnTx/>
                <a:uFillTx/>
                <a:latin typeface="Helvetica Neue LT Std 55 Roman"/>
                <a:sym typeface="Helvetica Neue LT Std 55 Roman"/>
              </a:rPr>
              <a:t> </a:t>
            </a:r>
            <a:r>
              <a:rPr kumimoji="0" sz="3000" b="0" i="1" u="none" strike="noStrike" kern="1200" cap="none" spc="-59" normalizeH="0" baseline="0" noProof="0" dirty="0" err="1">
                <a:ln>
                  <a:noFill/>
                </a:ln>
                <a:solidFill>
                  <a:srgbClr val="FFFFFF"/>
                </a:solidFill>
                <a:effectLst/>
                <a:uLnTx/>
                <a:uFillTx/>
                <a:latin typeface="Helvetica Neue LT Std 55 Roman"/>
                <a:sym typeface="Helvetica Neue LT Std 55 Roman"/>
              </a:rPr>
              <a:t>medfører</a:t>
            </a:r>
            <a:r>
              <a:rPr kumimoji="0" sz="3000" b="0" i="1" u="none" strike="noStrike" kern="1200" cap="none" spc="-59" normalizeH="0" baseline="0" noProof="0" dirty="0">
                <a:ln>
                  <a:noFill/>
                </a:ln>
                <a:solidFill>
                  <a:srgbClr val="FFFFFF"/>
                </a:solidFill>
                <a:effectLst/>
                <a:uLnTx/>
                <a:uFillTx/>
                <a:latin typeface="Helvetica Neue LT Std 55 Roman"/>
                <a:sym typeface="Helvetica Neue LT Std 55 Roman"/>
              </a:rPr>
              <a:t> </a:t>
            </a:r>
            <a:r>
              <a:rPr kumimoji="0" sz="3000" b="0" i="1" u="none" strike="noStrike" kern="1200" cap="none" spc="-59" normalizeH="0" baseline="0" noProof="0" dirty="0" err="1">
                <a:ln>
                  <a:noFill/>
                </a:ln>
                <a:solidFill>
                  <a:srgbClr val="FFFFFF"/>
                </a:solidFill>
                <a:effectLst/>
                <a:uLnTx/>
                <a:uFillTx/>
                <a:latin typeface="Helvetica Neue LT Std 55 Roman"/>
                <a:sym typeface="Helvetica Neue LT Std 55 Roman"/>
              </a:rPr>
              <a:t>ekstraarbeid</a:t>
            </a:r>
            <a:endParaRPr kumimoji="0" sz="3000" b="0" i="1" u="none" strike="noStrike" kern="1200" cap="none" spc="-59" normalizeH="0" baseline="0" noProof="0" dirty="0">
              <a:ln>
                <a:noFill/>
              </a:ln>
              <a:solidFill>
                <a:srgbClr val="FFFFFF"/>
              </a:solidFill>
              <a:effectLst/>
              <a:uLnTx/>
              <a:uFillTx/>
              <a:latin typeface="Helvetica Neue LT Std 55 Roman"/>
              <a:sym typeface="Helvetica Neue LT Std 55 Roman"/>
            </a:endParaRPr>
          </a:p>
        </p:txBody>
      </p:sp>
      <p:sp>
        <p:nvSpPr>
          <p:cNvPr id="501" name="Shape 501"/>
          <p:cNvSpPr/>
          <p:nvPr/>
        </p:nvSpPr>
        <p:spPr>
          <a:xfrm>
            <a:off x="8623352" y="6167686"/>
            <a:ext cx="1144735" cy="2308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3000" i="1" spc="-2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500" b="0" i="1" u="none" strike="noStrike" kern="1200" cap="none" spc="-29" normalizeH="0" baseline="0" noProof="0" dirty="0">
                <a:ln>
                  <a:noFill/>
                </a:ln>
                <a:solidFill>
                  <a:srgbClr val="FFFFFF"/>
                </a:solidFill>
                <a:effectLst/>
                <a:uLnTx/>
                <a:uFillTx/>
                <a:latin typeface="Helvetica Neue LT Std 55 Roman"/>
                <a:sym typeface="Helvetica Neue LT Std 55 Roman"/>
              </a:rPr>
              <a:t>-</a:t>
            </a:r>
            <a:r>
              <a:rPr kumimoji="0" sz="1500" b="0" i="1" u="none" strike="noStrike" kern="1200" cap="none" spc="-29" normalizeH="0" baseline="0" noProof="0" dirty="0" err="1">
                <a:ln>
                  <a:noFill/>
                </a:ln>
                <a:solidFill>
                  <a:srgbClr val="FFFFFF"/>
                </a:solidFill>
                <a:effectLst/>
                <a:uLnTx/>
                <a:uFillTx/>
                <a:latin typeface="Helvetica Neue LT Std 55 Roman"/>
                <a:sym typeface="Helvetica Neue LT Std 55 Roman"/>
              </a:rPr>
              <a:t>kommune</a:t>
            </a:r>
            <a:endParaRPr kumimoji="0" sz="1500" b="0" i="1" u="none" strike="noStrike" kern="1200" cap="none" spc="-29" normalizeH="0" baseline="0" noProof="0" dirty="0">
              <a:ln>
                <a:noFill/>
              </a:ln>
              <a:solidFill>
                <a:srgbClr val="FFFFFF"/>
              </a:solidFill>
              <a:effectLst/>
              <a:uLnTx/>
              <a:uFillTx/>
              <a:latin typeface="Helvetica Neue LT Std 55 Roman"/>
              <a:sym typeface="Helvetica Neue LT Std 55 Roman"/>
            </a:endParaRPr>
          </a:p>
        </p:txBody>
      </p:sp>
      <p:sp>
        <p:nvSpPr>
          <p:cNvPr id="502" name="Shape 502"/>
          <p:cNvSpPr/>
          <p:nvPr/>
        </p:nvSpPr>
        <p:spPr>
          <a:xfrm>
            <a:off x="6581118" y="4469928"/>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6000" b="0" i="1" u="none" strike="noStrike" kern="1200" cap="none" spc="-119" normalizeH="0" baseline="0" noProof="0" dirty="0">
                <a:ln>
                  <a:noFill/>
                </a:ln>
                <a:solidFill>
                  <a:srgbClr val="FFFFFF"/>
                </a:solidFill>
                <a:effectLst/>
                <a:uLnTx/>
                <a:uFillTx/>
                <a:latin typeface="Helvetica Neue LT Std 55 Roman"/>
                <a:sym typeface="Helvetica Neue LT Std 55 Roman"/>
              </a:rPr>
              <a:t>“</a:t>
            </a:r>
          </a:p>
        </p:txBody>
      </p:sp>
    </p:spTree>
    <p:extLst>
      <p:ext uri="{BB962C8B-B14F-4D97-AF65-F5344CB8AC3E}">
        <p14:creationId xmlns:p14="http://schemas.microsoft.com/office/powerpoint/2010/main" val="348740881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dokumenter.jpg"/>
          <p:cNvPicPr>
            <a:picLocks noChangeAspect="1"/>
          </p:cNvPicPr>
          <p:nvPr/>
        </p:nvPicPr>
        <p:blipFill>
          <a:blip r:embed="rId3">
            <a:extLst/>
          </a:blip>
          <a:srcRect l="30539" t="125" b="10646"/>
          <a:stretch>
            <a:fillRect/>
          </a:stretch>
        </p:blipFill>
        <p:spPr>
          <a:xfrm>
            <a:off x="-43154" y="0"/>
            <a:ext cx="12675429" cy="10855232"/>
          </a:xfrm>
          <a:prstGeom prst="rect">
            <a:avLst/>
          </a:prstGeom>
          <a:ln w="12700">
            <a:miter lim="400000"/>
          </a:ln>
        </p:spPr>
      </p:pic>
      <p:sp>
        <p:nvSpPr>
          <p:cNvPr id="522" name="Shape 522"/>
          <p:cNvSpPr/>
          <p:nvPr/>
        </p:nvSpPr>
        <p:spPr>
          <a:xfrm>
            <a:off x="-54581" y="-147271"/>
            <a:ext cx="6194635" cy="7152542"/>
          </a:xfrm>
          <a:prstGeom prst="rect">
            <a:avLst/>
          </a:prstGeom>
          <a:gradFill>
            <a:gsLst>
              <a:gs pos="0">
                <a:srgbClr val="000000">
                  <a:alpha val="59593"/>
                </a:srgbClr>
              </a:gs>
              <a:gs pos="100000">
                <a:srgbClr val="000000">
                  <a:alpha val="0"/>
                </a:srgbClr>
              </a:gs>
            </a:gsLst>
          </a:gradFill>
          <a:ln w="12700">
            <a:miter lim="400000"/>
          </a:ln>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000000"/>
              </a:solidFill>
              <a:effectLst/>
              <a:uLnTx/>
              <a:uFillTx/>
              <a:latin typeface="Helvetica Light"/>
              <a:sym typeface="Helvetica Light"/>
            </a:endParaRPr>
          </a:p>
        </p:txBody>
      </p:sp>
      <p:pic>
        <p:nvPicPr>
          <p:cNvPr id="523" name="droppedImage.pdf"/>
          <p:cNvPicPr>
            <a:picLocks noChangeAspect="1"/>
          </p:cNvPicPr>
          <p:nvPr/>
        </p:nvPicPr>
        <p:blipFill>
          <a:blip r:embed="rId4">
            <a:extLst/>
          </a:blip>
          <a:stretch>
            <a:fillRect/>
          </a:stretch>
        </p:blipFill>
        <p:spPr>
          <a:xfrm>
            <a:off x="622300" y="6432550"/>
            <a:ext cx="547688" cy="146050"/>
          </a:xfrm>
          <a:prstGeom prst="rect">
            <a:avLst/>
          </a:prstGeom>
          <a:ln w="12700">
            <a:miter lim="400000"/>
          </a:ln>
        </p:spPr>
      </p:pic>
      <p:sp>
        <p:nvSpPr>
          <p:cNvPr id="524" name="Shape 524"/>
          <p:cNvSpPr/>
          <p:nvPr/>
        </p:nvSpPr>
        <p:spPr>
          <a:xfrm>
            <a:off x="11457441" y="6485711"/>
            <a:ext cx="125035"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1200" cap="none" spc="0" normalizeH="0" baseline="0" noProof="0">
                <a:ln>
                  <a:noFill/>
                </a:ln>
                <a:solidFill>
                  <a:srgbClr val="000000"/>
                </a:solidFill>
                <a:effectLst/>
                <a:uLnTx/>
                <a:uFillTx/>
                <a:latin typeface="Helvetica Neue LT Std 75 Bold"/>
              </a:rPr>
              <a:pPr marL="0" marR="0" lvl="0" indent="0" algn="ctr" defTabSz="914400" rtl="0" eaLnBrk="1" fontAlgn="auto" latinLnBrk="0" hangingPunct="1">
                <a:lnSpc>
                  <a:spcPct val="100000"/>
                </a:lnSpc>
                <a:spcBef>
                  <a:spcPts val="0"/>
                </a:spcBef>
                <a:spcAft>
                  <a:spcPts val="0"/>
                </a:spcAft>
                <a:buClrTx/>
                <a:buSzTx/>
                <a:buFontTx/>
                <a:buNone/>
                <a:tabLst/>
                <a:defRPr sz="1500" spc="0">
                  <a:solidFill>
                    <a:srgbClr val="000000"/>
                  </a:solidFill>
                </a:defRPr>
              </a:pPr>
              <a:t>16</a:t>
            </a:fld>
            <a:r>
              <a:rPr kumimoji="0" sz="750" b="0" i="0" u="none" strike="noStrike" kern="1200" cap="none" spc="0" normalizeH="0" baseline="0" noProof="0">
                <a:ln>
                  <a:noFill/>
                </a:ln>
                <a:solidFill>
                  <a:srgbClr val="000000"/>
                </a:solidFill>
                <a:effectLst/>
                <a:uLnTx/>
                <a:uFillTx/>
                <a:latin typeface="Helvetica Neue LT Std 75 Bold"/>
              </a:rPr>
              <a:t>￼</a:t>
            </a:r>
          </a:p>
        </p:txBody>
      </p:sp>
      <p:sp>
        <p:nvSpPr>
          <p:cNvPr id="525" name="Shape 525"/>
          <p:cNvSpPr/>
          <p:nvPr/>
        </p:nvSpPr>
        <p:spPr>
          <a:xfrm>
            <a:off x="647700" y="1143906"/>
            <a:ext cx="5081026"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3000" b="1" i="0" u="none" strike="noStrike" kern="1200" cap="none" spc="-59" normalizeH="0" baseline="0" noProof="0" dirty="0" err="1">
                <a:ln>
                  <a:noFill/>
                </a:ln>
                <a:solidFill>
                  <a:srgbClr val="FFFFFF"/>
                </a:solidFill>
                <a:effectLst/>
                <a:uLnTx/>
                <a:uFillTx/>
                <a:latin typeface="Helvetica Neue LT Std 75 Bold"/>
              </a:rPr>
              <a:t>Tidkrevende</a:t>
            </a:r>
            <a:r>
              <a:rPr kumimoji="0" sz="3000" b="1" i="0" u="none" strike="noStrike" kern="1200" cap="none" spc="-59" normalizeH="0" baseline="0" noProof="0" dirty="0">
                <a:ln>
                  <a:noFill/>
                </a:ln>
                <a:solidFill>
                  <a:srgbClr val="FFFFFF"/>
                </a:solidFill>
                <a:effectLst/>
                <a:uLnTx/>
                <a:uFillTx/>
                <a:latin typeface="Helvetica Neue LT Std 75 Bold"/>
              </a:rPr>
              <a:t>, men </a:t>
            </a:r>
            <a:r>
              <a:rPr kumimoji="0" sz="3000" b="1" i="0" u="none" strike="noStrike" kern="1200" cap="none" spc="-59" normalizeH="0" baseline="0" noProof="0" dirty="0" err="1">
                <a:ln>
                  <a:noFill/>
                </a:ln>
                <a:solidFill>
                  <a:srgbClr val="FFFFFF"/>
                </a:solidFill>
                <a:effectLst/>
                <a:uLnTx/>
                <a:uFillTx/>
                <a:latin typeface="Helvetica Neue LT Std 75 Bold"/>
              </a:rPr>
              <a:t>tilfeldig</a:t>
            </a:r>
            <a:r>
              <a:rPr kumimoji="0" sz="3000" b="1" i="0" u="none" strike="noStrike" kern="1200" cap="none" spc="-59" normalizeH="0" baseline="0" noProof="0" dirty="0">
                <a:ln>
                  <a:noFill/>
                </a:ln>
                <a:solidFill>
                  <a:srgbClr val="FFFFFF"/>
                </a:solidFill>
                <a:effectLst/>
                <a:uLnTx/>
                <a:uFillTx/>
                <a:latin typeface="Helvetica Neue LT Std 75 Bold"/>
              </a:rPr>
              <a:t> </a:t>
            </a:r>
            <a:r>
              <a:rPr kumimoji="0" sz="3000" b="1" i="0" u="none" strike="noStrike" kern="1200" cap="none" spc="-59" normalizeH="0" baseline="0" noProof="0" dirty="0" err="1">
                <a:ln>
                  <a:noFill/>
                </a:ln>
                <a:solidFill>
                  <a:srgbClr val="FFFFFF"/>
                </a:solidFill>
                <a:effectLst/>
                <a:uLnTx/>
                <a:uFillTx/>
                <a:latin typeface="Helvetica Neue LT Std 75 Bold"/>
              </a:rPr>
              <a:t>analyse</a:t>
            </a:r>
            <a:endParaRPr kumimoji="0" sz="3000" b="1" i="0" u="none" strike="noStrike" kern="1200" cap="none" spc="-59" normalizeH="0" baseline="0" noProof="0" dirty="0">
              <a:ln>
                <a:noFill/>
              </a:ln>
              <a:solidFill>
                <a:srgbClr val="FFFFFF"/>
              </a:solidFill>
              <a:effectLst/>
              <a:uLnTx/>
              <a:uFillTx/>
              <a:latin typeface="Helvetica Neue LT Std 75 Bold"/>
            </a:endParaRPr>
          </a:p>
        </p:txBody>
      </p:sp>
      <p:sp>
        <p:nvSpPr>
          <p:cNvPr id="526" name="Shape 526"/>
          <p:cNvSpPr/>
          <p:nvPr/>
        </p:nvSpPr>
        <p:spPr>
          <a:xfrm>
            <a:off x="-1795741" y="934330"/>
            <a:ext cx="3551291" cy="1"/>
          </a:xfrm>
          <a:prstGeom prst="line">
            <a:avLst/>
          </a:prstGeom>
          <a:ln>
            <a:solidFill>
              <a:srgbClr val="FFFFFF"/>
            </a:solidFill>
            <a:miter lim="400000"/>
          </a:ln>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000000"/>
              </a:solidFill>
              <a:effectLst/>
              <a:uLnTx/>
              <a:uFillTx/>
              <a:latin typeface="Helvetica Light"/>
              <a:sym typeface="Helvetica Light"/>
            </a:endParaRPr>
          </a:p>
        </p:txBody>
      </p:sp>
      <p:sp>
        <p:nvSpPr>
          <p:cNvPr id="527" name="Shape 527"/>
          <p:cNvSpPr/>
          <p:nvPr/>
        </p:nvSpPr>
        <p:spPr>
          <a:xfrm>
            <a:off x="8616114" y="642748"/>
            <a:ext cx="2903215"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i="1" spc="-5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3000" b="0" i="1" u="none" strike="noStrike" kern="1200" cap="none" spc="-59" normalizeH="0" baseline="0" noProof="0">
                <a:ln>
                  <a:noFill/>
                </a:ln>
                <a:solidFill>
                  <a:srgbClr val="FFFFFF"/>
                </a:solidFill>
                <a:effectLst/>
                <a:uLnTx/>
                <a:uFillTx/>
                <a:latin typeface="Helvetica Neue LT Std 55 Roman"/>
                <a:sym typeface="Helvetica Neue LT Std 55 Roman"/>
              </a:rPr>
              <a:t>Informasjonen vi får blir ikke tolket.</a:t>
            </a:r>
          </a:p>
        </p:txBody>
      </p:sp>
      <p:sp>
        <p:nvSpPr>
          <p:cNvPr id="528" name="Shape 528"/>
          <p:cNvSpPr/>
          <p:nvPr/>
        </p:nvSpPr>
        <p:spPr>
          <a:xfrm>
            <a:off x="10655484" y="1531185"/>
            <a:ext cx="1144735"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3000" i="1" spc="-2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500" b="0" i="1" u="none" strike="noStrike" kern="1200" cap="none" spc="-29" normalizeH="0" baseline="0" noProof="0">
                <a:ln>
                  <a:noFill/>
                </a:ln>
                <a:solidFill>
                  <a:srgbClr val="FFFFFF"/>
                </a:solidFill>
                <a:effectLst/>
                <a:uLnTx/>
                <a:uFillTx/>
                <a:latin typeface="Helvetica Neue LT Std 55 Roman"/>
                <a:sym typeface="Helvetica Neue LT Std 55 Roman"/>
              </a:rPr>
              <a:t>-statlig utbygger</a:t>
            </a:r>
          </a:p>
        </p:txBody>
      </p:sp>
      <p:sp>
        <p:nvSpPr>
          <p:cNvPr id="529" name="Shape 529"/>
          <p:cNvSpPr/>
          <p:nvPr/>
        </p:nvSpPr>
        <p:spPr>
          <a:xfrm>
            <a:off x="8616300" y="342483"/>
            <a:ext cx="368370" cy="9233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0" i="1" spc="-119">
                <a:latin typeface="+mj-lt"/>
                <a:ea typeface="+mj-ea"/>
                <a:cs typeface="+mj-cs"/>
                <a:sym typeface="Helvetica Neue LT Std 55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6000" b="0" i="1" u="none" strike="noStrike" kern="1200" cap="none" spc="-119" normalizeH="0" baseline="0" noProof="0">
                <a:ln>
                  <a:noFill/>
                </a:ln>
                <a:solidFill>
                  <a:srgbClr val="FFFFFF"/>
                </a:solidFill>
                <a:effectLst/>
                <a:uLnTx/>
                <a:uFillTx/>
                <a:latin typeface="Helvetica Neue LT Std 55 Roman"/>
                <a:sym typeface="Helvetica Neue LT Std 55 Roman"/>
              </a:rPr>
              <a:t>“</a:t>
            </a:r>
          </a:p>
        </p:txBody>
      </p:sp>
      <p:sp>
        <p:nvSpPr>
          <p:cNvPr id="530" name="Shape 530"/>
          <p:cNvSpPr/>
          <p:nvPr/>
        </p:nvSpPr>
        <p:spPr>
          <a:xfrm>
            <a:off x="647700" y="620613"/>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latin typeface="Helvetica Neue LT Std 45 Light"/>
                <a:ea typeface="Helvetica Neue LT Std 45 Light"/>
                <a:cs typeface="Helvetica Neue LT Std 45 Light"/>
                <a:sym typeface="Helvetica Neue LT Std 45 Light"/>
              </a:defRPr>
            </a:lvl1pPr>
          </a:lstStyle>
          <a:p>
            <a:pPr marL="0" marR="0" lvl="0" indent="0" algn="l" defTabSz="647700" rtl="0" eaLnBrk="1" fontAlgn="auto" latinLnBrk="0" hangingPunct="1">
              <a:lnSpc>
                <a:spcPct val="65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a:pPr>
            <a:r>
              <a:rPr kumimoji="0" sz="1400" b="0" i="0" u="none" strike="noStrike" kern="1200" cap="none" spc="-70" normalizeH="0" baseline="0" noProof="0">
                <a:ln>
                  <a:noFill/>
                </a:ln>
                <a:solidFill>
                  <a:srgbClr val="FFFFFF"/>
                </a:solidFill>
                <a:effectLst/>
                <a:uLnTx/>
                <a:uFillTx/>
                <a:latin typeface="Helvetica Neue LT Std 45 Light"/>
                <a:sym typeface="Helvetica Neue LT Std 45 Light"/>
              </a:rPr>
              <a:t>2. Innsikt - Nøkkelfunn</a:t>
            </a:r>
          </a:p>
        </p:txBody>
      </p:sp>
    </p:spTree>
    <p:extLst>
      <p:ext uri="{BB962C8B-B14F-4D97-AF65-F5344CB8AC3E}">
        <p14:creationId xmlns:p14="http://schemas.microsoft.com/office/powerpoint/2010/main" val="31815402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p:nvPr/>
        </p:nvSpPr>
        <p:spPr>
          <a:xfrm>
            <a:off x="6112298" y="-15181"/>
            <a:ext cx="6086476" cy="6888361"/>
          </a:xfrm>
          <a:prstGeom prst="rect">
            <a:avLst/>
          </a:prstGeom>
          <a:solidFill>
            <a:srgbClr val="A9C2B8"/>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sym typeface="Helvetica Light"/>
            </a:endParaRPr>
          </a:p>
        </p:txBody>
      </p:sp>
      <p:sp>
        <p:nvSpPr>
          <p:cNvPr id="609" name="Shape 609"/>
          <p:cNvSpPr/>
          <p:nvPr/>
        </p:nvSpPr>
        <p:spPr>
          <a:xfrm>
            <a:off x="11479886" y="6485711"/>
            <a:ext cx="801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12750" rtl="0" eaLnBrk="1" fontAlgn="auto" latinLnBrk="0" hangingPunct="0">
                <a:lnSpc>
                  <a:spcPct val="100000"/>
                </a:lnSpc>
                <a:spcBef>
                  <a:spcPts val="0"/>
                </a:spcBef>
                <a:spcAft>
                  <a:spcPts val="0"/>
                </a:spcAft>
                <a:buClrTx/>
                <a:buSzTx/>
                <a:buFontTx/>
                <a:buNone/>
                <a:tabLst/>
                <a:defRPr sz="1500" spc="0">
                  <a:solidFill>
                    <a:srgbClr val="000000"/>
                  </a:solidFill>
                </a:defRPr>
              </a:pPr>
              <a:t>17</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610" name="Shape 610"/>
          <p:cNvSpPr/>
          <p:nvPr/>
        </p:nvSpPr>
        <p:spPr>
          <a:xfrm>
            <a:off x="662771" y="1143906"/>
            <a:ext cx="2505494"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6000" spc="-59">
                <a:solidFill>
                  <a:srgbClr val="446365"/>
                </a:solidFill>
              </a:defRPr>
            </a:lvl1pPr>
          </a:lstStyle>
          <a:p>
            <a:pPr marL="0" marR="0" lvl="0" indent="0" algn="l" defTabSz="412750" rtl="0" eaLnBrk="1" fontAlgn="auto" latinLnBrk="0" hangingPunct="0">
              <a:lnSpc>
                <a:spcPct val="80000"/>
              </a:lnSpc>
              <a:spcBef>
                <a:spcPts val="0"/>
              </a:spcBef>
              <a:spcAft>
                <a:spcPts val="0"/>
              </a:spcAft>
              <a:buClrTx/>
              <a:buSzTx/>
              <a:buFontTx/>
              <a:buNone/>
              <a:tabLst/>
              <a:defRPr/>
            </a:pPr>
            <a:r>
              <a:rPr kumimoji="0" lang="nb-NO" sz="3000" b="0" i="0" u="none" strike="noStrike" kern="0" cap="none" spc="-30" normalizeH="0" baseline="0" noProof="0" dirty="0">
                <a:ln>
                  <a:noFill/>
                </a:ln>
                <a:solidFill>
                  <a:srgbClr val="446365"/>
                </a:solidFill>
                <a:effectLst/>
                <a:uLnTx/>
                <a:uFillTx/>
                <a:latin typeface="Helvetica Neue LT Std 75 Bold"/>
                <a:sym typeface="Helvetica Neue LT Std 75 Bold"/>
              </a:rPr>
              <a:t>FOLKETRÅKK</a:t>
            </a:r>
            <a:endParaRPr kumimoji="0" sz="3000" b="0" i="0" u="none" strike="noStrike" kern="0" cap="none" spc="-30" normalizeH="0" baseline="0" noProof="0" dirty="0">
              <a:ln>
                <a:noFill/>
              </a:ln>
              <a:solidFill>
                <a:srgbClr val="446365"/>
              </a:solidFill>
              <a:effectLst/>
              <a:uLnTx/>
              <a:uFillTx/>
              <a:latin typeface="Helvetica Neue LT Std 75 Bold"/>
              <a:sym typeface="Helvetica Neue LT Std 75 Bold"/>
            </a:endParaRPr>
          </a:p>
        </p:txBody>
      </p:sp>
      <p:sp>
        <p:nvSpPr>
          <p:cNvPr id="611" name="Shape 611"/>
          <p:cNvSpPr/>
          <p:nvPr/>
        </p:nvSpPr>
        <p:spPr>
          <a:xfrm>
            <a:off x="-1795741" y="934331"/>
            <a:ext cx="3551291" cy="1"/>
          </a:xfrm>
          <a:prstGeom prst="line">
            <a:avLst/>
          </a:prstGeom>
          <a:ln>
            <a:solidFill>
              <a:srgbClr val="446365"/>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612" name="Shape 612"/>
          <p:cNvSpPr/>
          <p:nvPr/>
        </p:nvSpPr>
        <p:spPr>
          <a:xfrm>
            <a:off x="647700" y="620614"/>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0">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3. Løsning</a:t>
            </a:r>
          </a:p>
        </p:txBody>
      </p:sp>
      <p:sp>
        <p:nvSpPr>
          <p:cNvPr id="613" name="Shape 613"/>
          <p:cNvSpPr/>
          <p:nvPr/>
        </p:nvSpPr>
        <p:spPr>
          <a:xfrm>
            <a:off x="625034" y="2355576"/>
            <a:ext cx="4884323" cy="35907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p>
            <a:pPr marL="0" marR="0" lvl="0" indent="0" algn="l" defTabSz="228600" rtl="0" eaLnBrk="1" fontAlgn="auto" latinLnBrk="0" hangingPunct="0">
              <a:lnSpc>
                <a:spcPct val="100000"/>
              </a:lnSpc>
              <a:spcBef>
                <a:spcPts val="0"/>
              </a:spcBef>
              <a:spcAft>
                <a:spcPts val="0"/>
              </a:spcAft>
              <a:buClrTx/>
              <a:buSzTx/>
              <a:buFontTx/>
              <a:buNone/>
              <a:tabLst/>
              <a:defRPr sz="2700" spc="0">
                <a:solidFill>
                  <a:srgbClr val="000000"/>
                </a:solidFill>
                <a:latin typeface="+mj-lt"/>
                <a:ea typeface="+mj-ea"/>
                <a:cs typeface="+mj-cs"/>
                <a:sym typeface="Helvetica Neue LT Std 55 Roman"/>
              </a:defRPr>
            </a:pPr>
            <a:endParaRPr kumimoji="0" sz="2000" b="0" i="0" u="none" strike="noStrike" kern="0" cap="none" spc="0" normalizeH="0" baseline="0" noProof="0" dirty="0">
              <a:ln>
                <a:noFill/>
              </a:ln>
              <a:solidFill>
                <a:srgbClr val="000000"/>
              </a:solidFill>
              <a:effectLst/>
              <a:uLnTx/>
              <a:uFillTx/>
              <a:latin typeface="Helvetica Neue LT Std 55 Roman"/>
              <a:sym typeface="Helvetica Neue LT Std 55 Roman"/>
            </a:endParaRPr>
          </a:p>
        </p:txBody>
      </p:sp>
      <p:pic>
        <p:nvPicPr>
          <p:cNvPr id="614" name="folketrakk_peter_miranda_unsplash-filtered.jpeg"/>
          <p:cNvPicPr>
            <a:picLocks noChangeAspect="1"/>
          </p:cNvPicPr>
          <p:nvPr/>
        </p:nvPicPr>
        <p:blipFill>
          <a:blip r:embed="rId3">
            <a:extLst/>
          </a:blip>
          <a:srcRect l="45036" t="10652" r="11212" b="6420"/>
          <a:stretch>
            <a:fillRect/>
          </a:stretch>
        </p:blipFill>
        <p:spPr>
          <a:xfrm>
            <a:off x="6119976" y="-74246"/>
            <a:ext cx="6242947" cy="7006492"/>
          </a:xfrm>
          <a:prstGeom prst="rect">
            <a:avLst/>
          </a:prstGeom>
          <a:ln w="25400">
            <a:solidFill>
              <a:srgbClr val="000000"/>
            </a:solidFill>
            <a:miter lim="400000"/>
          </a:ln>
        </p:spPr>
      </p:pic>
      <p:sp>
        <p:nvSpPr>
          <p:cNvPr id="615" name="Shape 615"/>
          <p:cNvSpPr/>
          <p:nvPr/>
        </p:nvSpPr>
        <p:spPr>
          <a:xfrm>
            <a:off x="6102122" y="-393659"/>
            <a:ext cx="7035323" cy="7645317"/>
          </a:xfrm>
          <a:prstGeom prst="rect">
            <a:avLst/>
          </a:prstGeom>
          <a:gradFill>
            <a:gsLst>
              <a:gs pos="0">
                <a:srgbClr val="000000">
                  <a:alpha val="58601"/>
                </a:srgbClr>
              </a:gs>
              <a:gs pos="100000">
                <a:srgbClr val="FFFFFF">
                  <a:alpha val="0"/>
                </a:srgbClr>
              </a:gs>
            </a:gsLst>
            <a:lin ang="21394054"/>
          </a:gra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pic>
        <p:nvPicPr>
          <p:cNvPr id="616" name="pasted-image.pdf"/>
          <p:cNvPicPr>
            <a:picLocks noChangeAspect="1"/>
          </p:cNvPicPr>
          <p:nvPr/>
        </p:nvPicPr>
        <p:blipFill>
          <a:blip r:embed="rId4">
            <a:extLst/>
          </a:blip>
          <a:srcRect l="47991"/>
          <a:stretch>
            <a:fillRect/>
          </a:stretch>
        </p:blipFill>
        <p:spPr>
          <a:xfrm>
            <a:off x="10275535" y="2213757"/>
            <a:ext cx="868868" cy="1628153"/>
          </a:xfrm>
          <a:prstGeom prst="rect">
            <a:avLst/>
          </a:prstGeom>
          <a:ln w="12700">
            <a:miter lim="400000"/>
          </a:ln>
        </p:spPr>
      </p:pic>
      <p:pic>
        <p:nvPicPr>
          <p:cNvPr id="617" name="pasted-image.pdf"/>
          <p:cNvPicPr>
            <a:picLocks noChangeAspect="1"/>
          </p:cNvPicPr>
          <p:nvPr/>
        </p:nvPicPr>
        <p:blipFill>
          <a:blip r:embed="rId5">
            <a:extLst/>
          </a:blip>
          <a:stretch>
            <a:fillRect/>
          </a:stretch>
        </p:blipFill>
        <p:spPr>
          <a:xfrm>
            <a:off x="8826486" y="808128"/>
            <a:ext cx="1586592" cy="1428504"/>
          </a:xfrm>
          <a:prstGeom prst="rect">
            <a:avLst/>
          </a:prstGeom>
          <a:ln w="12700">
            <a:miter lim="400000"/>
          </a:ln>
        </p:spPr>
      </p:pic>
      <p:pic>
        <p:nvPicPr>
          <p:cNvPr id="618" name="pasted-image.pdf"/>
          <p:cNvPicPr>
            <a:picLocks noChangeAspect="1"/>
          </p:cNvPicPr>
          <p:nvPr/>
        </p:nvPicPr>
        <p:blipFill>
          <a:blip r:embed="rId6">
            <a:extLst/>
          </a:blip>
          <a:stretch>
            <a:fillRect/>
          </a:stretch>
        </p:blipFill>
        <p:spPr>
          <a:xfrm>
            <a:off x="9519203" y="1261014"/>
            <a:ext cx="818643" cy="1744901"/>
          </a:xfrm>
          <a:prstGeom prst="rect">
            <a:avLst/>
          </a:prstGeom>
          <a:ln w="12700">
            <a:miter lim="400000"/>
          </a:ln>
        </p:spPr>
      </p:pic>
      <p:pic>
        <p:nvPicPr>
          <p:cNvPr id="619" name="pasted-image.pdf"/>
          <p:cNvPicPr>
            <a:picLocks noChangeAspect="1"/>
          </p:cNvPicPr>
          <p:nvPr/>
        </p:nvPicPr>
        <p:blipFill>
          <a:blip r:embed="rId4">
            <a:extLst/>
          </a:blip>
          <a:srcRect r="57952"/>
          <a:stretch>
            <a:fillRect/>
          </a:stretch>
        </p:blipFill>
        <p:spPr>
          <a:xfrm>
            <a:off x="9785632" y="2063333"/>
            <a:ext cx="814592" cy="1888072"/>
          </a:xfrm>
          <a:prstGeom prst="rect">
            <a:avLst/>
          </a:prstGeom>
          <a:ln w="12700">
            <a:miter lim="400000"/>
          </a:ln>
        </p:spPr>
      </p:pic>
      <p:pic>
        <p:nvPicPr>
          <p:cNvPr id="620" name="pasted-image.pdf"/>
          <p:cNvPicPr>
            <a:picLocks noChangeAspect="1"/>
          </p:cNvPicPr>
          <p:nvPr/>
        </p:nvPicPr>
        <p:blipFill>
          <a:blip r:embed="rId7">
            <a:extLst/>
          </a:blip>
          <a:stretch>
            <a:fillRect/>
          </a:stretch>
        </p:blipFill>
        <p:spPr>
          <a:xfrm>
            <a:off x="9886457" y="3082088"/>
            <a:ext cx="1180055" cy="2243488"/>
          </a:xfrm>
          <a:prstGeom prst="rect">
            <a:avLst/>
          </a:prstGeom>
          <a:ln w="12700">
            <a:miter lim="400000"/>
          </a:ln>
        </p:spPr>
      </p:pic>
      <p:pic>
        <p:nvPicPr>
          <p:cNvPr id="621" name="pasted-image.pdf"/>
          <p:cNvPicPr>
            <a:picLocks noChangeAspect="1"/>
          </p:cNvPicPr>
          <p:nvPr/>
        </p:nvPicPr>
        <p:blipFill>
          <a:blip r:embed="rId8">
            <a:extLst/>
          </a:blip>
          <a:stretch>
            <a:fillRect/>
          </a:stretch>
        </p:blipFill>
        <p:spPr>
          <a:xfrm>
            <a:off x="8684291" y="3968218"/>
            <a:ext cx="2288084" cy="2180217"/>
          </a:xfrm>
          <a:prstGeom prst="rect">
            <a:avLst/>
          </a:prstGeom>
          <a:ln w="12700">
            <a:miter lim="400000"/>
          </a:ln>
        </p:spPr>
      </p:pic>
      <p:pic>
        <p:nvPicPr>
          <p:cNvPr id="622" name="pasted-image.pdf"/>
          <p:cNvPicPr>
            <a:picLocks noChangeAspect="1"/>
          </p:cNvPicPr>
          <p:nvPr/>
        </p:nvPicPr>
        <p:blipFill>
          <a:blip r:embed="rId9">
            <a:extLst/>
          </a:blip>
          <a:stretch>
            <a:fillRect/>
          </a:stretch>
        </p:blipFill>
        <p:spPr>
          <a:xfrm>
            <a:off x="8336081" y="4560728"/>
            <a:ext cx="1035969" cy="2679031"/>
          </a:xfrm>
          <a:prstGeom prst="rect">
            <a:avLst/>
          </a:prstGeom>
          <a:ln w="12700">
            <a:miter lim="400000"/>
          </a:ln>
        </p:spPr>
      </p:pic>
      <p:pic>
        <p:nvPicPr>
          <p:cNvPr id="17" name="droppedImage.pdf"/>
          <p:cNvPicPr>
            <a:picLocks noChangeAspect="1"/>
          </p:cNvPicPr>
          <p:nvPr/>
        </p:nvPicPr>
        <p:blipFill>
          <a:blip r:embed="rId10">
            <a:extLst/>
          </a:blip>
          <a:stretch>
            <a:fillRect/>
          </a:stretch>
        </p:blipFill>
        <p:spPr>
          <a:xfrm>
            <a:off x="210467" y="6485711"/>
            <a:ext cx="764093" cy="203758"/>
          </a:xfrm>
          <a:prstGeom prst="rect">
            <a:avLst/>
          </a:prstGeom>
          <a:ln w="12700">
            <a:miter lim="400000"/>
          </a:ln>
        </p:spPr>
      </p:pic>
      <p:sp>
        <p:nvSpPr>
          <p:cNvPr id="2" name="Rektangel 1"/>
          <p:cNvSpPr/>
          <p:nvPr/>
        </p:nvSpPr>
        <p:spPr>
          <a:xfrm>
            <a:off x="649877" y="2048235"/>
            <a:ext cx="4672610" cy="3170099"/>
          </a:xfrm>
          <a:prstGeom prst="rect">
            <a:avLst/>
          </a:prstGeom>
        </p:spPr>
        <p:txBody>
          <a:bodyPr wrap="square">
            <a:spAutoFit/>
          </a:bodyPr>
          <a:lstStyle/>
          <a:p>
            <a:pPr marL="0" marR="0" lvl="0" indent="0" algn="l" defTabSz="228600" rtl="0" eaLnBrk="1" fontAlgn="auto" latinLnBrk="0" hangingPunct="0">
              <a:lnSpc>
                <a:spcPct val="100000"/>
              </a:lnSpc>
              <a:spcBef>
                <a:spcPts val="0"/>
              </a:spcBef>
              <a:spcAft>
                <a:spcPts val="0"/>
              </a:spcAft>
              <a:buClrTx/>
              <a:buSzTx/>
              <a:buFontTx/>
              <a:buNone/>
              <a:tabLst/>
              <a:defRPr sz="2700" spc="0">
                <a:solidFill>
                  <a:srgbClr val="000000"/>
                </a:solidFill>
                <a:latin typeface="+mj-lt"/>
                <a:ea typeface="+mj-ea"/>
                <a:cs typeface="+mj-cs"/>
                <a:sym typeface="Helvetica Neue LT Std 55 Roman"/>
              </a:defRPr>
            </a:pPr>
            <a:r>
              <a:rPr kumimoji="0" lang="nb-NO" sz="2000" b="0" i="0" u="none" strike="noStrike" kern="0" cap="none" spc="0" normalizeH="0" baseline="0" noProof="0" dirty="0">
                <a:ln>
                  <a:noFill/>
                </a:ln>
                <a:solidFill>
                  <a:srgbClr val="000000"/>
                </a:solidFill>
                <a:effectLst/>
                <a:uLnTx/>
                <a:uFillTx/>
                <a:latin typeface="Arial" panose="020B0604020202020204" pitchFamily="34" charset="0"/>
                <a:sym typeface="Helvetica Neue LT Std 55 Roman"/>
              </a:rPr>
              <a:t>Folketråkk er en visjonær tjeneste som bidrar til å inkludere innbyggernes behov inn i planprosessene - fra kommuneplannivå til detaljnivå.</a:t>
            </a:r>
          </a:p>
          <a:p>
            <a:pPr marL="0" marR="0" lvl="0" indent="0" algn="l" defTabSz="228600" rtl="0" eaLnBrk="1" fontAlgn="auto" latinLnBrk="0" hangingPunct="0">
              <a:lnSpc>
                <a:spcPct val="100000"/>
              </a:lnSpc>
              <a:spcBef>
                <a:spcPts val="0"/>
              </a:spcBef>
              <a:spcAft>
                <a:spcPts val="0"/>
              </a:spcAft>
              <a:buClrTx/>
              <a:buSzTx/>
              <a:buFontTx/>
              <a:buNone/>
              <a:tabLst/>
              <a:defRPr sz="2700" spc="0">
                <a:solidFill>
                  <a:srgbClr val="000000"/>
                </a:solidFill>
                <a:latin typeface="+mj-lt"/>
                <a:ea typeface="+mj-ea"/>
                <a:cs typeface="+mj-cs"/>
                <a:sym typeface="Helvetica Neue LT Std 55 Roman"/>
              </a:defRPr>
            </a:pPr>
            <a:endParaRPr kumimoji="0" lang="nb-NO" sz="2000" b="0" i="0" u="none" strike="noStrike" kern="0" cap="none" spc="0" normalizeH="0" baseline="0" noProof="0" dirty="0">
              <a:ln>
                <a:noFill/>
              </a:ln>
              <a:solidFill>
                <a:srgbClr val="000000"/>
              </a:solidFill>
              <a:effectLst/>
              <a:uLnTx/>
              <a:uFillTx/>
              <a:latin typeface="Arial" panose="020B0604020202020204" pitchFamily="34" charset="0"/>
              <a:sym typeface="Helvetica Neue LT Std 55 Roman"/>
            </a:endParaRPr>
          </a:p>
          <a:p>
            <a:pPr marL="0" marR="0" lvl="0" indent="0" algn="l" defTabSz="228600" rtl="0" eaLnBrk="1" fontAlgn="auto" latinLnBrk="0" hangingPunct="0">
              <a:lnSpc>
                <a:spcPct val="100000"/>
              </a:lnSpc>
              <a:spcBef>
                <a:spcPts val="0"/>
              </a:spcBef>
              <a:spcAft>
                <a:spcPts val="0"/>
              </a:spcAft>
              <a:buClrTx/>
              <a:buSzTx/>
              <a:buFontTx/>
              <a:buNone/>
              <a:tabLst/>
              <a:defRPr sz="2700" spc="0">
                <a:solidFill>
                  <a:srgbClr val="000000"/>
                </a:solidFill>
                <a:latin typeface="+mj-lt"/>
                <a:ea typeface="+mj-ea"/>
                <a:cs typeface="+mj-cs"/>
                <a:sym typeface="Helvetica Neue LT Std 55 Roman"/>
              </a:defRPr>
            </a:pPr>
            <a:r>
              <a:rPr kumimoji="0" lang="nb-NO" sz="2000" b="0" i="0" u="none" strike="noStrike" kern="0" cap="none" spc="0" normalizeH="0" baseline="0" noProof="0" dirty="0">
                <a:ln>
                  <a:noFill/>
                </a:ln>
                <a:solidFill>
                  <a:srgbClr val="000000"/>
                </a:solidFill>
                <a:effectLst/>
                <a:uLnTx/>
                <a:uFillTx/>
                <a:latin typeface="Arial" panose="020B0604020202020204" pitchFamily="34" charset="0"/>
                <a:sym typeface="Helvetica Neue LT Std 55 Roman"/>
              </a:rPr>
              <a:t>Grunnpilaren er en smart database som samler informasjon fra ulike eksisterende kilder og presenterer denne sammen med ny innhentet data knyttet til pågående initiativer.</a:t>
            </a:r>
          </a:p>
        </p:txBody>
      </p:sp>
    </p:spTree>
    <p:extLst>
      <p:ext uri="{BB962C8B-B14F-4D97-AF65-F5344CB8AC3E}">
        <p14:creationId xmlns:p14="http://schemas.microsoft.com/office/powerpoint/2010/main" val="22682039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0F9E553-3729-40B9-AC44-895908064A1A}"/>
              </a:ext>
            </a:extLst>
          </p:cNvPr>
          <p:cNvSpPr/>
          <p:nvPr/>
        </p:nvSpPr>
        <p:spPr>
          <a:xfrm>
            <a:off x="1382733" y="789793"/>
            <a:ext cx="7160820"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FOLKETRÅKK, EN PLATTFORM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Shape 807">
            <a:extLst>
              <a:ext uri="{FF2B5EF4-FFF2-40B4-BE49-F238E27FC236}">
                <a16:creationId xmlns:a16="http://schemas.microsoft.com/office/drawing/2014/main" id="{1EDDC765-ABCE-46DE-B63F-2357A97239DB}"/>
              </a:ext>
            </a:extLst>
          </p:cNvPr>
          <p:cNvSpPr/>
          <p:nvPr/>
        </p:nvSpPr>
        <p:spPr>
          <a:xfrm>
            <a:off x="8437144" y="3804895"/>
            <a:ext cx="2330929" cy="2263726"/>
          </a:xfrm>
          <a:prstGeom prst="roundRect">
            <a:avLst>
              <a:gd name="adj" fmla="val 0"/>
            </a:avLst>
          </a:prstGeom>
          <a:solidFill>
            <a:schemeClr val="bg2">
              <a:lumMod val="40000"/>
              <a:lumOff val="60000"/>
              <a:alpha val="62005"/>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pic>
        <p:nvPicPr>
          <p:cNvPr id="6" name="pasted-image.pdf">
            <a:extLst>
              <a:ext uri="{FF2B5EF4-FFF2-40B4-BE49-F238E27FC236}">
                <a16:creationId xmlns:a16="http://schemas.microsoft.com/office/drawing/2014/main" id="{B6AE0657-B258-4BC8-AFDD-07E70C6B173E}"/>
              </a:ext>
            </a:extLst>
          </p:cNvPr>
          <p:cNvPicPr>
            <a:picLocks noChangeAspect="1"/>
          </p:cNvPicPr>
          <p:nvPr/>
        </p:nvPicPr>
        <p:blipFill>
          <a:blip r:embed="rId3">
            <a:extLst/>
          </a:blip>
          <a:stretch>
            <a:fillRect/>
          </a:stretch>
        </p:blipFill>
        <p:spPr>
          <a:xfrm>
            <a:off x="8614058" y="2263621"/>
            <a:ext cx="1806708" cy="1719548"/>
          </a:xfrm>
          <a:prstGeom prst="rect">
            <a:avLst/>
          </a:prstGeom>
          <a:ln w="12700">
            <a:miter lim="400000"/>
          </a:ln>
        </p:spPr>
      </p:pic>
      <p:sp>
        <p:nvSpPr>
          <p:cNvPr id="7" name="Shape 810">
            <a:extLst>
              <a:ext uri="{FF2B5EF4-FFF2-40B4-BE49-F238E27FC236}">
                <a16:creationId xmlns:a16="http://schemas.microsoft.com/office/drawing/2014/main" id="{ED93C27E-2232-4E18-8CF9-3D0385B0BF35}"/>
              </a:ext>
            </a:extLst>
          </p:cNvPr>
          <p:cNvSpPr/>
          <p:nvPr/>
        </p:nvSpPr>
        <p:spPr>
          <a:xfrm>
            <a:off x="6165273" y="3804896"/>
            <a:ext cx="2164465" cy="2269941"/>
          </a:xfrm>
          <a:prstGeom prst="roundRect">
            <a:avLst>
              <a:gd name="adj" fmla="val 0"/>
            </a:avLst>
          </a:prstGeom>
          <a:solidFill>
            <a:schemeClr val="accent5">
              <a:lumMod val="60000"/>
              <a:lumOff val="40000"/>
              <a:alpha val="62000"/>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8" name="Shape 811">
            <a:extLst>
              <a:ext uri="{FF2B5EF4-FFF2-40B4-BE49-F238E27FC236}">
                <a16:creationId xmlns:a16="http://schemas.microsoft.com/office/drawing/2014/main" id="{64F30A02-10F0-4C00-82E3-6F317B13951C}"/>
              </a:ext>
            </a:extLst>
          </p:cNvPr>
          <p:cNvSpPr/>
          <p:nvPr/>
        </p:nvSpPr>
        <p:spPr>
          <a:xfrm>
            <a:off x="1487458" y="3791833"/>
            <a:ext cx="2247697" cy="2263726"/>
          </a:xfrm>
          <a:prstGeom prst="roundRect">
            <a:avLst>
              <a:gd name="adj" fmla="val 0"/>
            </a:avLst>
          </a:prstGeom>
          <a:solidFill>
            <a:srgbClr val="92D050">
              <a:alpha val="62005"/>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9" name="Shape 812">
            <a:extLst>
              <a:ext uri="{FF2B5EF4-FFF2-40B4-BE49-F238E27FC236}">
                <a16:creationId xmlns:a16="http://schemas.microsoft.com/office/drawing/2014/main" id="{091B69F6-A18D-46A9-B2E3-BB73FC3E25A8}"/>
              </a:ext>
            </a:extLst>
          </p:cNvPr>
          <p:cNvSpPr/>
          <p:nvPr/>
        </p:nvSpPr>
        <p:spPr>
          <a:xfrm>
            <a:off x="3810170" y="3791833"/>
            <a:ext cx="2247697" cy="2263726"/>
          </a:xfrm>
          <a:prstGeom prst="roundRect">
            <a:avLst>
              <a:gd name="adj" fmla="val 0"/>
            </a:avLst>
          </a:prstGeom>
          <a:solidFill>
            <a:srgbClr val="00B0F0">
              <a:alpha val="62005"/>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10" name="Shape 818">
            <a:extLst>
              <a:ext uri="{FF2B5EF4-FFF2-40B4-BE49-F238E27FC236}">
                <a16:creationId xmlns:a16="http://schemas.microsoft.com/office/drawing/2014/main" id="{AA28E65E-F927-49C5-995F-0CDE9F171683}"/>
              </a:ext>
            </a:extLst>
          </p:cNvPr>
          <p:cNvSpPr/>
          <p:nvPr/>
        </p:nvSpPr>
        <p:spPr>
          <a:xfrm>
            <a:off x="1753559" y="4744912"/>
            <a:ext cx="1792651" cy="38369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1.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SI DIN MENING</a:t>
            </a:r>
            <a:r>
              <a:rPr kumimoji="0" lang="nb-NO" sz="1600" b="0"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a:t>
            </a:r>
            <a:endParaRPr kumimoji="0" sz="1350" b="0"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sp>
        <p:nvSpPr>
          <p:cNvPr id="11" name="Shape 819">
            <a:extLst>
              <a:ext uri="{FF2B5EF4-FFF2-40B4-BE49-F238E27FC236}">
                <a16:creationId xmlns:a16="http://schemas.microsoft.com/office/drawing/2014/main" id="{F0164346-F208-4C27-B59D-DCF3F2847C22}"/>
              </a:ext>
            </a:extLst>
          </p:cNvPr>
          <p:cNvSpPr/>
          <p:nvPr/>
        </p:nvSpPr>
        <p:spPr>
          <a:xfrm>
            <a:off x="4055288" y="4615646"/>
            <a:ext cx="1806708" cy="92538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2700" spc="-26">
                <a:solidFill>
                  <a:srgbClr val="446365"/>
                </a:solidFill>
              </a:defRPr>
            </a:pP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2.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MEDVIRKNINGS-VEILEDER</a:t>
            </a:r>
            <a:endPar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sp>
        <p:nvSpPr>
          <p:cNvPr id="12" name="Shape 820">
            <a:extLst>
              <a:ext uri="{FF2B5EF4-FFF2-40B4-BE49-F238E27FC236}">
                <a16:creationId xmlns:a16="http://schemas.microsoft.com/office/drawing/2014/main" id="{2969C9FD-DEC5-4909-9D78-86F97B96D532}"/>
              </a:ext>
            </a:extLst>
          </p:cNvPr>
          <p:cNvSpPr/>
          <p:nvPr/>
        </p:nvSpPr>
        <p:spPr>
          <a:xfrm>
            <a:off x="7014140" y="2474307"/>
            <a:ext cx="65" cy="166199"/>
          </a:xfrm>
          <a:prstGeom prst="rect">
            <a:avLst/>
          </a:prstGeom>
          <a:ln w="12700">
            <a:miter lim="400000"/>
          </a:ln>
        </p:spPr>
        <p:txBody>
          <a:bodyPr wrap="none" lIns="0" tIns="0" rIns="0" bIns="0">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endParaRPr kumimoji="0" sz="1350" b="0" i="0" u="none" strike="noStrike" kern="0" cap="none" spc="-13" normalizeH="0" baseline="0" noProof="0">
              <a:ln>
                <a:noFill/>
              </a:ln>
              <a:solidFill>
                <a:srgbClr val="446365"/>
              </a:solidFill>
              <a:effectLst/>
              <a:uLnTx/>
              <a:uFillTx/>
              <a:latin typeface="Helvetica Neue LT Std 75 Bold"/>
              <a:ea typeface="+mn-ea"/>
              <a:cs typeface="+mn-cs"/>
              <a:sym typeface="Helvetica Neue LT Std 75 Bold"/>
            </a:endParaRPr>
          </a:p>
        </p:txBody>
      </p:sp>
      <p:sp>
        <p:nvSpPr>
          <p:cNvPr id="13" name="Shape 822">
            <a:extLst>
              <a:ext uri="{FF2B5EF4-FFF2-40B4-BE49-F238E27FC236}">
                <a16:creationId xmlns:a16="http://schemas.microsoft.com/office/drawing/2014/main" id="{620B567E-A84B-44E4-83A6-635D416EAC6C}"/>
              </a:ext>
            </a:extLst>
          </p:cNvPr>
          <p:cNvSpPr/>
          <p:nvPr/>
        </p:nvSpPr>
        <p:spPr>
          <a:xfrm>
            <a:off x="8824691" y="4615646"/>
            <a:ext cx="1806708" cy="77764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4. PLAN- OG FREMDRIFTS-VERKTØY</a:t>
            </a: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pic>
        <p:nvPicPr>
          <p:cNvPr id="14" name="pasted-image.pdf">
            <a:extLst>
              <a:ext uri="{FF2B5EF4-FFF2-40B4-BE49-F238E27FC236}">
                <a16:creationId xmlns:a16="http://schemas.microsoft.com/office/drawing/2014/main" id="{81A29636-1B77-4906-9443-C1733F355AD7}"/>
              </a:ext>
            </a:extLst>
          </p:cNvPr>
          <p:cNvPicPr>
            <a:picLocks noChangeAspect="1"/>
          </p:cNvPicPr>
          <p:nvPr/>
        </p:nvPicPr>
        <p:blipFill>
          <a:blip r:embed="rId4">
            <a:extLst/>
          </a:blip>
          <a:stretch>
            <a:fillRect/>
          </a:stretch>
        </p:blipFill>
        <p:spPr>
          <a:xfrm>
            <a:off x="1707561" y="2263622"/>
            <a:ext cx="1719549" cy="1635843"/>
          </a:xfrm>
          <a:prstGeom prst="rect">
            <a:avLst/>
          </a:prstGeom>
          <a:ln w="12700">
            <a:miter lim="400000"/>
          </a:ln>
        </p:spPr>
      </p:pic>
      <p:pic>
        <p:nvPicPr>
          <p:cNvPr id="15" name="pasted-image.pdf">
            <a:extLst>
              <a:ext uri="{FF2B5EF4-FFF2-40B4-BE49-F238E27FC236}">
                <a16:creationId xmlns:a16="http://schemas.microsoft.com/office/drawing/2014/main" id="{998A0973-72D6-4732-8FA9-1693AAD80A68}"/>
              </a:ext>
            </a:extLst>
          </p:cNvPr>
          <p:cNvPicPr>
            <a:picLocks noChangeAspect="1"/>
          </p:cNvPicPr>
          <p:nvPr/>
        </p:nvPicPr>
        <p:blipFill>
          <a:blip r:embed="rId5">
            <a:extLst/>
          </a:blip>
          <a:stretch>
            <a:fillRect/>
          </a:stretch>
        </p:blipFill>
        <p:spPr>
          <a:xfrm>
            <a:off x="4030722" y="2263621"/>
            <a:ext cx="1719549" cy="1719548"/>
          </a:xfrm>
          <a:prstGeom prst="rect">
            <a:avLst/>
          </a:prstGeom>
          <a:ln w="12700">
            <a:miter lim="400000"/>
          </a:ln>
        </p:spPr>
      </p:pic>
      <p:pic>
        <p:nvPicPr>
          <p:cNvPr id="16" name="pasted-image.pdf">
            <a:extLst>
              <a:ext uri="{FF2B5EF4-FFF2-40B4-BE49-F238E27FC236}">
                <a16:creationId xmlns:a16="http://schemas.microsoft.com/office/drawing/2014/main" id="{B3AB2CCE-330E-4C09-BF1E-378DCE62CBE6}"/>
              </a:ext>
            </a:extLst>
          </p:cNvPr>
          <p:cNvPicPr>
            <a:picLocks noChangeAspect="1"/>
          </p:cNvPicPr>
          <p:nvPr/>
        </p:nvPicPr>
        <p:blipFill>
          <a:blip r:embed="rId6">
            <a:extLst/>
          </a:blip>
          <a:stretch>
            <a:fillRect/>
          </a:stretch>
        </p:blipFill>
        <p:spPr>
          <a:xfrm>
            <a:off x="6366309" y="2263621"/>
            <a:ext cx="1750702" cy="1719548"/>
          </a:xfrm>
          <a:prstGeom prst="rect">
            <a:avLst/>
          </a:prstGeom>
          <a:ln w="12700">
            <a:miter lim="400000"/>
          </a:ln>
        </p:spPr>
      </p:pic>
      <p:sp>
        <p:nvSpPr>
          <p:cNvPr id="17" name="Shape 819">
            <a:extLst>
              <a:ext uri="{FF2B5EF4-FFF2-40B4-BE49-F238E27FC236}">
                <a16:creationId xmlns:a16="http://schemas.microsoft.com/office/drawing/2014/main" id="{E1DBEBE9-15DD-4AF5-856C-91745674600C}"/>
              </a:ext>
            </a:extLst>
          </p:cNvPr>
          <p:cNvSpPr/>
          <p:nvPr/>
        </p:nvSpPr>
        <p:spPr>
          <a:xfrm>
            <a:off x="6660227" y="4590319"/>
            <a:ext cx="1176247" cy="6791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2700" spc="-26">
                <a:solidFill>
                  <a:srgbClr val="446365"/>
                </a:solidFill>
              </a:defRPr>
            </a:pP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3</a:t>
            </a: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DATABASE</a:t>
            </a:r>
            <a:endPar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pic>
        <p:nvPicPr>
          <p:cNvPr id="18" name="pasted-image.pdf">
            <a:extLst>
              <a:ext uri="{FF2B5EF4-FFF2-40B4-BE49-F238E27FC236}">
                <a16:creationId xmlns:a16="http://schemas.microsoft.com/office/drawing/2014/main" id="{4799081E-C66E-40A7-A6F1-5CD3D413BA99}"/>
              </a:ext>
            </a:extLst>
          </p:cNvPr>
          <p:cNvPicPr>
            <a:picLocks noChangeAspect="1"/>
          </p:cNvPicPr>
          <p:nvPr/>
        </p:nvPicPr>
        <p:blipFill>
          <a:blip r:embed="rId7">
            <a:extLst/>
          </a:blip>
          <a:stretch>
            <a:fillRect/>
          </a:stretch>
        </p:blipFill>
        <p:spPr>
          <a:xfrm>
            <a:off x="4583043" y="2558761"/>
            <a:ext cx="1806708" cy="1719548"/>
          </a:xfrm>
          <a:prstGeom prst="rect">
            <a:avLst/>
          </a:prstGeom>
          <a:ln w="12700">
            <a:miter lim="400000"/>
          </a:ln>
        </p:spPr>
      </p:pic>
      <p:sp>
        <p:nvSpPr>
          <p:cNvPr id="2" name="TekstSylinder 1">
            <a:extLst>
              <a:ext uri="{FF2B5EF4-FFF2-40B4-BE49-F238E27FC236}">
                <a16:creationId xmlns:a16="http://schemas.microsoft.com/office/drawing/2014/main" id="{D64B36AE-3FC3-4EE4-9A3C-578E2B02C5C6}"/>
              </a:ext>
            </a:extLst>
          </p:cNvPr>
          <p:cNvSpPr txBox="1"/>
          <p:nvPr/>
        </p:nvSpPr>
        <p:spPr>
          <a:xfrm>
            <a:off x="807306" y="1292077"/>
            <a:ext cx="10353689" cy="499951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Bilde 19">
            <a:extLst>
              <a:ext uri="{FF2B5EF4-FFF2-40B4-BE49-F238E27FC236}">
                <a16:creationId xmlns:a16="http://schemas.microsoft.com/office/drawing/2014/main" id="{654ADDD0-0541-4DB8-B5BA-78BFEAF7CE7D}"/>
              </a:ext>
            </a:extLst>
          </p:cNvPr>
          <p:cNvPicPr>
            <a:picLocks noChangeAspect="1"/>
          </p:cNvPicPr>
          <p:nvPr/>
        </p:nvPicPr>
        <p:blipFill>
          <a:blip r:embed="rId8"/>
          <a:stretch>
            <a:fillRect/>
          </a:stretch>
        </p:blipFill>
        <p:spPr>
          <a:xfrm>
            <a:off x="1487458" y="1497126"/>
            <a:ext cx="9278916" cy="3816427"/>
          </a:xfrm>
          <a:prstGeom prst="rect">
            <a:avLst/>
          </a:prstGeom>
        </p:spPr>
      </p:pic>
      <p:sp>
        <p:nvSpPr>
          <p:cNvPr id="21" name="TekstSylinder 20">
            <a:extLst>
              <a:ext uri="{FF2B5EF4-FFF2-40B4-BE49-F238E27FC236}">
                <a16:creationId xmlns:a16="http://schemas.microsoft.com/office/drawing/2014/main" id="{93550557-24B2-466F-85B8-C34BCAC522F9}"/>
              </a:ext>
            </a:extLst>
          </p:cNvPr>
          <p:cNvSpPr txBox="1"/>
          <p:nvPr/>
        </p:nvSpPr>
        <p:spPr>
          <a:xfrm>
            <a:off x="7162625" y="3027450"/>
            <a:ext cx="1137846" cy="2263726"/>
          </a:xfrm>
          <a:prstGeom prst="rect">
            <a:avLst/>
          </a:prstGeom>
          <a:solidFill>
            <a:srgbClr val="C28A73">
              <a:alpha val="54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Bilde 21">
            <a:extLst>
              <a:ext uri="{FF2B5EF4-FFF2-40B4-BE49-F238E27FC236}">
                <a16:creationId xmlns:a16="http://schemas.microsoft.com/office/drawing/2014/main" id="{6069583E-962B-4887-AB14-C484EC3E6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19" name="TekstSylinder 18">
            <a:extLst>
              <a:ext uri="{FF2B5EF4-FFF2-40B4-BE49-F238E27FC236}">
                <a16:creationId xmlns:a16="http://schemas.microsoft.com/office/drawing/2014/main" id="{756A1E0E-9D3F-4F1B-AC16-FF5D63CE3C80}"/>
              </a:ext>
            </a:extLst>
          </p:cNvPr>
          <p:cNvSpPr txBox="1"/>
          <p:nvPr/>
        </p:nvSpPr>
        <p:spPr>
          <a:xfrm>
            <a:off x="949569" y="1292077"/>
            <a:ext cx="10211426" cy="4417061"/>
          </a:xfrm>
          <a:prstGeom prst="rect">
            <a:avLst/>
          </a:prstGeom>
          <a:noFill/>
        </p:spPr>
        <p:txBody>
          <a:bodyPr wrap="square" rtlCol="0">
            <a:spAutoFit/>
          </a:bodyPr>
          <a:lstStyle/>
          <a:p>
            <a:endParaRPr lang="nb-NO" dirty="0"/>
          </a:p>
        </p:txBody>
      </p:sp>
    </p:spTree>
    <p:extLst>
      <p:ext uri="{BB962C8B-B14F-4D97-AF65-F5344CB8AC3E}">
        <p14:creationId xmlns:p14="http://schemas.microsoft.com/office/powerpoint/2010/main" val="29443450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1750E7-C6B3-4928-BD52-39EC19C3A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4" name="Rektangel 3">
            <a:extLst>
              <a:ext uri="{FF2B5EF4-FFF2-40B4-BE49-F238E27FC236}">
                <a16:creationId xmlns:a16="http://schemas.microsoft.com/office/drawing/2014/main" id="{70F9E553-3729-40B9-AC44-895908064A1A}"/>
              </a:ext>
            </a:extLst>
          </p:cNvPr>
          <p:cNvSpPr/>
          <p:nvPr/>
        </p:nvSpPr>
        <p:spPr>
          <a:xfrm>
            <a:off x="4240643" y="797510"/>
            <a:ext cx="5996427"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MÅLGRUPPE: INNBYGGEREN</a:t>
            </a:r>
            <a:b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Innspill fra innbyggerne</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Åpen kanal inn til kommunen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Innspill i pågående plansaker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Nettverksbygging (synliggjør ressurser)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Ideutvikling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Nedenfra-opp – initiativ</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Generelle innspill utenom planprosesser (eks. Drammen savner mottaksapparat)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STATUS: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ikke påbegynt</a:t>
            </a:r>
            <a:r>
              <a:rPr lang="nb-NO" sz="2400" dirty="0">
                <a:solidFill>
                  <a:prstClr val="black"/>
                </a:solidFill>
                <a:latin typeface="Calibri" panose="020F0502020204030204"/>
              </a:rPr>
              <a:t> </a:t>
            </a:r>
            <a:br>
              <a:rPr lang="nb-NO" sz="2400" dirty="0">
                <a:solidFill>
                  <a:prstClr val="black"/>
                </a:solidFill>
                <a:latin typeface="Calibri" panose="020F0502020204030204"/>
              </a:rPr>
            </a:br>
            <a:r>
              <a:rPr lang="nb-NO" sz="2400" dirty="0">
                <a:solidFill>
                  <a:prstClr val="black"/>
                </a:solidFill>
                <a:latin typeface="Calibri" panose="020F0502020204030204"/>
              </a:rPr>
              <a:t>Finnes lokale varianter som kan utvikles..</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939E1F6A-3C2D-49DF-8CEF-82ACBE57A48E}"/>
              </a:ext>
            </a:extLst>
          </p:cNvPr>
          <p:cNvPicPr>
            <a:picLocks noChangeAspect="1"/>
          </p:cNvPicPr>
          <p:nvPr/>
        </p:nvPicPr>
        <p:blipFill>
          <a:blip r:embed="rId4"/>
          <a:stretch>
            <a:fillRect/>
          </a:stretch>
        </p:blipFill>
        <p:spPr>
          <a:xfrm>
            <a:off x="1131053" y="1553262"/>
            <a:ext cx="2249619" cy="3792041"/>
          </a:xfrm>
          <a:prstGeom prst="rect">
            <a:avLst/>
          </a:prstGeom>
        </p:spPr>
      </p:pic>
    </p:spTree>
    <p:extLst>
      <p:ext uri="{BB962C8B-B14F-4D97-AF65-F5344CB8AC3E}">
        <p14:creationId xmlns:p14="http://schemas.microsoft.com/office/powerpoint/2010/main" val="31027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esultat for norsk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087209" y="278018"/>
            <a:ext cx="2714667" cy="181167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endParaRPr lang="nb-NO" dirty="0"/>
          </a:p>
        </p:txBody>
      </p:sp>
      <p:pic>
        <p:nvPicPr>
          <p:cNvPr id="4" name="Bilde 3"/>
          <p:cNvPicPr>
            <a:picLocks noChangeAspect="1"/>
          </p:cNvPicPr>
          <p:nvPr/>
        </p:nvPicPr>
        <p:blipFill>
          <a:blip r:embed="rId4"/>
          <a:stretch>
            <a:fillRect/>
          </a:stretch>
        </p:blipFill>
        <p:spPr>
          <a:xfrm rot="20793038">
            <a:off x="1149938" y="-419287"/>
            <a:ext cx="5290605" cy="7962900"/>
          </a:xfrm>
          <a:prstGeom prst="rect">
            <a:avLst/>
          </a:prstGeom>
        </p:spPr>
      </p:pic>
      <p:sp>
        <p:nvSpPr>
          <p:cNvPr id="6" name="TekstSylinder 5"/>
          <p:cNvSpPr txBox="1"/>
          <p:nvPr/>
        </p:nvSpPr>
        <p:spPr>
          <a:xfrm>
            <a:off x="490127" y="4378221"/>
            <a:ext cx="2626487" cy="97456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www.barnetråkk.no</a:t>
            </a:r>
            <a:endParaRPr kumimoji="0" lang="nb-NO" sz="2133"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3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Bil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7761" y="2000928"/>
            <a:ext cx="2379222" cy="1825102"/>
          </a:xfrm>
          <a:prstGeom prst="rect">
            <a:avLst/>
          </a:prstGeom>
          <a:solidFill>
            <a:sysClr val="window" lastClr="FFFFFF">
              <a:lumMod val="95000"/>
            </a:sysClr>
          </a:solidFill>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4288" y="4725421"/>
            <a:ext cx="2118073" cy="723565"/>
          </a:xfrm>
          <a:prstGeom prst="rect">
            <a:avLst/>
          </a:prstGeom>
          <a:solidFill>
            <a:sysClr val="window" lastClr="FFFFFF"/>
          </a:solidFill>
        </p:spPr>
      </p:pic>
      <p:pic>
        <p:nvPicPr>
          <p:cNvPr id="14" name="Bilde 13"/>
          <p:cNvPicPr>
            <a:picLocks noChangeAspect="1"/>
          </p:cNvPicPr>
          <p:nvPr/>
        </p:nvPicPr>
        <p:blipFill>
          <a:blip r:embed="rId8"/>
          <a:stretch>
            <a:fillRect/>
          </a:stretch>
        </p:blipFill>
        <p:spPr>
          <a:xfrm>
            <a:off x="9521122" y="3983434"/>
            <a:ext cx="1842179" cy="597007"/>
          </a:xfrm>
          <a:prstGeom prst="rect">
            <a:avLst/>
          </a:prstGeom>
        </p:spPr>
      </p:pic>
      <p:sp>
        <p:nvSpPr>
          <p:cNvPr id="3" name="TekstSylinder 2"/>
          <p:cNvSpPr txBox="1"/>
          <p:nvPr/>
        </p:nvSpPr>
        <p:spPr>
          <a:xfrm>
            <a:off x="7460808" y="645244"/>
            <a:ext cx="1556069"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16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Opprinnelse 1980-tallet Fylkesmannen i Vestfold</a:t>
            </a:r>
          </a:p>
        </p:txBody>
      </p:sp>
      <p:pic>
        <p:nvPicPr>
          <p:cNvPr id="1028" name="Picture 4" descr="Bilderesultat for statens kartver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5644" y="1690688"/>
            <a:ext cx="2562117" cy="1970860"/>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4">
            <a:extLst>
              <a:ext uri="{FF2B5EF4-FFF2-40B4-BE49-F238E27FC236}">
                <a16:creationId xmlns:a16="http://schemas.microsoft.com/office/drawing/2014/main" id="{886CC441-4CB5-4FAE-8142-F3D6CFA59A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7372" y="5931240"/>
            <a:ext cx="963878" cy="681264"/>
          </a:xfrm>
          <a:prstGeom prst="rect">
            <a:avLst/>
          </a:prstGeom>
        </p:spPr>
      </p:pic>
    </p:spTree>
    <p:extLst>
      <p:ext uri="{BB962C8B-B14F-4D97-AF65-F5344CB8AC3E}">
        <p14:creationId xmlns:p14="http://schemas.microsoft.com/office/powerpoint/2010/main" val="376886080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1750E7-C6B3-4928-BD52-39EC19C3A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4" name="Rektangel 3">
            <a:extLst>
              <a:ext uri="{FF2B5EF4-FFF2-40B4-BE49-F238E27FC236}">
                <a16:creationId xmlns:a16="http://schemas.microsoft.com/office/drawing/2014/main" id="{70F9E553-3729-40B9-AC44-895908064A1A}"/>
              </a:ext>
            </a:extLst>
          </p:cNvPr>
          <p:cNvSpPr/>
          <p:nvPr/>
        </p:nvSpPr>
        <p:spPr>
          <a:xfrm>
            <a:off x="4107951" y="797510"/>
            <a:ext cx="7527934"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MÅLGRUPPE: PLANLEGGER I KOMMUNEN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Modulen som skal skaffe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kvalitative data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til databasen</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Dynamisk verktøykasse som anbefaler hvilke type metoder og verktøy man bør bruke i ulike plantyper og faser / milepæler i planprosessen etter PBL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Evaluering av prosesser og prosjekter - eksempelsamling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Rating</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av metoder og verktøy.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Anbefaler ressurser (superbruker) som kan hjelpe med gjennomføring.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STATUS: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Under utvikling </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Foreligger en digital prototype med støtte fra KMD som skal utvikles som webside i 2018 – lansering i 2019.</a:t>
            </a:r>
          </a:p>
        </p:txBody>
      </p:sp>
      <p:pic>
        <p:nvPicPr>
          <p:cNvPr id="10" name="Bilde 9">
            <a:extLst>
              <a:ext uri="{FF2B5EF4-FFF2-40B4-BE49-F238E27FC236}">
                <a16:creationId xmlns:a16="http://schemas.microsoft.com/office/drawing/2014/main" id="{7FF312F5-B6D7-45F9-9C5D-72E803DE36FE}"/>
              </a:ext>
            </a:extLst>
          </p:cNvPr>
          <p:cNvPicPr>
            <a:picLocks noChangeAspect="1"/>
          </p:cNvPicPr>
          <p:nvPr/>
        </p:nvPicPr>
        <p:blipFill>
          <a:blip r:embed="rId4"/>
          <a:stretch>
            <a:fillRect/>
          </a:stretch>
        </p:blipFill>
        <p:spPr>
          <a:xfrm>
            <a:off x="1058498" y="1572115"/>
            <a:ext cx="2578832" cy="3792041"/>
          </a:xfrm>
          <a:prstGeom prst="rect">
            <a:avLst/>
          </a:prstGeom>
        </p:spPr>
      </p:pic>
    </p:spTree>
    <p:extLst>
      <p:ext uri="{BB962C8B-B14F-4D97-AF65-F5344CB8AC3E}">
        <p14:creationId xmlns:p14="http://schemas.microsoft.com/office/powerpoint/2010/main" val="4216593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99B89EBB-2B7F-49BB-99A1-F915F191D33E}"/>
              </a:ext>
            </a:extLst>
          </p:cNvPr>
          <p:cNvSpPr txBox="1"/>
          <p:nvPr/>
        </p:nvSpPr>
        <p:spPr>
          <a:xfrm>
            <a:off x="2450968" y="3403076"/>
            <a:ext cx="1105191" cy="2278521"/>
          </a:xfrm>
          <a:prstGeom prst="rect">
            <a:avLst/>
          </a:prstGeom>
          <a:solidFill>
            <a:srgbClr val="C28A7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Bilde 2">
            <a:extLst>
              <a:ext uri="{FF2B5EF4-FFF2-40B4-BE49-F238E27FC236}">
                <a16:creationId xmlns:a16="http://schemas.microsoft.com/office/drawing/2014/main" id="{B01750E7-C6B3-4928-BD52-39EC19C3A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4" name="Rektangel 3">
            <a:extLst>
              <a:ext uri="{FF2B5EF4-FFF2-40B4-BE49-F238E27FC236}">
                <a16:creationId xmlns:a16="http://schemas.microsoft.com/office/drawing/2014/main" id="{70F9E553-3729-40B9-AC44-895908064A1A}"/>
              </a:ext>
            </a:extLst>
          </p:cNvPr>
          <p:cNvSpPr/>
          <p:nvPr/>
        </p:nvSpPr>
        <p:spPr>
          <a:xfrm>
            <a:off x="3775188" y="488293"/>
            <a:ext cx="7717666"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MÅLGRUPPE: ALLE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Kunnskapsbase som bygges opp gradvis ettersom plattformen tas i bruk. </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Databasen settes sammen av innsikten –</a:t>
            </a:r>
            <a:r>
              <a:rPr kumimoji="0" lang="nb-NO"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nb-NO" sz="2400" b="1" i="0" u="none" strike="noStrike" kern="1200" cap="none" spc="0" normalizeH="0" baseline="0" noProof="0" dirty="0">
                <a:ln>
                  <a:noFill/>
                </a:ln>
                <a:effectLst/>
                <a:uLnTx/>
                <a:uFillTx/>
                <a:latin typeface="Calibri" panose="020F0502020204030204"/>
              </a:rPr>
              <a:t>kvalitativ</a:t>
            </a:r>
            <a:r>
              <a:rPr lang="nb-NO" sz="2400" b="1" dirty="0">
                <a:solidFill>
                  <a:prstClr val="black"/>
                </a:solidFill>
                <a:latin typeface="Calibri" panose="020F0502020204030204"/>
              </a:rPr>
              <a:t> </a:t>
            </a:r>
            <a:r>
              <a:rPr kumimoji="0" lang="nb-NO" sz="2400" b="1" i="0" u="none" strike="noStrike" kern="1200" cap="none" spc="0" normalizeH="0" baseline="0" noProof="0" dirty="0">
                <a:ln>
                  <a:noFill/>
                </a:ln>
                <a:solidFill>
                  <a:prstClr val="black"/>
                </a:solidFill>
                <a:effectLst/>
                <a:uLnTx/>
                <a:uFillTx/>
                <a:latin typeface="Calibri" panose="020F0502020204030204"/>
              </a:rPr>
              <a:t>kunnskap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som produseres gjennom ulike typer for medvirkning, satt sammen med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kvantitativ data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som allerede er kjent, sammen med åpne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(kvalitativ, og kvantitativ)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data, relevant for utviklingen av et plantema / område/politikkområde.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Skreddersy kunnskapsgrunnlaget (til de som bruker systemet – på tema, fag, aldersgrupper, målgrupper mm)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STATUS: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ikke påbegynt</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Forslag: Må initieres av nasjonale myndigheter</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Se på eksisterende systemer og løsninger.  </a:t>
            </a:r>
          </a:p>
        </p:txBody>
      </p:sp>
      <p:pic>
        <p:nvPicPr>
          <p:cNvPr id="2" name="Bilde 1">
            <a:extLst>
              <a:ext uri="{FF2B5EF4-FFF2-40B4-BE49-F238E27FC236}">
                <a16:creationId xmlns:a16="http://schemas.microsoft.com/office/drawing/2014/main" id="{E030B85B-03C8-4777-A10B-8A6FF7FDC6FA}"/>
              </a:ext>
            </a:extLst>
          </p:cNvPr>
          <p:cNvPicPr>
            <a:picLocks noChangeAspect="1"/>
          </p:cNvPicPr>
          <p:nvPr/>
        </p:nvPicPr>
        <p:blipFill>
          <a:blip r:embed="rId4"/>
          <a:stretch>
            <a:fillRect/>
          </a:stretch>
        </p:blipFill>
        <p:spPr>
          <a:xfrm>
            <a:off x="1391892" y="1865170"/>
            <a:ext cx="2164268" cy="3816427"/>
          </a:xfrm>
          <a:prstGeom prst="rect">
            <a:avLst/>
          </a:prstGeom>
        </p:spPr>
      </p:pic>
    </p:spTree>
    <p:extLst>
      <p:ext uri="{BB962C8B-B14F-4D97-AF65-F5344CB8AC3E}">
        <p14:creationId xmlns:p14="http://schemas.microsoft.com/office/powerpoint/2010/main" val="2908200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1750E7-C6B3-4928-BD52-39EC19C3A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4" name="Rektangel 3">
            <a:extLst>
              <a:ext uri="{FF2B5EF4-FFF2-40B4-BE49-F238E27FC236}">
                <a16:creationId xmlns:a16="http://schemas.microsoft.com/office/drawing/2014/main" id="{70F9E553-3729-40B9-AC44-895908064A1A}"/>
              </a:ext>
            </a:extLst>
          </p:cNvPr>
          <p:cNvSpPr/>
          <p:nvPr/>
        </p:nvSpPr>
        <p:spPr>
          <a:xfrm>
            <a:off x="4052354" y="1523056"/>
            <a:ext cx="7160820" cy="44319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MÅLGRUPPPE: INNBYGGERNE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Innsyn i planprosesser mm</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Transparens og oppfølging fra kommunen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Gir befolkningen kunnskap om hvordan ting fungerer og hvilke prioriteringer som gjøres i ulike faser</a:t>
            </a:r>
          </a:p>
          <a:p>
            <a:pPr marR="0" lvl="0" algn="l" defTabSz="914400" rtl="0" eaLnBrk="1" fontAlgn="auto" latinLnBrk="0" hangingPunct="1">
              <a:lnSpc>
                <a:spcPct val="100000"/>
              </a:lnSpc>
              <a:spcBef>
                <a:spcPts val="0"/>
              </a:spcBef>
              <a:spcAft>
                <a:spcPts val="0"/>
              </a:spcAft>
              <a:buClrTx/>
              <a:buSzTx/>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STATUS: </a:t>
            </a:r>
            <a:r>
              <a:rPr kumimoji="0" lang="nb-NO" sz="2400" b="0" i="1" u="none" strike="noStrike" kern="1200" cap="none" spc="0" normalizeH="0" baseline="0" noProof="0" dirty="0">
                <a:ln>
                  <a:noFill/>
                </a:ln>
                <a:solidFill>
                  <a:prstClr val="black"/>
                </a:solidFill>
                <a:effectLst/>
                <a:uLnTx/>
                <a:uFillTx/>
                <a:latin typeface="Calibri" panose="020F0502020204030204"/>
                <a:ea typeface="+mn-ea"/>
                <a:cs typeface="+mn-cs"/>
              </a:rPr>
              <a:t>ikke påbegynt</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Forslag: Ta utgangspunkt i nasjonale og lokale løsninger i kommunene som kobles til plattformen – alt. lage en felles løsning initiert av nasjonale myndigheter.</a:t>
            </a: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Bilde 4">
            <a:extLst>
              <a:ext uri="{FF2B5EF4-FFF2-40B4-BE49-F238E27FC236}">
                <a16:creationId xmlns:a16="http://schemas.microsoft.com/office/drawing/2014/main" id="{74FA64DC-7CA2-4D76-A9F0-64E25B3728CE}"/>
              </a:ext>
            </a:extLst>
          </p:cNvPr>
          <p:cNvPicPr>
            <a:picLocks noChangeAspect="1"/>
          </p:cNvPicPr>
          <p:nvPr/>
        </p:nvPicPr>
        <p:blipFill>
          <a:blip r:embed="rId4"/>
          <a:stretch>
            <a:fillRect/>
          </a:stretch>
        </p:blipFill>
        <p:spPr>
          <a:xfrm>
            <a:off x="1440218" y="1749466"/>
            <a:ext cx="2328874" cy="3810330"/>
          </a:xfrm>
          <a:prstGeom prst="rect">
            <a:avLst/>
          </a:prstGeom>
        </p:spPr>
      </p:pic>
    </p:spTree>
    <p:extLst>
      <p:ext uri="{BB962C8B-B14F-4D97-AF65-F5344CB8AC3E}">
        <p14:creationId xmlns:p14="http://schemas.microsoft.com/office/powerpoint/2010/main" val="3160102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Sylinder 18">
            <a:extLst>
              <a:ext uri="{FF2B5EF4-FFF2-40B4-BE49-F238E27FC236}">
                <a16:creationId xmlns:a16="http://schemas.microsoft.com/office/drawing/2014/main" id="{7DAFD314-43C1-4CFF-843F-F78EF654775A}"/>
              </a:ext>
            </a:extLst>
          </p:cNvPr>
          <p:cNvSpPr txBox="1"/>
          <p:nvPr/>
        </p:nvSpPr>
        <p:spPr>
          <a:xfrm>
            <a:off x="807307" y="1891975"/>
            <a:ext cx="9287188" cy="4063657"/>
          </a:xfrm>
          <a:prstGeom prst="rect">
            <a:avLst/>
          </a:prstGeom>
          <a:solidFill>
            <a:schemeClr val="tx1">
              <a:lumMod val="50000"/>
              <a:lumOff val="50000"/>
              <a:alpha val="2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Bilde 19">
            <a:extLst>
              <a:ext uri="{FF2B5EF4-FFF2-40B4-BE49-F238E27FC236}">
                <a16:creationId xmlns:a16="http://schemas.microsoft.com/office/drawing/2014/main" id="{654ADDD0-0541-4DB8-B5BA-78BFEAF7CE7D}"/>
              </a:ext>
            </a:extLst>
          </p:cNvPr>
          <p:cNvPicPr>
            <a:picLocks noChangeAspect="1"/>
          </p:cNvPicPr>
          <p:nvPr/>
        </p:nvPicPr>
        <p:blipFill>
          <a:blip r:embed="rId3"/>
          <a:stretch>
            <a:fillRect/>
          </a:stretch>
        </p:blipFill>
        <p:spPr>
          <a:xfrm>
            <a:off x="1058498" y="2136301"/>
            <a:ext cx="8804313" cy="3621221"/>
          </a:xfrm>
          <a:prstGeom prst="rect">
            <a:avLst/>
          </a:prstGeom>
        </p:spPr>
      </p:pic>
      <p:pic>
        <p:nvPicPr>
          <p:cNvPr id="3" name="Bilde 2">
            <a:extLst>
              <a:ext uri="{FF2B5EF4-FFF2-40B4-BE49-F238E27FC236}">
                <a16:creationId xmlns:a16="http://schemas.microsoft.com/office/drawing/2014/main" id="{B01750E7-C6B3-4928-BD52-39EC19C3A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4" name="Rektangel 3">
            <a:extLst>
              <a:ext uri="{FF2B5EF4-FFF2-40B4-BE49-F238E27FC236}">
                <a16:creationId xmlns:a16="http://schemas.microsoft.com/office/drawing/2014/main" id="{70F9E553-3729-40B9-AC44-895908064A1A}"/>
              </a:ext>
            </a:extLst>
          </p:cNvPr>
          <p:cNvSpPr/>
          <p:nvPr/>
        </p:nvSpPr>
        <p:spPr>
          <a:xfrm>
            <a:off x="807306" y="629543"/>
            <a:ext cx="1123972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HVEM</a:t>
            </a:r>
            <a:r>
              <a:rPr kumimoji="0" lang="nb-NO" sz="2400" b="1" i="0" u="none" strike="noStrike" kern="1200" cap="none" spc="0" normalizeH="0" noProof="0" dirty="0">
                <a:ln>
                  <a:noFill/>
                </a:ln>
                <a:solidFill>
                  <a:prstClr val="black"/>
                </a:solidFill>
                <a:effectLst/>
                <a:uLnTx/>
                <a:uFillTx/>
                <a:latin typeface="Calibri" panose="020F0502020204030204"/>
                <a:ea typeface="+mn-ea"/>
                <a:cs typeface="+mn-cs"/>
              </a:rPr>
              <a:t> SKAL EIE OG DRIFTE PLATTFORMEN?</a:t>
            </a: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ligger mye makt i plattformen – og bør derfor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eies av det offentlige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av de som trenger innsikten og som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forvalter den til samfunnets beste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Shape 820">
            <a:extLst>
              <a:ext uri="{FF2B5EF4-FFF2-40B4-BE49-F238E27FC236}">
                <a16:creationId xmlns:a16="http://schemas.microsoft.com/office/drawing/2014/main" id="{2969C9FD-DEC5-4909-9D78-86F97B96D532}"/>
              </a:ext>
            </a:extLst>
          </p:cNvPr>
          <p:cNvSpPr/>
          <p:nvPr/>
        </p:nvSpPr>
        <p:spPr>
          <a:xfrm>
            <a:off x="7014140" y="2474307"/>
            <a:ext cx="65" cy="166199"/>
          </a:xfrm>
          <a:prstGeom prst="rect">
            <a:avLst/>
          </a:prstGeom>
          <a:ln w="12700">
            <a:miter lim="400000"/>
          </a:ln>
        </p:spPr>
        <p:txBody>
          <a:bodyPr wrap="none" lIns="0" tIns="0" rIns="0" bIns="0">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endParaRPr kumimoji="0" sz="1350" b="0" i="0" u="none" strike="noStrike" kern="0" cap="none" spc="-13" normalizeH="0" baseline="0" noProof="0">
              <a:ln>
                <a:noFill/>
              </a:ln>
              <a:solidFill>
                <a:srgbClr val="446365"/>
              </a:solidFill>
              <a:effectLst/>
              <a:uLnTx/>
              <a:uFillTx/>
              <a:latin typeface="Helvetica Neue LT Std 75 Bold"/>
              <a:ea typeface="+mn-ea"/>
              <a:cs typeface="+mn-cs"/>
              <a:sym typeface="Helvetica Neue LT Std 75 Bold"/>
            </a:endParaRPr>
          </a:p>
        </p:txBody>
      </p:sp>
    </p:spTree>
    <p:extLst>
      <p:ext uri="{BB962C8B-B14F-4D97-AF65-F5344CB8AC3E}">
        <p14:creationId xmlns:p14="http://schemas.microsoft.com/office/powerpoint/2010/main" val="2284715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p:nvPr/>
        </p:nvSpPr>
        <p:spPr>
          <a:xfrm>
            <a:off x="6922626" y="5101890"/>
            <a:ext cx="2614825" cy="546763"/>
          </a:xfrm>
          <a:prstGeom prst="roundRect">
            <a:avLst>
              <a:gd name="adj" fmla="val 50000"/>
            </a:avLst>
          </a:prstGeom>
          <a:solidFill>
            <a:srgbClr val="A8C2B8">
              <a:alpha val="62005"/>
            </a:srgbClr>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657" name="Shape 657"/>
          <p:cNvSpPr/>
          <p:nvPr/>
        </p:nvSpPr>
        <p:spPr>
          <a:xfrm>
            <a:off x="6922626" y="3269069"/>
            <a:ext cx="2614825" cy="546763"/>
          </a:xfrm>
          <a:prstGeom prst="roundRect">
            <a:avLst>
              <a:gd name="adj" fmla="val 50000"/>
            </a:avLst>
          </a:prstGeom>
          <a:solidFill>
            <a:srgbClr val="A8C2B8">
              <a:alpha val="62005"/>
            </a:srgbClr>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658" name="Shape 658"/>
          <p:cNvSpPr/>
          <p:nvPr/>
        </p:nvSpPr>
        <p:spPr>
          <a:xfrm>
            <a:off x="6922626" y="1278762"/>
            <a:ext cx="2614825" cy="546764"/>
          </a:xfrm>
          <a:prstGeom prst="roundRect">
            <a:avLst>
              <a:gd name="adj" fmla="val 50000"/>
            </a:avLst>
          </a:prstGeom>
          <a:solidFill>
            <a:srgbClr val="A8C2B8">
              <a:alpha val="62005"/>
            </a:srgbClr>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660" name="Shape 660"/>
          <p:cNvSpPr/>
          <p:nvPr/>
        </p:nvSpPr>
        <p:spPr>
          <a:xfrm>
            <a:off x="11453434" y="6485711"/>
            <a:ext cx="133050"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412750" hangingPunct="0">
              <a:defRPr sz="1500" spc="0">
                <a:solidFill>
                  <a:srgbClr val="000000"/>
                </a:solidFill>
              </a:defRPr>
            </a:pPr>
            <a:fld id="{86CB4B4D-7CA3-9044-876B-883B54F8677D}" type="slidenum">
              <a:rPr sz="750" kern="0">
                <a:solidFill>
                  <a:srgbClr val="000000"/>
                </a:solidFill>
                <a:latin typeface="Helvetica Neue LT Std 75 Bold"/>
                <a:sym typeface="Helvetica Neue LT Std 75 Bold"/>
              </a:rPr>
              <a:pPr algn="ctr" defTabSz="412750" hangingPunct="0">
                <a:defRPr sz="1500" spc="0">
                  <a:solidFill>
                    <a:srgbClr val="000000"/>
                  </a:solidFill>
                </a:defRPr>
              </a:pPr>
              <a:t>24</a:t>
            </a:fld>
            <a:r>
              <a:rPr sz="750" kern="0">
                <a:solidFill>
                  <a:srgbClr val="000000"/>
                </a:solidFill>
                <a:latin typeface="Helvetica Neue LT Std 75 Bold"/>
                <a:sym typeface="Helvetica Neue LT Std 75 Bold"/>
              </a:rPr>
              <a:t>￼</a:t>
            </a:r>
          </a:p>
        </p:txBody>
      </p:sp>
      <p:sp>
        <p:nvSpPr>
          <p:cNvPr id="661" name="Shape 661"/>
          <p:cNvSpPr/>
          <p:nvPr/>
        </p:nvSpPr>
        <p:spPr>
          <a:xfrm>
            <a:off x="662771" y="2452819"/>
            <a:ext cx="4659801"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0" spc="-59">
                <a:solidFill>
                  <a:srgbClr val="446365"/>
                </a:solidFill>
              </a:defRPr>
            </a:lvl1pPr>
          </a:lstStyle>
          <a:p>
            <a:pPr defTabSz="412750" hangingPunct="0">
              <a:lnSpc>
                <a:spcPct val="80000"/>
              </a:lnSpc>
              <a:defRPr/>
            </a:pPr>
            <a:r>
              <a:rPr sz="3000" kern="0" spc="-30" dirty="0" err="1">
                <a:latin typeface="Helvetica Neue LT Std 75 Bold"/>
                <a:sym typeface="Helvetica Neue LT Std 75 Bold"/>
              </a:rPr>
              <a:t>Kommunen</a:t>
            </a:r>
            <a:r>
              <a:rPr sz="3000" kern="0" spc="-30" dirty="0">
                <a:latin typeface="Helvetica Neue LT Std 75 Bold"/>
                <a:sym typeface="Helvetica Neue LT Std 75 Bold"/>
              </a:rPr>
              <a:t> </a:t>
            </a:r>
            <a:r>
              <a:rPr lang="nb-NO" sz="3000" kern="0" spc="-30" dirty="0">
                <a:latin typeface="Helvetica Neue LT Std 75 Bold"/>
                <a:sym typeface="Helvetica Neue LT Std 75 Bold"/>
              </a:rPr>
              <a:t>gjør </a:t>
            </a:r>
            <a:r>
              <a:rPr sz="3000" kern="0" spc="-30" dirty="0">
                <a:latin typeface="Helvetica Neue LT Std 75 Bold"/>
                <a:sym typeface="Helvetica Neue LT Std 75 Bold"/>
              </a:rPr>
              <a:t> </a:t>
            </a:r>
            <a:r>
              <a:rPr sz="3000" kern="0" spc="-30" dirty="0" err="1">
                <a:latin typeface="Helvetica Neue LT Std 75 Bold"/>
                <a:sym typeface="Helvetica Neue LT Std 75 Bold"/>
              </a:rPr>
              <a:t>medvirkning</a:t>
            </a:r>
            <a:r>
              <a:rPr sz="3000" kern="0" spc="-30" dirty="0">
                <a:latin typeface="Helvetica Neue LT Std 75 Bold"/>
                <a:sym typeface="Helvetica Neue LT Std 75 Bold"/>
              </a:rPr>
              <a:t> </a:t>
            </a:r>
            <a:r>
              <a:rPr sz="3000" kern="0" spc="-30" dirty="0" err="1">
                <a:latin typeface="Helvetica Neue LT Std 75 Bold"/>
                <a:sym typeface="Helvetica Neue LT Std 75 Bold"/>
              </a:rPr>
              <a:t>som</a:t>
            </a:r>
            <a:r>
              <a:rPr sz="3000" kern="0" spc="-30" dirty="0">
                <a:latin typeface="Helvetica Neue LT Std 75 Bold"/>
                <a:sym typeface="Helvetica Neue LT Std 75 Bold"/>
              </a:rPr>
              <a:t> </a:t>
            </a:r>
            <a:r>
              <a:rPr sz="3000" kern="0" spc="-30" dirty="0" err="1">
                <a:latin typeface="Helvetica Neue LT Std 75 Bold"/>
                <a:sym typeface="Helvetica Neue LT Std 75 Bold"/>
              </a:rPr>
              <a:t>gir</a:t>
            </a:r>
            <a:r>
              <a:rPr sz="3000" kern="0" spc="-30" dirty="0">
                <a:latin typeface="Helvetica Neue LT Std 75 Bold"/>
                <a:sym typeface="Helvetica Neue LT Std 75 Bold"/>
              </a:rPr>
              <a:t> </a:t>
            </a:r>
            <a:r>
              <a:rPr sz="3000" kern="0" spc="-30" dirty="0" err="1">
                <a:latin typeface="Helvetica Neue LT Std 75 Bold"/>
                <a:sym typeface="Helvetica Neue LT Std 75 Bold"/>
              </a:rPr>
              <a:t>reell</a:t>
            </a:r>
            <a:r>
              <a:rPr sz="3000" kern="0" spc="-30" dirty="0">
                <a:latin typeface="Helvetica Neue LT Std 75 Bold"/>
                <a:sym typeface="Helvetica Neue LT Std 75 Bold"/>
              </a:rPr>
              <a:t> </a:t>
            </a:r>
            <a:r>
              <a:rPr sz="3000" kern="0" spc="-30" dirty="0" err="1">
                <a:latin typeface="Helvetica Neue LT Std 75 Bold"/>
                <a:sym typeface="Helvetica Neue LT Std 75 Bold"/>
              </a:rPr>
              <a:t>verdi</a:t>
            </a:r>
            <a:endParaRPr sz="3000" kern="0" spc="-30" dirty="0">
              <a:latin typeface="Helvetica Neue LT Std 75 Bold"/>
              <a:sym typeface="Helvetica Neue LT Std 75 Bold"/>
            </a:endParaRPr>
          </a:p>
        </p:txBody>
      </p:sp>
      <p:sp>
        <p:nvSpPr>
          <p:cNvPr id="662" name="Shape 662"/>
          <p:cNvSpPr/>
          <p:nvPr/>
        </p:nvSpPr>
        <p:spPr>
          <a:xfrm>
            <a:off x="-1795741" y="934331"/>
            <a:ext cx="3551291" cy="1"/>
          </a:xfrm>
          <a:prstGeom prst="line">
            <a:avLst/>
          </a:prstGeom>
          <a:ln>
            <a:solidFill>
              <a:srgbClr val="446365"/>
            </a:solidFill>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663" name="Shape 663"/>
          <p:cNvSpPr/>
          <p:nvPr/>
        </p:nvSpPr>
        <p:spPr>
          <a:xfrm>
            <a:off x="647700" y="620614"/>
            <a:ext cx="2952750" cy="140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400" kern="0" spc="-35"/>
              <a:t>3. Løsning - Verdi for brukerne</a:t>
            </a:r>
          </a:p>
        </p:txBody>
      </p:sp>
      <p:sp>
        <p:nvSpPr>
          <p:cNvPr id="664" name="Shape 664"/>
          <p:cNvSpPr/>
          <p:nvPr/>
        </p:nvSpPr>
        <p:spPr>
          <a:xfrm>
            <a:off x="637906" y="3803014"/>
            <a:ext cx="4607188" cy="3553755"/>
          </a:xfrm>
          <a:prstGeom prst="rect">
            <a:avLst/>
          </a:prstGeom>
          <a:ln w="12700">
            <a:miter lim="400000"/>
          </a:ln>
        </p:spPr>
        <p:txBody>
          <a:bodyPr lIns="0" tIns="0" rIns="0" bIns="0"/>
          <a:lstStyle/>
          <a:p>
            <a:pPr marL="190500" indent="-190500" defTabSz="228600" hangingPunct="0">
              <a:spcBef>
                <a:spcPts val="1250"/>
              </a:spcBef>
              <a:buSzPct val="75000"/>
              <a:buFontTx/>
              <a:buChar char="•"/>
              <a:defRPr sz="2700" spc="0">
                <a:solidFill>
                  <a:srgbClr val="000000"/>
                </a:solidFill>
                <a:latin typeface="+mj-lt"/>
                <a:ea typeface="+mj-ea"/>
                <a:cs typeface="+mj-cs"/>
                <a:sym typeface="Helvetica Neue LT Std 55 Roman"/>
              </a:defRPr>
            </a:pPr>
            <a:endParaRPr sz="1350" kern="0">
              <a:solidFill>
                <a:srgbClr val="000000"/>
              </a:solidFill>
              <a:latin typeface="Helvetica Neue LT Std 55 Roman"/>
              <a:sym typeface="Helvetica Neue LT Std 55 Roman"/>
            </a:endParaRPr>
          </a:p>
        </p:txBody>
      </p:sp>
      <p:pic>
        <p:nvPicPr>
          <p:cNvPr id="665" name="pasted-image.pdf"/>
          <p:cNvPicPr>
            <a:picLocks noChangeAspect="1"/>
          </p:cNvPicPr>
          <p:nvPr/>
        </p:nvPicPr>
        <p:blipFill>
          <a:blip r:embed="rId3">
            <a:extLst/>
          </a:blip>
          <a:stretch>
            <a:fillRect/>
          </a:stretch>
        </p:blipFill>
        <p:spPr>
          <a:xfrm>
            <a:off x="617883" y="1214599"/>
            <a:ext cx="1349189" cy="971469"/>
          </a:xfrm>
          <a:prstGeom prst="rect">
            <a:avLst/>
          </a:prstGeom>
          <a:ln w="12700">
            <a:miter lim="400000"/>
          </a:ln>
        </p:spPr>
      </p:pic>
      <p:sp>
        <p:nvSpPr>
          <p:cNvPr id="666" name="Shape 666"/>
          <p:cNvSpPr/>
          <p:nvPr/>
        </p:nvSpPr>
        <p:spPr>
          <a:xfrm>
            <a:off x="7165583" y="1403387"/>
            <a:ext cx="1636605"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Kanal for innspill fra innbyggerne</a:t>
            </a:r>
          </a:p>
        </p:txBody>
      </p:sp>
      <p:sp>
        <p:nvSpPr>
          <p:cNvPr id="667" name="Shape 667"/>
          <p:cNvSpPr/>
          <p:nvPr/>
        </p:nvSpPr>
        <p:spPr>
          <a:xfrm>
            <a:off x="7124556" y="3393692"/>
            <a:ext cx="1636605"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Informasjon om området og oversikt over planprosessen</a:t>
            </a:r>
          </a:p>
        </p:txBody>
      </p:sp>
      <p:sp>
        <p:nvSpPr>
          <p:cNvPr id="668" name="Shape 668"/>
          <p:cNvSpPr/>
          <p:nvPr/>
        </p:nvSpPr>
        <p:spPr>
          <a:xfrm>
            <a:off x="7124555" y="5164959"/>
            <a:ext cx="1763480"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Medvirkningsverktøy for hvorfor, når og hvordan man gjør brukermedvirkning</a:t>
            </a:r>
          </a:p>
        </p:txBody>
      </p:sp>
      <p:grpSp>
        <p:nvGrpSpPr>
          <p:cNvPr id="673" name="Group 673"/>
          <p:cNvGrpSpPr/>
          <p:nvPr/>
        </p:nvGrpSpPr>
        <p:grpSpPr>
          <a:xfrm>
            <a:off x="8849253" y="668466"/>
            <a:ext cx="1930940" cy="5521068"/>
            <a:chOff x="0" y="0"/>
            <a:chExt cx="3861877" cy="11042134"/>
          </a:xfrm>
        </p:grpSpPr>
        <p:pic>
          <p:nvPicPr>
            <p:cNvPr id="669" name="pasted-image.pdf"/>
            <p:cNvPicPr>
              <a:picLocks noChangeAspect="1"/>
            </p:cNvPicPr>
            <p:nvPr/>
          </p:nvPicPr>
          <p:blipFill>
            <a:blip r:embed="rId4">
              <a:extLst/>
            </a:blip>
            <a:stretch>
              <a:fillRect/>
            </a:stretch>
          </p:blipFill>
          <p:spPr>
            <a:xfrm>
              <a:off x="0" y="0"/>
              <a:ext cx="3861878" cy="3486137"/>
            </a:xfrm>
            <a:prstGeom prst="rect">
              <a:avLst/>
            </a:prstGeom>
            <a:ln w="12700" cap="flat">
              <a:noFill/>
              <a:miter lim="400000"/>
            </a:ln>
            <a:effectLst/>
          </p:spPr>
        </p:pic>
        <p:pic>
          <p:nvPicPr>
            <p:cNvPr id="670" name="pasted-image.pdf"/>
            <p:cNvPicPr>
              <a:picLocks noChangeAspect="1"/>
            </p:cNvPicPr>
            <p:nvPr/>
          </p:nvPicPr>
          <p:blipFill>
            <a:blip r:embed="rId5">
              <a:extLst/>
            </a:blip>
            <a:stretch>
              <a:fillRect/>
            </a:stretch>
          </p:blipFill>
          <p:spPr>
            <a:xfrm>
              <a:off x="0" y="3916005"/>
              <a:ext cx="3861878" cy="3268414"/>
            </a:xfrm>
            <a:prstGeom prst="rect">
              <a:avLst/>
            </a:prstGeom>
            <a:ln w="12700" cap="flat">
              <a:noFill/>
              <a:miter lim="400000"/>
            </a:ln>
            <a:effectLst/>
          </p:spPr>
        </p:pic>
        <p:pic>
          <p:nvPicPr>
            <p:cNvPr id="671" name="pasted-image.pdf"/>
            <p:cNvPicPr>
              <a:picLocks noChangeAspect="1"/>
            </p:cNvPicPr>
            <p:nvPr/>
          </p:nvPicPr>
          <p:blipFill>
            <a:blip r:embed="rId6">
              <a:extLst/>
            </a:blip>
            <a:stretch>
              <a:fillRect/>
            </a:stretch>
          </p:blipFill>
          <p:spPr>
            <a:xfrm>
              <a:off x="217015" y="7614287"/>
              <a:ext cx="3427848" cy="3427848"/>
            </a:xfrm>
            <a:prstGeom prst="rect">
              <a:avLst/>
            </a:prstGeom>
            <a:ln w="12700" cap="flat">
              <a:noFill/>
              <a:miter lim="400000"/>
            </a:ln>
            <a:effectLst/>
          </p:spPr>
        </p:pic>
        <p:pic>
          <p:nvPicPr>
            <p:cNvPr id="672" name="pasted-image.pdf"/>
            <p:cNvPicPr>
              <a:picLocks noChangeAspect="1"/>
            </p:cNvPicPr>
            <p:nvPr/>
          </p:nvPicPr>
          <p:blipFill>
            <a:blip r:embed="rId7">
              <a:extLst/>
            </a:blip>
            <a:stretch>
              <a:fillRect/>
            </a:stretch>
          </p:blipFill>
          <p:spPr>
            <a:xfrm>
              <a:off x="998679" y="8188300"/>
              <a:ext cx="1864520" cy="1114811"/>
            </a:xfrm>
            <a:prstGeom prst="rect">
              <a:avLst/>
            </a:prstGeom>
            <a:ln w="12700" cap="flat">
              <a:noFill/>
              <a:miter lim="400000"/>
            </a:ln>
            <a:effectLst/>
          </p:spPr>
        </p:pic>
      </p:grpSp>
      <p:pic>
        <p:nvPicPr>
          <p:cNvPr id="19" name="droppedImage.pdf"/>
          <p:cNvPicPr>
            <a:picLocks noChangeAspect="1"/>
          </p:cNvPicPr>
          <p:nvPr/>
        </p:nvPicPr>
        <p:blipFill>
          <a:blip r:embed="rId8">
            <a:extLst/>
          </a:blip>
          <a:stretch>
            <a:fillRect/>
          </a:stretch>
        </p:blipFill>
        <p:spPr>
          <a:xfrm>
            <a:off x="622300" y="6432550"/>
            <a:ext cx="547688" cy="146050"/>
          </a:xfrm>
          <a:prstGeom prst="rect">
            <a:avLst/>
          </a:prstGeom>
          <a:ln w="12700">
            <a:miter lim="400000"/>
          </a:ln>
        </p:spPr>
      </p:pic>
    </p:spTree>
    <p:extLst>
      <p:ext uri="{BB962C8B-B14F-4D97-AF65-F5344CB8AC3E}">
        <p14:creationId xmlns:p14="http://schemas.microsoft.com/office/powerpoint/2010/main" val="383294132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pasted-image.pdf"/>
          <p:cNvPicPr>
            <a:picLocks noChangeAspect="1"/>
          </p:cNvPicPr>
          <p:nvPr/>
        </p:nvPicPr>
        <p:blipFill>
          <a:blip r:embed="rId3">
            <a:extLst/>
          </a:blip>
          <a:stretch>
            <a:fillRect/>
          </a:stretch>
        </p:blipFill>
        <p:spPr>
          <a:xfrm>
            <a:off x="705807" y="1128577"/>
            <a:ext cx="1173340" cy="1143511"/>
          </a:xfrm>
          <a:prstGeom prst="rect">
            <a:avLst/>
          </a:prstGeom>
          <a:ln w="12700">
            <a:miter lim="400000"/>
          </a:ln>
        </p:spPr>
      </p:pic>
      <p:sp>
        <p:nvSpPr>
          <p:cNvPr id="697" name="Shape 697"/>
          <p:cNvSpPr/>
          <p:nvPr/>
        </p:nvSpPr>
        <p:spPr>
          <a:xfrm>
            <a:off x="11453434" y="6485711"/>
            <a:ext cx="133050"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412750" hangingPunct="0">
              <a:defRPr sz="1500" spc="0">
                <a:solidFill>
                  <a:srgbClr val="000000"/>
                </a:solidFill>
              </a:defRPr>
            </a:pPr>
            <a:fld id="{86CB4B4D-7CA3-9044-876B-883B54F8677D}" type="slidenum">
              <a:rPr sz="750" kern="0">
                <a:solidFill>
                  <a:srgbClr val="000000"/>
                </a:solidFill>
                <a:latin typeface="Helvetica Neue LT Std 75 Bold"/>
                <a:sym typeface="Helvetica Neue LT Std 75 Bold"/>
              </a:rPr>
              <a:pPr algn="ctr" defTabSz="412750" hangingPunct="0">
                <a:defRPr sz="1500" spc="0">
                  <a:solidFill>
                    <a:srgbClr val="000000"/>
                  </a:solidFill>
                </a:defRPr>
              </a:pPr>
              <a:t>25</a:t>
            </a:fld>
            <a:r>
              <a:rPr sz="750" kern="0">
                <a:solidFill>
                  <a:srgbClr val="000000"/>
                </a:solidFill>
                <a:latin typeface="Helvetica Neue LT Std 75 Bold"/>
                <a:sym typeface="Helvetica Neue LT Std 75 Bold"/>
              </a:rPr>
              <a:t>￼</a:t>
            </a:r>
          </a:p>
        </p:txBody>
      </p:sp>
      <p:sp>
        <p:nvSpPr>
          <p:cNvPr id="698" name="Shape 698"/>
          <p:cNvSpPr/>
          <p:nvPr/>
        </p:nvSpPr>
        <p:spPr>
          <a:xfrm>
            <a:off x="-1795741" y="934331"/>
            <a:ext cx="3551291" cy="1"/>
          </a:xfrm>
          <a:prstGeom prst="line">
            <a:avLst/>
          </a:prstGeom>
          <a:ln>
            <a:solidFill>
              <a:srgbClr val="446365"/>
            </a:solidFill>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699" name="Shape 699"/>
          <p:cNvSpPr/>
          <p:nvPr/>
        </p:nvSpPr>
        <p:spPr>
          <a:xfrm>
            <a:off x="647700" y="620614"/>
            <a:ext cx="2952750" cy="140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400" kern="0" spc="-35"/>
              <a:t>3. Løsning - Verdi for brukerne</a:t>
            </a:r>
          </a:p>
        </p:txBody>
      </p:sp>
      <p:pic>
        <p:nvPicPr>
          <p:cNvPr id="700" name="pasted-image.pdf"/>
          <p:cNvPicPr>
            <a:picLocks noChangeAspect="1"/>
          </p:cNvPicPr>
          <p:nvPr/>
        </p:nvPicPr>
        <p:blipFill>
          <a:blip r:embed="rId4">
            <a:extLst/>
          </a:blip>
          <a:stretch>
            <a:fillRect/>
          </a:stretch>
        </p:blipFill>
        <p:spPr>
          <a:xfrm>
            <a:off x="6060424" y="1433863"/>
            <a:ext cx="5415327" cy="4820830"/>
          </a:xfrm>
          <a:prstGeom prst="rect">
            <a:avLst/>
          </a:prstGeom>
          <a:ln w="12700">
            <a:miter lim="400000"/>
          </a:ln>
        </p:spPr>
      </p:pic>
      <p:sp>
        <p:nvSpPr>
          <p:cNvPr id="701" name="Shape 701"/>
          <p:cNvSpPr/>
          <p:nvPr/>
        </p:nvSpPr>
        <p:spPr>
          <a:xfrm>
            <a:off x="662771" y="2452818"/>
            <a:ext cx="4659801" cy="3693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0" spc="-59">
                <a:solidFill>
                  <a:srgbClr val="446365"/>
                </a:solidFill>
              </a:defRPr>
            </a:lvl1pPr>
          </a:lstStyle>
          <a:p>
            <a:pPr defTabSz="412750" hangingPunct="0">
              <a:lnSpc>
                <a:spcPct val="80000"/>
              </a:lnSpc>
              <a:defRPr/>
            </a:pPr>
            <a:r>
              <a:rPr sz="3000" kern="0" spc="-30">
                <a:latin typeface="Helvetica Neue LT Std 75 Bold"/>
                <a:sym typeface="Helvetica Neue LT Std 75 Bold"/>
              </a:rPr>
              <a:t>Innbyggerne blir hørt</a:t>
            </a:r>
          </a:p>
        </p:txBody>
      </p:sp>
      <p:sp>
        <p:nvSpPr>
          <p:cNvPr id="702" name="Shape 702"/>
          <p:cNvSpPr/>
          <p:nvPr/>
        </p:nvSpPr>
        <p:spPr>
          <a:xfrm>
            <a:off x="637906" y="3150162"/>
            <a:ext cx="4607188" cy="2404314"/>
          </a:xfrm>
          <a:prstGeom prst="rect">
            <a:avLst/>
          </a:prstGeom>
          <a:ln w="12700">
            <a:miter lim="400000"/>
          </a:ln>
        </p:spPr>
        <p:txBody>
          <a:bodyPr lIns="0" tIns="0" rIns="0" bIns="0"/>
          <a:lstStyle/>
          <a:p>
            <a:pPr marL="190500" indent="-190500" defTabSz="228600" hangingPunct="0">
              <a:spcBef>
                <a:spcPts val="1250"/>
              </a:spcBef>
              <a:buSzPct val="75000"/>
              <a:buFontTx/>
              <a:buChar char="•"/>
              <a:defRPr sz="2700" spc="0">
                <a:solidFill>
                  <a:srgbClr val="000000"/>
                </a:solidFill>
                <a:latin typeface="+mj-lt"/>
                <a:ea typeface="+mj-ea"/>
                <a:cs typeface="+mj-cs"/>
                <a:sym typeface="Helvetica Neue LT Std 55 Roman"/>
              </a:defRPr>
            </a:pPr>
            <a:endParaRPr sz="1350" kern="0">
              <a:solidFill>
                <a:srgbClr val="000000"/>
              </a:solidFill>
              <a:latin typeface="Helvetica Neue LT Std 55 Roman"/>
              <a:sym typeface="Helvetica Neue LT Std 55 Roman"/>
            </a:endParaRPr>
          </a:p>
        </p:txBody>
      </p:sp>
      <p:sp>
        <p:nvSpPr>
          <p:cNvPr id="703" name="Shape 703"/>
          <p:cNvSpPr/>
          <p:nvPr/>
        </p:nvSpPr>
        <p:spPr>
          <a:xfrm>
            <a:off x="9787008" y="1035000"/>
            <a:ext cx="1974668" cy="546764"/>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04" name="Shape 704"/>
          <p:cNvSpPr/>
          <p:nvPr/>
        </p:nvSpPr>
        <p:spPr>
          <a:xfrm>
            <a:off x="7378563" y="1035000"/>
            <a:ext cx="1636606" cy="546764"/>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05" name="Shape 705"/>
          <p:cNvSpPr/>
          <p:nvPr/>
        </p:nvSpPr>
        <p:spPr>
          <a:xfrm>
            <a:off x="7552795" y="1159625"/>
            <a:ext cx="1636606"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59">
                <a:solidFill>
                  <a:srgbClr val="000000"/>
                </a:solidFill>
                <a:latin typeface="+mj-lt"/>
                <a:ea typeface="+mj-ea"/>
                <a:cs typeface="+mj-cs"/>
                <a:sym typeface="Helvetica Neue LT Std 55 Roman"/>
              </a:defRPr>
            </a:pPr>
            <a:r>
              <a:rPr sz="1000" i="1" kern="0" spc="-30">
                <a:solidFill>
                  <a:srgbClr val="000000"/>
                </a:solidFill>
                <a:latin typeface="Helvetica Neue LT Std 55 Roman"/>
                <a:sym typeface="Helvetica Neue LT Std 55 Roman"/>
              </a:rPr>
              <a:t>Innbygger ønsker seg </a:t>
            </a:r>
          </a:p>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59">
                <a:solidFill>
                  <a:srgbClr val="000000"/>
                </a:solidFill>
                <a:latin typeface="+mj-lt"/>
                <a:ea typeface="+mj-ea"/>
                <a:cs typeface="+mj-cs"/>
                <a:sym typeface="Helvetica Neue LT Std 55 Roman"/>
              </a:defRPr>
            </a:pPr>
            <a:r>
              <a:rPr sz="1000" i="1" kern="0" spc="-30">
                <a:solidFill>
                  <a:srgbClr val="000000"/>
                </a:solidFill>
                <a:latin typeface="Helvetica Neue LT Std 55 Roman"/>
                <a:sym typeface="Helvetica Neue LT Std 55 Roman"/>
              </a:rPr>
              <a:t>en benk i sitt nærmiljø.</a:t>
            </a:r>
          </a:p>
        </p:txBody>
      </p:sp>
      <p:sp>
        <p:nvSpPr>
          <p:cNvPr id="706" name="Shape 706"/>
          <p:cNvSpPr/>
          <p:nvPr/>
        </p:nvSpPr>
        <p:spPr>
          <a:xfrm>
            <a:off x="9985709" y="1104420"/>
            <a:ext cx="1412315"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Innbygger kategoriserer og sender ønsket sitt til kommunen.</a:t>
            </a:r>
          </a:p>
        </p:txBody>
      </p:sp>
      <p:sp>
        <p:nvSpPr>
          <p:cNvPr id="707" name="Shape 707"/>
          <p:cNvSpPr/>
          <p:nvPr/>
        </p:nvSpPr>
        <p:spPr>
          <a:xfrm>
            <a:off x="5483553" y="2959260"/>
            <a:ext cx="1883613" cy="546763"/>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08" name="Shape 708"/>
          <p:cNvSpPr/>
          <p:nvPr/>
        </p:nvSpPr>
        <p:spPr>
          <a:xfrm>
            <a:off x="5660703" y="3035029"/>
            <a:ext cx="1636606"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59">
                <a:solidFill>
                  <a:srgbClr val="000000"/>
                </a:solidFill>
                <a:latin typeface="+mj-lt"/>
                <a:ea typeface="+mj-ea"/>
                <a:cs typeface="+mj-cs"/>
                <a:sym typeface="Helvetica Neue LT Std 55 Roman"/>
              </a:defRPr>
            </a:pPr>
            <a:r>
              <a:rPr sz="1000" i="1" kern="0" spc="-30">
                <a:solidFill>
                  <a:srgbClr val="000000"/>
                </a:solidFill>
                <a:latin typeface="Helvetica Neue LT Std 55 Roman"/>
                <a:sym typeface="Helvetica Neue LT Std 55 Roman"/>
              </a:rPr>
              <a:t>Kommunen har en påbegynt</a:t>
            </a:r>
          </a:p>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59">
                <a:solidFill>
                  <a:srgbClr val="000000"/>
                </a:solidFill>
                <a:latin typeface="+mj-lt"/>
                <a:ea typeface="+mj-ea"/>
                <a:cs typeface="+mj-cs"/>
                <a:sym typeface="Helvetica Neue LT Std 55 Roman"/>
              </a:defRPr>
            </a:pPr>
            <a:r>
              <a:rPr sz="1000" i="1" kern="0" spc="-30">
                <a:solidFill>
                  <a:srgbClr val="000000"/>
                </a:solidFill>
                <a:latin typeface="Helvetica Neue LT Std 55 Roman"/>
                <a:sym typeface="Helvetica Neue LT Std 55 Roman"/>
              </a:rPr>
              <a:t>prosess og gir brukeren innsikt i prosessen.</a:t>
            </a:r>
          </a:p>
        </p:txBody>
      </p:sp>
      <p:sp>
        <p:nvSpPr>
          <p:cNvPr id="709" name="Shape 709"/>
          <p:cNvSpPr/>
          <p:nvPr/>
        </p:nvSpPr>
        <p:spPr>
          <a:xfrm>
            <a:off x="7751816" y="4653658"/>
            <a:ext cx="2032540" cy="546764"/>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10" name="Shape 710"/>
          <p:cNvSpPr/>
          <p:nvPr/>
        </p:nvSpPr>
        <p:spPr>
          <a:xfrm>
            <a:off x="7875321" y="4716728"/>
            <a:ext cx="1883613"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Kommunen har fått innspill til å bygge etter innbyggerens behov, og innbyggeren har blitt hørt.</a:t>
            </a:r>
          </a:p>
        </p:txBody>
      </p:sp>
      <p:sp>
        <p:nvSpPr>
          <p:cNvPr id="711" name="Shape 711"/>
          <p:cNvSpPr/>
          <p:nvPr/>
        </p:nvSpPr>
        <p:spPr>
          <a:xfrm>
            <a:off x="9758072" y="2971960"/>
            <a:ext cx="2032540" cy="546763"/>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12" name="Shape 712"/>
          <p:cNvSpPr/>
          <p:nvPr/>
        </p:nvSpPr>
        <p:spPr>
          <a:xfrm>
            <a:off x="9913148" y="3041379"/>
            <a:ext cx="1636606"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Det er rom for medvirkning fra innbyggeren og han/hun får lett tilgang til dette.</a:t>
            </a:r>
          </a:p>
        </p:txBody>
      </p:sp>
      <p:pic>
        <p:nvPicPr>
          <p:cNvPr id="19" name="droppedImage.pdf"/>
          <p:cNvPicPr>
            <a:picLocks noChangeAspect="1"/>
          </p:cNvPicPr>
          <p:nvPr/>
        </p:nvPicPr>
        <p:blipFill>
          <a:blip r:embed="rId5">
            <a:extLst/>
          </a:blip>
          <a:stretch>
            <a:fillRect/>
          </a:stretch>
        </p:blipFill>
        <p:spPr>
          <a:xfrm>
            <a:off x="622300" y="6432550"/>
            <a:ext cx="547688" cy="146050"/>
          </a:xfrm>
          <a:prstGeom prst="rect">
            <a:avLst/>
          </a:prstGeom>
          <a:ln w="12700">
            <a:miter lim="400000"/>
          </a:ln>
        </p:spPr>
      </p:pic>
    </p:spTree>
    <p:extLst>
      <p:ext uri="{BB962C8B-B14F-4D97-AF65-F5344CB8AC3E}">
        <p14:creationId xmlns:p14="http://schemas.microsoft.com/office/powerpoint/2010/main" val="31283476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p:nvPr/>
        </p:nvSpPr>
        <p:spPr>
          <a:xfrm>
            <a:off x="11453434" y="6485711"/>
            <a:ext cx="133050"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412750" hangingPunct="0">
              <a:defRPr sz="1500" spc="0">
                <a:solidFill>
                  <a:srgbClr val="000000"/>
                </a:solidFill>
              </a:defRPr>
            </a:pPr>
            <a:fld id="{86CB4B4D-7CA3-9044-876B-883B54F8677D}" type="slidenum">
              <a:rPr sz="750" kern="0">
                <a:solidFill>
                  <a:srgbClr val="000000"/>
                </a:solidFill>
                <a:latin typeface="Helvetica Neue LT Std 75 Bold"/>
                <a:sym typeface="Helvetica Neue LT Std 75 Bold"/>
              </a:rPr>
              <a:pPr algn="ctr" defTabSz="412750" hangingPunct="0">
                <a:defRPr sz="1500" spc="0">
                  <a:solidFill>
                    <a:srgbClr val="000000"/>
                  </a:solidFill>
                </a:defRPr>
              </a:pPr>
              <a:t>26</a:t>
            </a:fld>
            <a:r>
              <a:rPr sz="750" kern="0">
                <a:solidFill>
                  <a:srgbClr val="000000"/>
                </a:solidFill>
                <a:latin typeface="Helvetica Neue LT Std 75 Bold"/>
                <a:sym typeface="Helvetica Neue LT Std 75 Bold"/>
              </a:rPr>
              <a:t>￼</a:t>
            </a:r>
          </a:p>
        </p:txBody>
      </p:sp>
      <p:sp>
        <p:nvSpPr>
          <p:cNvPr id="719" name="Shape 719"/>
          <p:cNvSpPr/>
          <p:nvPr/>
        </p:nvSpPr>
        <p:spPr>
          <a:xfrm>
            <a:off x="-1795741" y="934331"/>
            <a:ext cx="3551291" cy="1"/>
          </a:xfrm>
          <a:prstGeom prst="line">
            <a:avLst/>
          </a:prstGeom>
          <a:ln>
            <a:solidFill>
              <a:srgbClr val="446365"/>
            </a:solidFill>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20" name="Shape 720"/>
          <p:cNvSpPr/>
          <p:nvPr/>
        </p:nvSpPr>
        <p:spPr>
          <a:xfrm>
            <a:off x="647700" y="620614"/>
            <a:ext cx="2952750" cy="140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400" kern="0" spc="-35"/>
              <a:t>3. Løsning - Verdi for brukerne</a:t>
            </a:r>
          </a:p>
        </p:txBody>
      </p:sp>
      <p:sp>
        <p:nvSpPr>
          <p:cNvPr id="721" name="Shape 721"/>
          <p:cNvSpPr/>
          <p:nvPr/>
        </p:nvSpPr>
        <p:spPr>
          <a:xfrm>
            <a:off x="662771" y="2452819"/>
            <a:ext cx="4659801"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0" spc="-59">
                <a:solidFill>
                  <a:srgbClr val="446365"/>
                </a:solidFill>
              </a:defRPr>
            </a:lvl1pPr>
          </a:lstStyle>
          <a:p>
            <a:pPr defTabSz="412750" hangingPunct="0">
              <a:lnSpc>
                <a:spcPct val="80000"/>
              </a:lnSpc>
              <a:defRPr/>
            </a:pPr>
            <a:r>
              <a:rPr sz="3000" kern="0" spc="-30">
                <a:latin typeface="Helvetica Neue LT Std 75 Bold"/>
                <a:sym typeface="Helvetica Neue LT Std 75 Bold"/>
              </a:rPr>
              <a:t>Utbyggere får relevant kunnskap før de igangsetter et prosjekt</a:t>
            </a:r>
          </a:p>
        </p:txBody>
      </p:sp>
      <p:sp>
        <p:nvSpPr>
          <p:cNvPr id="722" name="Shape 722"/>
          <p:cNvSpPr/>
          <p:nvPr/>
        </p:nvSpPr>
        <p:spPr>
          <a:xfrm>
            <a:off x="637906" y="3776550"/>
            <a:ext cx="4607188" cy="2404314"/>
          </a:xfrm>
          <a:prstGeom prst="rect">
            <a:avLst/>
          </a:prstGeom>
          <a:ln w="12700">
            <a:miter lim="400000"/>
          </a:ln>
        </p:spPr>
        <p:txBody>
          <a:bodyPr lIns="0" tIns="0" rIns="0" bIns="0"/>
          <a:lstStyle/>
          <a:p>
            <a:pPr marL="190500" indent="-190500" defTabSz="228600" hangingPunct="0">
              <a:spcBef>
                <a:spcPts val="1250"/>
              </a:spcBef>
              <a:buSzPct val="75000"/>
              <a:buFontTx/>
              <a:buChar char="•"/>
              <a:defRPr sz="2700" spc="0">
                <a:solidFill>
                  <a:srgbClr val="000000"/>
                </a:solidFill>
                <a:latin typeface="+mj-lt"/>
                <a:ea typeface="+mj-ea"/>
                <a:cs typeface="+mj-cs"/>
                <a:sym typeface="Helvetica Neue LT Std 55 Roman"/>
              </a:defRPr>
            </a:pPr>
            <a:endParaRPr sz="1350" kern="0">
              <a:solidFill>
                <a:srgbClr val="000000"/>
              </a:solidFill>
              <a:latin typeface="Helvetica Neue LT Std 55 Roman"/>
              <a:sym typeface="Helvetica Neue LT Std 55 Roman"/>
            </a:endParaRPr>
          </a:p>
        </p:txBody>
      </p:sp>
      <p:pic>
        <p:nvPicPr>
          <p:cNvPr id="723" name="pasted-image.pdf"/>
          <p:cNvPicPr>
            <a:picLocks noChangeAspect="1"/>
          </p:cNvPicPr>
          <p:nvPr/>
        </p:nvPicPr>
        <p:blipFill>
          <a:blip r:embed="rId3">
            <a:extLst/>
          </a:blip>
          <a:stretch>
            <a:fillRect/>
          </a:stretch>
        </p:blipFill>
        <p:spPr>
          <a:xfrm>
            <a:off x="801992" y="1175596"/>
            <a:ext cx="442191" cy="1143511"/>
          </a:xfrm>
          <a:prstGeom prst="rect">
            <a:avLst/>
          </a:prstGeom>
          <a:ln w="12700">
            <a:miter lim="400000"/>
          </a:ln>
        </p:spPr>
      </p:pic>
      <p:pic>
        <p:nvPicPr>
          <p:cNvPr id="724" name="pasted-image.pdf"/>
          <p:cNvPicPr>
            <a:picLocks noChangeAspect="1"/>
          </p:cNvPicPr>
          <p:nvPr/>
        </p:nvPicPr>
        <p:blipFill>
          <a:blip r:embed="rId4">
            <a:extLst/>
          </a:blip>
          <a:stretch>
            <a:fillRect/>
          </a:stretch>
        </p:blipFill>
        <p:spPr>
          <a:xfrm>
            <a:off x="5944588" y="920282"/>
            <a:ext cx="5758179" cy="5360671"/>
          </a:xfrm>
          <a:prstGeom prst="rect">
            <a:avLst/>
          </a:prstGeom>
          <a:ln w="12700">
            <a:miter lim="400000"/>
          </a:ln>
        </p:spPr>
      </p:pic>
      <p:sp>
        <p:nvSpPr>
          <p:cNvPr id="725" name="Shape 725"/>
          <p:cNvSpPr/>
          <p:nvPr/>
        </p:nvSpPr>
        <p:spPr>
          <a:xfrm>
            <a:off x="6440982" y="660949"/>
            <a:ext cx="2199055" cy="546763"/>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26" name="Shape 726"/>
          <p:cNvSpPr/>
          <p:nvPr/>
        </p:nvSpPr>
        <p:spPr>
          <a:xfrm>
            <a:off x="6614708" y="741053"/>
            <a:ext cx="2071928" cy="462755"/>
          </a:xfrm>
          <a:prstGeom prst="rect">
            <a:avLst/>
          </a:prstGeom>
          <a:ln w="12700"/>
          <a:extLst>
            <a:ext uri="{C572A759-6A51-4108-AA02-DFA0A04FC94B}">
              <ma14:wrappingTextBoxFlag xmlns="" xmlns:ma14="http://schemas.microsoft.com/office/mac/drawingml/2011/main" val="1"/>
            </a:ext>
          </a:extLst>
        </p:spPr>
        <p:txBody>
          <a:bodyPr lIns="0" tIns="0" rIns="0" bIns="0"/>
          <a:lstStyle/>
          <a:p>
            <a:pPr marL="28575" marR="28575" defTabSz="641350" hangingPunct="0">
              <a:lnSpc>
                <a:spcPct val="9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90">
                <a:solidFill>
                  <a:srgbClr val="000000"/>
                </a:solidFill>
                <a:uFill>
                  <a:solidFill>
                    <a:srgbClr val="232323"/>
                  </a:solidFill>
                </a:uFill>
                <a:latin typeface="+mj-lt"/>
                <a:ea typeface="+mj-ea"/>
                <a:cs typeface="+mj-cs"/>
                <a:sym typeface="Helvetica Neue LT Std 55 Roman"/>
              </a:defRPr>
            </a:pPr>
            <a:r>
              <a:rPr sz="1000" i="1" kern="0" spc="-45">
                <a:solidFill>
                  <a:srgbClr val="000000"/>
                </a:solidFill>
                <a:uFill>
                  <a:solidFill>
                    <a:srgbClr val="232323"/>
                  </a:solidFill>
                </a:uFill>
                <a:latin typeface="Helvetica Neue LT Std 55 Roman"/>
                <a:sym typeface="Helvetica Neue LT Std 55 Roman"/>
              </a:rPr>
              <a:t>Utbygger er interessert i en tomt og</a:t>
            </a:r>
          </a:p>
          <a:p>
            <a:pPr marL="28575" marR="28575" defTabSz="641350" hangingPunct="0">
              <a:lnSpc>
                <a:spcPct val="9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000" i="1" spc="-90">
                <a:solidFill>
                  <a:srgbClr val="000000"/>
                </a:solidFill>
                <a:uFill>
                  <a:solidFill>
                    <a:srgbClr val="232323"/>
                  </a:solidFill>
                </a:uFill>
                <a:latin typeface="+mj-lt"/>
                <a:ea typeface="+mj-ea"/>
                <a:cs typeface="+mj-cs"/>
                <a:sym typeface="Helvetica Neue LT Std 55 Roman"/>
              </a:defRPr>
            </a:pPr>
            <a:r>
              <a:rPr sz="1000" i="1" kern="0" spc="-45">
                <a:solidFill>
                  <a:srgbClr val="000000"/>
                </a:solidFill>
                <a:uFill>
                  <a:solidFill>
                    <a:srgbClr val="232323"/>
                  </a:solidFill>
                </a:uFill>
                <a:latin typeface="Helvetica Neue LT Std 55 Roman"/>
                <a:sym typeface="Helvetica Neue LT Std 55 Roman"/>
              </a:rPr>
              <a:t>går inn på Folketråkk for informasjon om området.</a:t>
            </a:r>
          </a:p>
        </p:txBody>
      </p:sp>
      <p:sp>
        <p:nvSpPr>
          <p:cNvPr id="727" name="Shape 727"/>
          <p:cNvSpPr/>
          <p:nvPr/>
        </p:nvSpPr>
        <p:spPr>
          <a:xfrm>
            <a:off x="9718085" y="518113"/>
            <a:ext cx="2199055" cy="546764"/>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28" name="Shape 728"/>
          <p:cNvSpPr/>
          <p:nvPr/>
        </p:nvSpPr>
        <p:spPr>
          <a:xfrm>
            <a:off x="9811896" y="596277"/>
            <a:ext cx="2071928" cy="462755"/>
          </a:xfrm>
          <a:prstGeom prst="rect">
            <a:avLst/>
          </a:prstGeom>
          <a:ln w="12700"/>
          <a:extLst>
            <a:ext uri="{C572A759-6A51-4108-AA02-DFA0A04FC94B}">
              <ma14:wrappingTextBoxFlag xmlns="" xmlns:ma14="http://schemas.microsoft.com/office/mac/drawingml/2011/main" val="1"/>
            </a:ext>
          </a:extLst>
        </p:spPr>
        <p:txBody>
          <a:bodyPr lIns="0" tIns="0" rIns="0" bIns="0"/>
          <a:lstStyle>
            <a:lvl1pPr marL="57150" marR="57150" defTabSz="1282700">
              <a:lnSpc>
                <a:spcPct val="9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90">
                <a:solidFill>
                  <a:srgbClr val="000000"/>
                </a:solidFill>
                <a:uFill>
                  <a:solidFill>
                    <a:srgbClr val="232323"/>
                  </a:solidFill>
                </a:uFill>
                <a:latin typeface="+mj-lt"/>
                <a:ea typeface="+mj-ea"/>
                <a:cs typeface="+mj-cs"/>
                <a:sym typeface="Helvetica Neue LT Std 55 Roman"/>
              </a:defRPr>
            </a:lvl1pPr>
          </a:lstStyle>
          <a:p>
            <a:pPr marL="28575" marR="28575" defTabSz="6413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45">
                <a:latin typeface="Helvetica Neue LT Std 55 Roman"/>
              </a:rPr>
              <a:t>Områdesøket gir føringsdokumenter, regulerinsgplaner, innbyggerinnspill og statistikker relatert til tomten.</a:t>
            </a:r>
          </a:p>
        </p:txBody>
      </p:sp>
      <p:sp>
        <p:nvSpPr>
          <p:cNvPr id="729" name="Shape 729"/>
          <p:cNvSpPr/>
          <p:nvPr/>
        </p:nvSpPr>
        <p:spPr>
          <a:xfrm>
            <a:off x="5632409" y="2617215"/>
            <a:ext cx="2199055" cy="546764"/>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30" name="Shape 730"/>
          <p:cNvSpPr/>
          <p:nvPr/>
        </p:nvSpPr>
        <p:spPr>
          <a:xfrm>
            <a:off x="5777792" y="2690969"/>
            <a:ext cx="2071928" cy="462756"/>
          </a:xfrm>
          <a:prstGeom prst="rect">
            <a:avLst/>
          </a:prstGeom>
          <a:ln w="12700"/>
          <a:extLst>
            <a:ext uri="{C572A759-6A51-4108-AA02-DFA0A04FC94B}">
              <ma14:wrappingTextBoxFlag xmlns="" xmlns:ma14="http://schemas.microsoft.com/office/mac/drawingml/2011/main" val="1"/>
            </a:ext>
          </a:extLst>
        </p:spPr>
        <p:txBody>
          <a:bodyPr lIns="0" tIns="0" rIns="0" bIns="0"/>
          <a:lstStyle>
            <a:lvl1pPr marL="57150" marR="57150" defTabSz="1282700">
              <a:lnSpc>
                <a:spcPct val="9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90">
                <a:solidFill>
                  <a:srgbClr val="000000"/>
                </a:solidFill>
                <a:uFill>
                  <a:solidFill>
                    <a:srgbClr val="232323"/>
                  </a:solidFill>
                </a:uFill>
                <a:latin typeface="+mj-lt"/>
                <a:ea typeface="+mj-ea"/>
                <a:cs typeface="+mj-cs"/>
                <a:sym typeface="Helvetica Neue LT Std 55 Roman"/>
              </a:defRPr>
            </a:lvl1pPr>
          </a:lstStyle>
          <a:p>
            <a:pPr marL="28575" marR="28575" defTabSz="6413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45">
                <a:latin typeface="Helvetica Neue LT Std 55 Roman"/>
              </a:rPr>
              <a:t>Basert på informasjonen, bestemmer utbygger at tomten er svært egnet til det de ønsker å utvikle. </a:t>
            </a:r>
          </a:p>
        </p:txBody>
      </p:sp>
      <p:sp>
        <p:nvSpPr>
          <p:cNvPr id="731" name="Shape 731"/>
          <p:cNvSpPr/>
          <p:nvPr/>
        </p:nvSpPr>
        <p:spPr>
          <a:xfrm>
            <a:off x="9747989" y="2874717"/>
            <a:ext cx="2199055" cy="684146"/>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32" name="Shape 732"/>
          <p:cNvSpPr/>
          <p:nvPr/>
        </p:nvSpPr>
        <p:spPr>
          <a:xfrm>
            <a:off x="9875804" y="2962460"/>
            <a:ext cx="2071928" cy="546763"/>
          </a:xfrm>
          <a:prstGeom prst="rect">
            <a:avLst/>
          </a:prstGeom>
          <a:ln w="12700"/>
          <a:extLst>
            <a:ext uri="{C572A759-6A51-4108-AA02-DFA0A04FC94B}">
              <ma14:wrappingTextBoxFlag xmlns="" xmlns:ma14="http://schemas.microsoft.com/office/mac/drawingml/2011/main" val="1"/>
            </a:ext>
          </a:extLst>
        </p:spPr>
        <p:txBody>
          <a:bodyPr lIns="0" tIns="0" rIns="0" bIns="0"/>
          <a:lstStyle>
            <a:lvl1pPr marL="57150" marR="57150" defTabSz="1282700">
              <a:lnSpc>
                <a:spcPct val="9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90">
                <a:solidFill>
                  <a:srgbClr val="000000"/>
                </a:solidFill>
                <a:uFill>
                  <a:solidFill>
                    <a:srgbClr val="232323"/>
                  </a:solidFill>
                </a:uFill>
                <a:latin typeface="+mj-lt"/>
                <a:ea typeface="+mj-ea"/>
                <a:cs typeface="+mj-cs"/>
                <a:sym typeface="Helvetica Neue LT Std 55 Roman"/>
              </a:defRPr>
            </a:lvl1pPr>
          </a:lstStyle>
          <a:p>
            <a:pPr marL="28575" marR="28575" defTabSz="6413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45">
                <a:latin typeface="Helvetica Neue LT Std 55 Roman"/>
              </a:rPr>
              <a:t>Utbygger kjøper tomten og starter byggesøknaden. Planprosessen logges i systemet og alle parter kan følge med på utviklingen videre.</a:t>
            </a:r>
          </a:p>
        </p:txBody>
      </p:sp>
      <p:sp>
        <p:nvSpPr>
          <p:cNvPr id="733" name="Shape 733"/>
          <p:cNvSpPr/>
          <p:nvPr/>
        </p:nvSpPr>
        <p:spPr>
          <a:xfrm>
            <a:off x="8060076" y="5050651"/>
            <a:ext cx="2199055" cy="684146"/>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34" name="Shape 734"/>
          <p:cNvSpPr/>
          <p:nvPr/>
        </p:nvSpPr>
        <p:spPr>
          <a:xfrm>
            <a:off x="8189713" y="5134448"/>
            <a:ext cx="2071928" cy="775623"/>
          </a:xfrm>
          <a:prstGeom prst="rect">
            <a:avLst/>
          </a:prstGeom>
          <a:ln w="12700"/>
          <a:extLst>
            <a:ext uri="{C572A759-6A51-4108-AA02-DFA0A04FC94B}">
              <ma14:wrappingTextBoxFlag xmlns="" xmlns:ma14="http://schemas.microsoft.com/office/mac/drawingml/2011/main" val="1"/>
            </a:ext>
          </a:extLst>
        </p:spPr>
        <p:txBody>
          <a:bodyPr lIns="0" tIns="0" rIns="0" bIns="0"/>
          <a:lstStyle>
            <a:lvl1pPr marL="57150" marR="57150" defTabSz="1282700">
              <a:lnSpc>
                <a:spcPct val="9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90">
                <a:solidFill>
                  <a:srgbClr val="000000"/>
                </a:solidFill>
                <a:uFill>
                  <a:solidFill>
                    <a:srgbClr val="232323"/>
                  </a:solidFill>
                </a:uFill>
                <a:latin typeface="+mj-lt"/>
                <a:ea typeface="+mj-ea"/>
                <a:cs typeface="+mj-cs"/>
                <a:sym typeface="Helvetica Neue LT Std 55 Roman"/>
              </a:defRPr>
            </a:lvl1pPr>
          </a:lstStyle>
          <a:p>
            <a:pPr marL="28575" marR="28575" defTabSz="6413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45">
                <a:latin typeface="Helvetica Neue LT Std 55 Roman"/>
              </a:rPr>
              <a:t>Bygget står klart to år senere og relevante innspill og læringspunkter ligger i systemet for å kunne søkes opp til andre lignende prosjektet</a:t>
            </a:r>
          </a:p>
        </p:txBody>
      </p:sp>
      <p:pic>
        <p:nvPicPr>
          <p:cNvPr id="19" name="droppedImage.pdf"/>
          <p:cNvPicPr>
            <a:picLocks noChangeAspect="1"/>
          </p:cNvPicPr>
          <p:nvPr/>
        </p:nvPicPr>
        <p:blipFill>
          <a:blip r:embed="rId5">
            <a:extLst/>
          </a:blip>
          <a:stretch>
            <a:fillRect/>
          </a:stretch>
        </p:blipFill>
        <p:spPr>
          <a:xfrm>
            <a:off x="622300" y="6432550"/>
            <a:ext cx="547688" cy="146050"/>
          </a:xfrm>
          <a:prstGeom prst="rect">
            <a:avLst/>
          </a:prstGeom>
          <a:ln w="12700">
            <a:miter lim="400000"/>
          </a:ln>
        </p:spPr>
      </p:pic>
    </p:spTree>
    <p:extLst>
      <p:ext uri="{BB962C8B-B14F-4D97-AF65-F5344CB8AC3E}">
        <p14:creationId xmlns:p14="http://schemas.microsoft.com/office/powerpoint/2010/main" val="37823826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p:nvPr/>
        </p:nvSpPr>
        <p:spPr>
          <a:xfrm>
            <a:off x="11453434" y="6485711"/>
            <a:ext cx="133050"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412750" hangingPunct="0">
              <a:defRPr sz="1500" spc="0">
                <a:solidFill>
                  <a:srgbClr val="000000"/>
                </a:solidFill>
              </a:defRPr>
            </a:pPr>
            <a:fld id="{86CB4B4D-7CA3-9044-876B-883B54F8677D}" type="slidenum">
              <a:rPr sz="750" kern="0">
                <a:solidFill>
                  <a:srgbClr val="000000"/>
                </a:solidFill>
                <a:latin typeface="Helvetica Neue LT Std 75 Bold"/>
                <a:sym typeface="Helvetica Neue LT Std 75 Bold"/>
              </a:rPr>
              <a:pPr algn="ctr" defTabSz="412750" hangingPunct="0">
                <a:defRPr sz="1500" spc="0">
                  <a:solidFill>
                    <a:srgbClr val="000000"/>
                  </a:solidFill>
                </a:defRPr>
              </a:pPr>
              <a:t>27</a:t>
            </a:fld>
            <a:r>
              <a:rPr sz="750" kern="0">
                <a:solidFill>
                  <a:srgbClr val="000000"/>
                </a:solidFill>
                <a:latin typeface="Helvetica Neue LT Std 75 Bold"/>
                <a:sym typeface="Helvetica Neue LT Std 75 Bold"/>
              </a:rPr>
              <a:t>￼</a:t>
            </a:r>
          </a:p>
        </p:txBody>
      </p:sp>
      <p:sp>
        <p:nvSpPr>
          <p:cNvPr id="741" name="Shape 741"/>
          <p:cNvSpPr/>
          <p:nvPr/>
        </p:nvSpPr>
        <p:spPr>
          <a:xfrm>
            <a:off x="-1795741" y="934331"/>
            <a:ext cx="3551291" cy="1"/>
          </a:xfrm>
          <a:prstGeom prst="line">
            <a:avLst/>
          </a:prstGeom>
          <a:ln>
            <a:solidFill>
              <a:srgbClr val="446365"/>
            </a:solidFill>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42" name="Shape 742"/>
          <p:cNvSpPr/>
          <p:nvPr/>
        </p:nvSpPr>
        <p:spPr>
          <a:xfrm>
            <a:off x="647700" y="620614"/>
            <a:ext cx="2952750" cy="140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400" kern="0" spc="-35"/>
              <a:t>3. Løsning - Verdi for brukerne</a:t>
            </a:r>
          </a:p>
        </p:txBody>
      </p:sp>
      <p:pic>
        <p:nvPicPr>
          <p:cNvPr id="743" name="pasted-image.pdf"/>
          <p:cNvPicPr>
            <a:picLocks noChangeAspect="1"/>
          </p:cNvPicPr>
          <p:nvPr/>
        </p:nvPicPr>
        <p:blipFill>
          <a:blip r:embed="rId3">
            <a:extLst/>
          </a:blip>
          <a:stretch>
            <a:fillRect/>
          </a:stretch>
        </p:blipFill>
        <p:spPr>
          <a:xfrm>
            <a:off x="6782728" y="1540870"/>
            <a:ext cx="4239953" cy="3776263"/>
          </a:xfrm>
          <a:prstGeom prst="rect">
            <a:avLst/>
          </a:prstGeom>
          <a:ln w="12700">
            <a:miter lim="400000"/>
          </a:ln>
        </p:spPr>
      </p:pic>
      <p:sp>
        <p:nvSpPr>
          <p:cNvPr id="744" name="Shape 744"/>
          <p:cNvSpPr/>
          <p:nvPr/>
        </p:nvSpPr>
        <p:spPr>
          <a:xfrm>
            <a:off x="637907" y="3776550"/>
            <a:ext cx="4709531" cy="2404314"/>
          </a:xfrm>
          <a:prstGeom prst="rect">
            <a:avLst/>
          </a:prstGeom>
          <a:ln w="12700">
            <a:miter lim="400000"/>
          </a:ln>
        </p:spPr>
        <p:txBody>
          <a:bodyPr lIns="0" tIns="0" rIns="0" bIns="0"/>
          <a:lstStyle/>
          <a:p>
            <a:pPr marL="190500" indent="-190500" defTabSz="228600" hangingPunct="0">
              <a:spcBef>
                <a:spcPts val="1250"/>
              </a:spcBef>
              <a:buClr>
                <a:srgbClr val="000000"/>
              </a:buClr>
              <a:buSzPct val="75000"/>
              <a:buFontTx/>
              <a:buChar char="•"/>
              <a:defRPr sz="2700" spc="0">
                <a:solidFill>
                  <a:srgbClr val="000000"/>
                </a:solidFill>
                <a:latin typeface="+mj-lt"/>
                <a:ea typeface="+mj-ea"/>
                <a:cs typeface="+mj-cs"/>
                <a:sym typeface="Helvetica Neue LT Std 55 Roman"/>
              </a:defRPr>
            </a:pPr>
            <a:endParaRPr sz="1350" kern="0">
              <a:solidFill>
                <a:srgbClr val="000000"/>
              </a:solidFill>
              <a:latin typeface="Helvetica Neue LT Std 55 Roman"/>
              <a:sym typeface="Helvetica Neue LT Std 55 Roman"/>
            </a:endParaRPr>
          </a:p>
        </p:txBody>
      </p:sp>
      <p:pic>
        <p:nvPicPr>
          <p:cNvPr id="745" name="pasted-image.pdf"/>
          <p:cNvPicPr>
            <a:picLocks noChangeAspect="1"/>
          </p:cNvPicPr>
          <p:nvPr/>
        </p:nvPicPr>
        <p:blipFill>
          <a:blip r:embed="rId4">
            <a:extLst/>
          </a:blip>
          <a:stretch>
            <a:fillRect/>
          </a:stretch>
        </p:blipFill>
        <p:spPr>
          <a:xfrm flipH="1">
            <a:off x="676323" y="1076644"/>
            <a:ext cx="628793" cy="1195444"/>
          </a:xfrm>
          <a:prstGeom prst="rect">
            <a:avLst/>
          </a:prstGeom>
          <a:ln w="12700">
            <a:miter lim="400000"/>
          </a:ln>
        </p:spPr>
      </p:pic>
      <p:sp>
        <p:nvSpPr>
          <p:cNvPr id="746" name="Shape 746"/>
          <p:cNvSpPr/>
          <p:nvPr/>
        </p:nvSpPr>
        <p:spPr>
          <a:xfrm>
            <a:off x="662771" y="2452818"/>
            <a:ext cx="4659801"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0" spc="-59">
                <a:solidFill>
                  <a:srgbClr val="446365"/>
                </a:solidFill>
              </a:defRPr>
            </a:lvl1pPr>
          </a:lstStyle>
          <a:p>
            <a:pPr defTabSz="412750" hangingPunct="0">
              <a:lnSpc>
                <a:spcPct val="80000"/>
              </a:lnSpc>
              <a:defRPr/>
            </a:pPr>
            <a:r>
              <a:rPr sz="3000" kern="0" spc="-30" dirty="0" err="1">
                <a:latin typeface="Helvetica Neue LT Std 75 Bold"/>
                <a:sym typeface="Helvetica Neue LT Std 75 Bold"/>
              </a:rPr>
              <a:t>Politikerne</a:t>
            </a:r>
            <a:r>
              <a:rPr sz="3000" kern="0" spc="-30" dirty="0">
                <a:latin typeface="Helvetica Neue LT Std 75 Bold"/>
                <a:sym typeface="Helvetica Neue LT Std 75 Bold"/>
              </a:rPr>
              <a:t> </a:t>
            </a:r>
            <a:r>
              <a:rPr sz="3000" kern="0" spc="-30" dirty="0" err="1">
                <a:latin typeface="Helvetica Neue LT Std 75 Bold"/>
                <a:sym typeface="Helvetica Neue LT Std 75 Bold"/>
              </a:rPr>
              <a:t>kan</a:t>
            </a:r>
            <a:r>
              <a:rPr sz="3000" kern="0" spc="-30" dirty="0">
                <a:latin typeface="Helvetica Neue LT Std 75 Bold"/>
                <a:sym typeface="Helvetica Neue LT Std 75 Bold"/>
              </a:rPr>
              <a:t> ta </a:t>
            </a:r>
            <a:r>
              <a:rPr sz="3000" kern="0" spc="-30" dirty="0" err="1">
                <a:latin typeface="Helvetica Neue LT Std 75 Bold"/>
                <a:sym typeface="Helvetica Neue LT Std 75 Bold"/>
              </a:rPr>
              <a:t>beslutninger</a:t>
            </a:r>
            <a:r>
              <a:rPr sz="3000" kern="0" spc="-30" dirty="0">
                <a:latin typeface="Helvetica Neue LT Std 75 Bold"/>
                <a:sym typeface="Helvetica Neue LT Std 75 Bold"/>
              </a:rPr>
              <a:t> </a:t>
            </a:r>
            <a:r>
              <a:rPr sz="3000" kern="0" spc="-30" dirty="0" err="1">
                <a:latin typeface="Helvetica Neue LT Std 75 Bold"/>
                <a:sym typeface="Helvetica Neue LT Std 75 Bold"/>
              </a:rPr>
              <a:t>basert</a:t>
            </a:r>
            <a:r>
              <a:rPr sz="3000" kern="0" spc="-30" dirty="0">
                <a:latin typeface="Helvetica Neue LT Std 75 Bold"/>
                <a:sym typeface="Helvetica Neue LT Std 75 Bold"/>
              </a:rPr>
              <a:t> </a:t>
            </a:r>
            <a:r>
              <a:rPr sz="3000" kern="0" spc="-30" dirty="0" err="1">
                <a:latin typeface="Helvetica Neue LT Std 75 Bold"/>
                <a:sym typeface="Helvetica Neue LT Std 75 Bold"/>
              </a:rPr>
              <a:t>på</a:t>
            </a:r>
            <a:r>
              <a:rPr sz="3000" kern="0" spc="-30" dirty="0">
                <a:latin typeface="Helvetica Neue LT Std 75 Bold"/>
                <a:sym typeface="Helvetica Neue LT Std 75 Bold"/>
              </a:rPr>
              <a:t> et </a:t>
            </a:r>
            <a:r>
              <a:rPr sz="3000" kern="0" spc="-30" dirty="0" err="1">
                <a:latin typeface="Helvetica Neue LT Std 75 Bold"/>
                <a:sym typeface="Helvetica Neue LT Std 75 Bold"/>
              </a:rPr>
              <a:t>godt</a:t>
            </a:r>
            <a:r>
              <a:rPr sz="3000" kern="0" spc="-30" dirty="0">
                <a:latin typeface="Helvetica Neue LT Std 75 Bold"/>
                <a:sym typeface="Helvetica Neue LT Std 75 Bold"/>
              </a:rPr>
              <a:t> </a:t>
            </a:r>
            <a:r>
              <a:rPr sz="3000" kern="0" spc="-30" dirty="0" err="1">
                <a:latin typeface="Helvetica Neue LT Std 75 Bold"/>
                <a:sym typeface="Helvetica Neue LT Std 75 Bold"/>
              </a:rPr>
              <a:t>kunnskapsgrunnlag</a:t>
            </a:r>
            <a:endParaRPr sz="3000" kern="0" spc="-30" dirty="0">
              <a:latin typeface="Helvetica Neue LT Std 75 Bold"/>
              <a:sym typeface="Helvetica Neue LT Std 75 Bold"/>
            </a:endParaRPr>
          </a:p>
        </p:txBody>
      </p:sp>
      <p:sp>
        <p:nvSpPr>
          <p:cNvPr id="747" name="Shape 747"/>
          <p:cNvSpPr/>
          <p:nvPr/>
        </p:nvSpPr>
        <p:spPr>
          <a:xfrm>
            <a:off x="9234438" y="1495935"/>
            <a:ext cx="2370430" cy="546763"/>
          </a:xfrm>
          <a:prstGeom prst="roundRect">
            <a:avLst>
              <a:gd name="adj" fmla="val 50000"/>
            </a:avLst>
          </a:prstGeom>
          <a:solidFill>
            <a:srgbClr val="C9D9D3"/>
          </a:solidFill>
          <a:ln w="12700">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748" name="Shape 748"/>
          <p:cNvSpPr/>
          <p:nvPr/>
        </p:nvSpPr>
        <p:spPr>
          <a:xfrm>
            <a:off x="9475088" y="1565353"/>
            <a:ext cx="2016128" cy="42062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defTabSz="647700">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000" i="1" spc="-59">
                <a:solidFill>
                  <a:srgbClr val="000000"/>
                </a:solidFill>
                <a:latin typeface="+mj-lt"/>
                <a:ea typeface="+mj-ea"/>
                <a:cs typeface="+mj-cs"/>
                <a:sym typeface="Helvetica Neue LT Std 55 Roman"/>
              </a:defRPr>
            </a:lvl1pPr>
          </a:lstStyle>
          <a:p>
            <a:pPr defTabSz="323850" hangingPunct="0">
              <a:lnSpc>
                <a:spcPct val="80000"/>
              </a:lnSpc>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000" kern="0" spc="-30">
                <a:latin typeface="Helvetica Neue LT Std 55 Roman"/>
              </a:rPr>
              <a:t>Tjenesten gir politikerne skreddersydd informasjon fra databasen om området. </a:t>
            </a:r>
          </a:p>
        </p:txBody>
      </p:sp>
      <p:pic>
        <p:nvPicPr>
          <p:cNvPr id="11" name="droppedImage.pdf"/>
          <p:cNvPicPr>
            <a:picLocks noChangeAspect="1"/>
          </p:cNvPicPr>
          <p:nvPr/>
        </p:nvPicPr>
        <p:blipFill>
          <a:blip r:embed="rId5">
            <a:extLst/>
          </a:blip>
          <a:stretch>
            <a:fillRect/>
          </a:stretch>
        </p:blipFill>
        <p:spPr>
          <a:xfrm>
            <a:off x="622300" y="6432550"/>
            <a:ext cx="547688" cy="146050"/>
          </a:xfrm>
          <a:prstGeom prst="rect">
            <a:avLst/>
          </a:prstGeom>
          <a:ln w="12700">
            <a:miter lim="400000"/>
          </a:ln>
        </p:spPr>
      </p:pic>
    </p:spTree>
    <p:extLst>
      <p:ext uri="{BB962C8B-B14F-4D97-AF65-F5344CB8AC3E}">
        <p14:creationId xmlns:p14="http://schemas.microsoft.com/office/powerpoint/2010/main" val="377071774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1D74458-E3F1-4603-96F6-E60CC6D6D2BC}"/>
              </a:ext>
            </a:extLst>
          </p:cNvPr>
          <p:cNvSpPr txBox="1"/>
          <p:nvPr/>
        </p:nvSpPr>
        <p:spPr>
          <a:xfrm>
            <a:off x="8804031" y="1289537"/>
            <a:ext cx="28311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https://doga.no/Aktiviteter/folketrakk/undersokelse/</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kstSylinder 4">
            <a:extLst>
              <a:ext uri="{FF2B5EF4-FFF2-40B4-BE49-F238E27FC236}">
                <a16:creationId xmlns:a16="http://schemas.microsoft.com/office/drawing/2014/main" id="{71D399BF-B9EA-430B-B027-0F73388FB04D}"/>
              </a:ext>
            </a:extLst>
          </p:cNvPr>
          <p:cNvSpPr txBox="1"/>
          <p:nvPr/>
        </p:nvSpPr>
        <p:spPr>
          <a:xfrm>
            <a:off x="8804031" y="920205"/>
            <a:ext cx="2919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Mer om undersøkelsen:</a:t>
            </a:r>
          </a:p>
        </p:txBody>
      </p:sp>
      <p:pic>
        <p:nvPicPr>
          <p:cNvPr id="10" name="Plassholder for innhold 9">
            <a:extLst>
              <a:ext uri="{FF2B5EF4-FFF2-40B4-BE49-F238E27FC236}">
                <a16:creationId xmlns:a16="http://schemas.microsoft.com/office/drawing/2014/main" id="{6BFAAAAB-A7F0-4B17-A9B2-A547C7D76BE7}"/>
              </a:ext>
            </a:extLst>
          </p:cNvPr>
          <p:cNvPicPr>
            <a:picLocks noGrp="1" noChangeAspect="1"/>
          </p:cNvPicPr>
          <p:nvPr>
            <p:ph idx="1"/>
          </p:nvPr>
        </p:nvPicPr>
        <p:blipFill rotWithShape="1">
          <a:blip r:embed="rId4"/>
          <a:srcRect l="28388" t="11267" r="20368" b="8228"/>
          <a:stretch/>
        </p:blipFill>
        <p:spPr>
          <a:xfrm>
            <a:off x="0" y="0"/>
            <a:ext cx="7760335" cy="6858000"/>
          </a:xfrm>
          <a:prstGeom prst="rect">
            <a:avLst/>
          </a:prstGeom>
        </p:spPr>
      </p:pic>
    </p:spTree>
    <p:extLst>
      <p:ext uri="{BB962C8B-B14F-4D97-AF65-F5344CB8AC3E}">
        <p14:creationId xmlns:p14="http://schemas.microsoft.com/office/powerpoint/2010/main" val="387698629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1094154" y="1507579"/>
            <a:ext cx="7432431" cy="5063698"/>
          </a:xfrm>
          <a:prstGeom prst="rect">
            <a:avLst/>
          </a:prstGeom>
        </p:spPr>
      </p:pic>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67" y="6393736"/>
            <a:ext cx="502383" cy="355082"/>
          </a:xfrm>
          <a:prstGeom prst="rect">
            <a:avLst/>
          </a:prstGeom>
        </p:spPr>
      </p:pic>
      <p:sp>
        <p:nvSpPr>
          <p:cNvPr id="6" name="Subtitle 12"/>
          <p:cNvSpPr txBox="1">
            <a:spLocks/>
          </p:cNvSpPr>
          <p:nvPr/>
        </p:nvSpPr>
        <p:spPr>
          <a:xfrm>
            <a:off x="1266092" y="2869213"/>
            <a:ext cx="8620371" cy="498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Helvetica Neue LT Std 75 Bold"/>
            </a:endParaRPr>
          </a:p>
        </p:txBody>
      </p:sp>
      <p:sp>
        <p:nvSpPr>
          <p:cNvPr id="7" name="Subtitle 12"/>
          <p:cNvSpPr txBox="1">
            <a:spLocks/>
          </p:cNvSpPr>
          <p:nvPr/>
        </p:nvSpPr>
        <p:spPr>
          <a:xfrm>
            <a:off x="1266091" y="3284254"/>
            <a:ext cx="7752862" cy="1227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Helvetica Neue LT Std 75 Bold"/>
            </a:endParaRPr>
          </a:p>
        </p:txBody>
      </p:sp>
      <p:sp>
        <p:nvSpPr>
          <p:cNvPr id="8" name="Subtitle 12"/>
          <p:cNvSpPr txBox="1">
            <a:spLocks/>
          </p:cNvSpPr>
          <p:nvPr/>
        </p:nvSpPr>
        <p:spPr>
          <a:xfrm>
            <a:off x="1266092" y="5511640"/>
            <a:ext cx="7088554" cy="725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Helvetica Neue LT Std 75 Bold"/>
            </a:endParaRPr>
          </a:p>
        </p:txBody>
      </p:sp>
      <p:sp>
        <p:nvSpPr>
          <p:cNvPr id="9" name="Rektangel 8"/>
          <p:cNvSpPr/>
          <p:nvPr/>
        </p:nvSpPr>
        <p:spPr>
          <a:xfrm>
            <a:off x="968189" y="247426"/>
            <a:ext cx="100906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LT Std 75 Bold"/>
              </a:rPr>
              <a:t>I hvilken grad bruker din kommune følgende verktøy/metoder/systemer for å informere/involvere innbyggerne? </a:t>
            </a:r>
          </a:p>
        </p:txBody>
      </p:sp>
    </p:spTree>
    <p:extLst>
      <p:ext uri="{BB962C8B-B14F-4D97-AF65-F5344CB8AC3E}">
        <p14:creationId xmlns:p14="http://schemas.microsoft.com/office/powerpoint/2010/main" val="1633418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529" y="-5106140"/>
            <a:ext cx="12193057" cy="17070279"/>
          </a:xfrm>
          <a:prstGeom prst="rect">
            <a:avLst/>
          </a:prstGeom>
        </p:spPr>
      </p:pic>
      <p:sp>
        <p:nvSpPr>
          <p:cNvPr id="3" name="Tittel 2"/>
          <p:cNvSpPr>
            <a:spLocks noGrp="1"/>
          </p:cNvSpPr>
          <p:nvPr>
            <p:ph type="title"/>
          </p:nvPr>
        </p:nvSpPr>
        <p:spPr/>
        <p:txBody>
          <a:bodyPr/>
          <a:lstStyle/>
          <a:p>
            <a:endParaRPr lang="nb-NO"/>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1550" y="6084578"/>
            <a:ext cx="698961" cy="494023"/>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09" y="6059606"/>
            <a:ext cx="721097" cy="509668"/>
          </a:xfrm>
          <a:prstGeom prst="rect">
            <a:avLst/>
          </a:prstGeom>
        </p:spPr>
      </p:pic>
      <p:sp>
        <p:nvSpPr>
          <p:cNvPr id="2" name="TekstSylinder 1"/>
          <p:cNvSpPr txBox="1"/>
          <p:nvPr/>
        </p:nvSpPr>
        <p:spPr>
          <a:xfrm>
            <a:off x="1271643" y="6273415"/>
            <a:ext cx="2425148" cy="369332"/>
          </a:xfrm>
          <a:prstGeom prst="rect">
            <a:avLst/>
          </a:prstGeom>
          <a:noFill/>
        </p:spPr>
        <p:txBody>
          <a:bodyPr wrap="square" rtlCol="0">
            <a:spAutoFit/>
          </a:bodyPr>
          <a:lstStyle/>
          <a:p>
            <a:pPr defTabSz="914377"/>
            <a:r>
              <a:rPr lang="nb-NO" kern="0" dirty="0">
                <a:solidFill>
                  <a:sysClr val="windowText" lastClr="000000"/>
                </a:solidFill>
                <a:latin typeface="Calibri" panose="020F0502020204030204"/>
              </a:rPr>
              <a:t>RODEO ARKITEKTER</a:t>
            </a:r>
          </a:p>
        </p:txBody>
      </p:sp>
    </p:spTree>
    <p:extLst>
      <p:ext uri="{BB962C8B-B14F-4D97-AF65-F5344CB8AC3E}">
        <p14:creationId xmlns:p14="http://schemas.microsoft.com/office/powerpoint/2010/main" val="300231578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AC08D-23A9-440E-BCB9-AA1E9877CC38}" type="slidenum">
              <a:rPr kumimoji="0" lang="nb-NO" sz="10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7" name="Plassholder for innhold 6"/>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248264" y="152266"/>
            <a:ext cx="11695472" cy="6847307"/>
          </a:xfrm>
        </p:spPr>
      </p:pic>
      <p:sp>
        <p:nvSpPr>
          <p:cNvPr id="6" name="Tittel 5">
            <a:extLst>
              <a:ext uri="{FF2B5EF4-FFF2-40B4-BE49-F238E27FC236}">
                <a16:creationId xmlns:a16="http://schemas.microsoft.com/office/drawing/2014/main" id="{B0A15E6E-4D53-40AD-9384-7B1DACB8C0A9}"/>
              </a:ext>
            </a:extLst>
          </p:cNvPr>
          <p:cNvSpPr>
            <a:spLocks noGrp="1"/>
          </p:cNvSpPr>
          <p:nvPr>
            <p:ph type="title"/>
          </p:nvPr>
        </p:nvSpPr>
        <p:spPr/>
        <p:txBody>
          <a:bodyPr/>
          <a:lstStyle/>
          <a:p>
            <a:endParaRPr lang="nb-NO" dirty="0"/>
          </a:p>
        </p:txBody>
      </p:sp>
      <p:sp>
        <p:nvSpPr>
          <p:cNvPr id="2" name="Plassholder for innhold 1">
            <a:extLst>
              <a:ext uri="{FF2B5EF4-FFF2-40B4-BE49-F238E27FC236}">
                <a16:creationId xmlns:a16="http://schemas.microsoft.com/office/drawing/2014/main" id="{D120F3C0-DC49-4A71-88F4-73432A21193D}"/>
              </a:ext>
            </a:extLst>
          </p:cNvPr>
          <p:cNvSpPr>
            <a:spLocks noGrp="1"/>
          </p:cNvSpPr>
          <p:nvPr>
            <p:ph sz="quarter" idx="18"/>
          </p:nvPr>
        </p:nvSpPr>
        <p:spPr/>
        <p:txBody>
          <a:bodyPr/>
          <a:lstStyle/>
          <a:p>
            <a:endParaRPr lang="nb-NO" dirty="0"/>
          </a:p>
        </p:txBody>
      </p:sp>
    </p:spTree>
    <p:extLst>
      <p:ext uri="{BB962C8B-B14F-4D97-AF65-F5344CB8AC3E}">
        <p14:creationId xmlns:p14="http://schemas.microsoft.com/office/powerpoint/2010/main" val="155706848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0F9E553-3729-40B9-AC44-895908064A1A}"/>
              </a:ext>
            </a:extLst>
          </p:cNvPr>
          <p:cNvSpPr/>
          <p:nvPr/>
        </p:nvSpPr>
        <p:spPr>
          <a:xfrm>
            <a:off x="1382733" y="789793"/>
            <a:ext cx="7160820"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FOLKETRÅKK, EN PLATTFORM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Shape 807">
            <a:extLst>
              <a:ext uri="{FF2B5EF4-FFF2-40B4-BE49-F238E27FC236}">
                <a16:creationId xmlns:a16="http://schemas.microsoft.com/office/drawing/2014/main" id="{1EDDC765-ABCE-46DE-B63F-2357A97239DB}"/>
              </a:ext>
            </a:extLst>
          </p:cNvPr>
          <p:cNvSpPr/>
          <p:nvPr/>
        </p:nvSpPr>
        <p:spPr>
          <a:xfrm>
            <a:off x="8437144" y="3804895"/>
            <a:ext cx="2330929" cy="2263726"/>
          </a:xfrm>
          <a:prstGeom prst="roundRect">
            <a:avLst>
              <a:gd name="adj" fmla="val 0"/>
            </a:avLst>
          </a:prstGeom>
          <a:solidFill>
            <a:schemeClr val="bg2">
              <a:lumMod val="40000"/>
              <a:lumOff val="60000"/>
              <a:alpha val="62005"/>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pic>
        <p:nvPicPr>
          <p:cNvPr id="6" name="pasted-image.pdf">
            <a:extLst>
              <a:ext uri="{FF2B5EF4-FFF2-40B4-BE49-F238E27FC236}">
                <a16:creationId xmlns:a16="http://schemas.microsoft.com/office/drawing/2014/main" id="{B6AE0657-B258-4BC8-AFDD-07E70C6B173E}"/>
              </a:ext>
            </a:extLst>
          </p:cNvPr>
          <p:cNvPicPr>
            <a:picLocks noChangeAspect="1"/>
          </p:cNvPicPr>
          <p:nvPr/>
        </p:nvPicPr>
        <p:blipFill>
          <a:blip r:embed="rId3">
            <a:extLst/>
          </a:blip>
          <a:stretch>
            <a:fillRect/>
          </a:stretch>
        </p:blipFill>
        <p:spPr>
          <a:xfrm>
            <a:off x="8614058" y="2263621"/>
            <a:ext cx="1806708" cy="1719548"/>
          </a:xfrm>
          <a:prstGeom prst="rect">
            <a:avLst/>
          </a:prstGeom>
          <a:ln w="12700">
            <a:miter lim="400000"/>
          </a:ln>
        </p:spPr>
      </p:pic>
      <p:sp>
        <p:nvSpPr>
          <p:cNvPr id="7" name="Shape 810">
            <a:extLst>
              <a:ext uri="{FF2B5EF4-FFF2-40B4-BE49-F238E27FC236}">
                <a16:creationId xmlns:a16="http://schemas.microsoft.com/office/drawing/2014/main" id="{ED93C27E-2232-4E18-8CF9-3D0385B0BF35}"/>
              </a:ext>
            </a:extLst>
          </p:cNvPr>
          <p:cNvSpPr/>
          <p:nvPr/>
        </p:nvSpPr>
        <p:spPr>
          <a:xfrm>
            <a:off x="6165273" y="3804896"/>
            <a:ext cx="2164465" cy="2269941"/>
          </a:xfrm>
          <a:prstGeom prst="roundRect">
            <a:avLst>
              <a:gd name="adj" fmla="val 0"/>
            </a:avLst>
          </a:prstGeom>
          <a:solidFill>
            <a:schemeClr val="accent5">
              <a:lumMod val="60000"/>
              <a:lumOff val="40000"/>
              <a:alpha val="62000"/>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8" name="Shape 811">
            <a:extLst>
              <a:ext uri="{FF2B5EF4-FFF2-40B4-BE49-F238E27FC236}">
                <a16:creationId xmlns:a16="http://schemas.microsoft.com/office/drawing/2014/main" id="{64F30A02-10F0-4C00-82E3-6F317B13951C}"/>
              </a:ext>
            </a:extLst>
          </p:cNvPr>
          <p:cNvSpPr/>
          <p:nvPr/>
        </p:nvSpPr>
        <p:spPr>
          <a:xfrm>
            <a:off x="1487458" y="3791833"/>
            <a:ext cx="2247697" cy="2263726"/>
          </a:xfrm>
          <a:prstGeom prst="roundRect">
            <a:avLst>
              <a:gd name="adj" fmla="val 0"/>
            </a:avLst>
          </a:prstGeom>
          <a:solidFill>
            <a:srgbClr val="92D050">
              <a:alpha val="62005"/>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9" name="Shape 812">
            <a:extLst>
              <a:ext uri="{FF2B5EF4-FFF2-40B4-BE49-F238E27FC236}">
                <a16:creationId xmlns:a16="http://schemas.microsoft.com/office/drawing/2014/main" id="{091B69F6-A18D-46A9-B2E3-BB73FC3E25A8}"/>
              </a:ext>
            </a:extLst>
          </p:cNvPr>
          <p:cNvSpPr/>
          <p:nvPr/>
        </p:nvSpPr>
        <p:spPr>
          <a:xfrm>
            <a:off x="3810170" y="3791833"/>
            <a:ext cx="2247697" cy="2263726"/>
          </a:xfrm>
          <a:prstGeom prst="roundRect">
            <a:avLst>
              <a:gd name="adj" fmla="val 0"/>
            </a:avLst>
          </a:prstGeom>
          <a:solidFill>
            <a:srgbClr val="00B0F0">
              <a:alpha val="62005"/>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DCDEE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DCDEE0"/>
              </a:solidFill>
              <a:effectLst/>
              <a:uLnTx/>
              <a:uFillTx/>
              <a:latin typeface="Helvetica Light"/>
              <a:sym typeface="Helvetica Light"/>
            </a:endParaRPr>
          </a:p>
        </p:txBody>
      </p:sp>
      <p:sp>
        <p:nvSpPr>
          <p:cNvPr id="10" name="Shape 818">
            <a:extLst>
              <a:ext uri="{FF2B5EF4-FFF2-40B4-BE49-F238E27FC236}">
                <a16:creationId xmlns:a16="http://schemas.microsoft.com/office/drawing/2014/main" id="{AA28E65E-F927-49C5-995F-0CDE9F171683}"/>
              </a:ext>
            </a:extLst>
          </p:cNvPr>
          <p:cNvSpPr/>
          <p:nvPr/>
        </p:nvSpPr>
        <p:spPr>
          <a:xfrm>
            <a:off x="1753559" y="4744912"/>
            <a:ext cx="1792651" cy="38369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1.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SI DIN MENING</a:t>
            </a:r>
            <a:r>
              <a:rPr kumimoji="0" lang="nb-NO" sz="1600" b="0"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a:t>
            </a:r>
            <a:endParaRPr kumimoji="0" sz="1350" b="0"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sp>
        <p:nvSpPr>
          <p:cNvPr id="11" name="Shape 819">
            <a:extLst>
              <a:ext uri="{FF2B5EF4-FFF2-40B4-BE49-F238E27FC236}">
                <a16:creationId xmlns:a16="http://schemas.microsoft.com/office/drawing/2014/main" id="{F0164346-F208-4C27-B59D-DCF3F2847C22}"/>
              </a:ext>
            </a:extLst>
          </p:cNvPr>
          <p:cNvSpPr/>
          <p:nvPr/>
        </p:nvSpPr>
        <p:spPr>
          <a:xfrm>
            <a:off x="4055288" y="4615646"/>
            <a:ext cx="1806708" cy="92538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2700" spc="-26">
                <a:solidFill>
                  <a:srgbClr val="446365"/>
                </a:solidFill>
              </a:defRPr>
            </a:pP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2.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MEDVIRKNINGS-VEILEDER</a:t>
            </a:r>
            <a:endPar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sp>
        <p:nvSpPr>
          <p:cNvPr id="12" name="Shape 820">
            <a:extLst>
              <a:ext uri="{FF2B5EF4-FFF2-40B4-BE49-F238E27FC236}">
                <a16:creationId xmlns:a16="http://schemas.microsoft.com/office/drawing/2014/main" id="{2969C9FD-DEC5-4909-9D78-86F97B96D532}"/>
              </a:ext>
            </a:extLst>
          </p:cNvPr>
          <p:cNvSpPr/>
          <p:nvPr/>
        </p:nvSpPr>
        <p:spPr>
          <a:xfrm>
            <a:off x="7014140" y="2474307"/>
            <a:ext cx="65" cy="166199"/>
          </a:xfrm>
          <a:prstGeom prst="rect">
            <a:avLst/>
          </a:prstGeom>
          <a:ln w="12700">
            <a:miter lim="400000"/>
          </a:ln>
        </p:spPr>
        <p:txBody>
          <a:bodyPr wrap="none" lIns="0" tIns="0" rIns="0" bIns="0">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endParaRPr kumimoji="0" sz="1350" b="0" i="0" u="none" strike="noStrike" kern="0" cap="none" spc="-13" normalizeH="0" baseline="0" noProof="0">
              <a:ln>
                <a:noFill/>
              </a:ln>
              <a:solidFill>
                <a:srgbClr val="446365"/>
              </a:solidFill>
              <a:effectLst/>
              <a:uLnTx/>
              <a:uFillTx/>
              <a:latin typeface="Helvetica Neue LT Std 75 Bold"/>
              <a:ea typeface="+mn-ea"/>
              <a:cs typeface="+mn-cs"/>
              <a:sym typeface="Helvetica Neue LT Std 75 Bold"/>
            </a:endParaRPr>
          </a:p>
        </p:txBody>
      </p:sp>
      <p:sp>
        <p:nvSpPr>
          <p:cNvPr id="13" name="Shape 822">
            <a:extLst>
              <a:ext uri="{FF2B5EF4-FFF2-40B4-BE49-F238E27FC236}">
                <a16:creationId xmlns:a16="http://schemas.microsoft.com/office/drawing/2014/main" id="{620B567E-A84B-44E4-83A6-635D416EAC6C}"/>
              </a:ext>
            </a:extLst>
          </p:cNvPr>
          <p:cNvSpPr/>
          <p:nvPr/>
        </p:nvSpPr>
        <p:spPr>
          <a:xfrm>
            <a:off x="8824691" y="4615646"/>
            <a:ext cx="1806708" cy="77764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marL="0" marR="0" lvl="0" indent="0" algn="l" defTabSz="412750" rtl="0" eaLnBrk="1" fontAlgn="auto" latinLnBrk="0" hangingPunct="0">
              <a:lnSpc>
                <a:spcPct val="80000"/>
              </a:lnSpc>
              <a:spcBef>
                <a:spcPts val="0"/>
              </a:spcBef>
              <a:spcAft>
                <a:spcPts val="0"/>
              </a:spcAft>
              <a:buClrTx/>
              <a:buSzTx/>
              <a:buFontTx/>
              <a:buNone/>
              <a:tabLst/>
              <a:defRPr sz="2700" spc="-26">
                <a:solidFill>
                  <a:srgbClr val="446365"/>
                </a:solidFill>
              </a:defRPr>
            </a:pP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4. PLAN- OG FREMDRIFTS-VERKTØY</a:t>
            </a: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pic>
        <p:nvPicPr>
          <p:cNvPr id="14" name="pasted-image.pdf">
            <a:extLst>
              <a:ext uri="{FF2B5EF4-FFF2-40B4-BE49-F238E27FC236}">
                <a16:creationId xmlns:a16="http://schemas.microsoft.com/office/drawing/2014/main" id="{81A29636-1B77-4906-9443-C1733F355AD7}"/>
              </a:ext>
            </a:extLst>
          </p:cNvPr>
          <p:cNvPicPr>
            <a:picLocks noChangeAspect="1"/>
          </p:cNvPicPr>
          <p:nvPr/>
        </p:nvPicPr>
        <p:blipFill>
          <a:blip r:embed="rId4">
            <a:extLst/>
          </a:blip>
          <a:stretch>
            <a:fillRect/>
          </a:stretch>
        </p:blipFill>
        <p:spPr>
          <a:xfrm>
            <a:off x="1707561" y="2263622"/>
            <a:ext cx="1719549" cy="1635843"/>
          </a:xfrm>
          <a:prstGeom prst="rect">
            <a:avLst/>
          </a:prstGeom>
          <a:ln w="12700">
            <a:miter lim="400000"/>
          </a:ln>
        </p:spPr>
      </p:pic>
      <p:pic>
        <p:nvPicPr>
          <p:cNvPr id="15" name="pasted-image.pdf">
            <a:extLst>
              <a:ext uri="{FF2B5EF4-FFF2-40B4-BE49-F238E27FC236}">
                <a16:creationId xmlns:a16="http://schemas.microsoft.com/office/drawing/2014/main" id="{998A0973-72D6-4732-8FA9-1693AAD80A68}"/>
              </a:ext>
            </a:extLst>
          </p:cNvPr>
          <p:cNvPicPr>
            <a:picLocks noChangeAspect="1"/>
          </p:cNvPicPr>
          <p:nvPr/>
        </p:nvPicPr>
        <p:blipFill>
          <a:blip r:embed="rId5">
            <a:extLst/>
          </a:blip>
          <a:stretch>
            <a:fillRect/>
          </a:stretch>
        </p:blipFill>
        <p:spPr>
          <a:xfrm>
            <a:off x="4030722" y="2263621"/>
            <a:ext cx="1719549" cy="1719548"/>
          </a:xfrm>
          <a:prstGeom prst="rect">
            <a:avLst/>
          </a:prstGeom>
          <a:ln w="12700">
            <a:miter lim="400000"/>
          </a:ln>
        </p:spPr>
      </p:pic>
      <p:pic>
        <p:nvPicPr>
          <p:cNvPr id="16" name="pasted-image.pdf">
            <a:extLst>
              <a:ext uri="{FF2B5EF4-FFF2-40B4-BE49-F238E27FC236}">
                <a16:creationId xmlns:a16="http://schemas.microsoft.com/office/drawing/2014/main" id="{B3AB2CCE-330E-4C09-BF1E-378DCE62CBE6}"/>
              </a:ext>
            </a:extLst>
          </p:cNvPr>
          <p:cNvPicPr>
            <a:picLocks noChangeAspect="1"/>
          </p:cNvPicPr>
          <p:nvPr/>
        </p:nvPicPr>
        <p:blipFill>
          <a:blip r:embed="rId6">
            <a:extLst/>
          </a:blip>
          <a:stretch>
            <a:fillRect/>
          </a:stretch>
        </p:blipFill>
        <p:spPr>
          <a:xfrm>
            <a:off x="6366309" y="2263621"/>
            <a:ext cx="1750702" cy="1719548"/>
          </a:xfrm>
          <a:prstGeom prst="rect">
            <a:avLst/>
          </a:prstGeom>
          <a:ln w="12700">
            <a:miter lim="400000"/>
          </a:ln>
        </p:spPr>
      </p:pic>
      <p:sp>
        <p:nvSpPr>
          <p:cNvPr id="17" name="Shape 819">
            <a:extLst>
              <a:ext uri="{FF2B5EF4-FFF2-40B4-BE49-F238E27FC236}">
                <a16:creationId xmlns:a16="http://schemas.microsoft.com/office/drawing/2014/main" id="{E1DBEBE9-15DD-4AF5-856C-91745674600C}"/>
              </a:ext>
            </a:extLst>
          </p:cNvPr>
          <p:cNvSpPr/>
          <p:nvPr/>
        </p:nvSpPr>
        <p:spPr>
          <a:xfrm>
            <a:off x="6660227" y="4590319"/>
            <a:ext cx="1176247" cy="6791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2700" spc="-26">
                <a:solidFill>
                  <a:srgbClr val="446365"/>
                </a:solidFill>
              </a:defRPr>
            </a:pP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3</a:t>
            </a:r>
            <a:r>
              <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 </a:t>
            </a:r>
            <a:r>
              <a:rPr kumimoji="0" lang="nb-NO"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rPr>
              <a:t>DATABASE</a:t>
            </a:r>
            <a:endParaRPr kumimoji="0" sz="1600" b="1" i="0" u="none" strike="noStrike" kern="0" cap="none" spc="-13" normalizeH="0" baseline="0" noProof="0" dirty="0">
              <a:ln>
                <a:noFill/>
              </a:ln>
              <a:solidFill>
                <a:srgbClr val="446365"/>
              </a:solidFill>
              <a:effectLst/>
              <a:uLnTx/>
              <a:uFillTx/>
              <a:latin typeface="Helvetica Neue LT Std 75 Bold"/>
              <a:ea typeface="+mn-ea"/>
              <a:cs typeface="+mn-cs"/>
              <a:sym typeface="Helvetica Neue LT Std 75 Bold"/>
            </a:endParaRPr>
          </a:p>
          <a:p>
            <a:pPr marL="0" marR="0" lvl="0" indent="0" algn="l" defTabSz="228600" rtl="0" eaLnBrk="1" fontAlgn="auto" latinLnBrk="0" hangingPunct="0">
              <a:lnSpc>
                <a:spcPct val="80000"/>
              </a:lnSpc>
              <a:spcBef>
                <a:spcPts val="0"/>
              </a:spcBef>
              <a:spcAft>
                <a:spcPts val="0"/>
              </a:spcAft>
              <a:buClrTx/>
              <a:buSzTx/>
              <a:buFontTx/>
              <a:buNone/>
              <a:tabLst/>
              <a:defRPr sz="2200" spc="0">
                <a:solidFill>
                  <a:srgbClr val="000000"/>
                </a:solidFill>
                <a:latin typeface="+mj-lt"/>
                <a:ea typeface="+mj-ea"/>
                <a:cs typeface="+mj-cs"/>
                <a:sym typeface="Helvetica Neue LT Std 55 Roman"/>
              </a:defRPr>
            </a:pPr>
            <a:endParaRPr kumimoji="0" sz="1100" b="0" i="0" u="none" strike="noStrike" kern="0" cap="none" spc="0" normalizeH="0" baseline="0" noProof="0" dirty="0">
              <a:ln>
                <a:noFill/>
              </a:ln>
              <a:solidFill>
                <a:srgbClr val="000000"/>
              </a:solidFill>
              <a:effectLst/>
              <a:uLnTx/>
              <a:uFillTx/>
              <a:latin typeface="Helvetica Neue LT Std 55 Roman"/>
              <a:ea typeface="+mn-ea"/>
              <a:cs typeface="+mn-cs"/>
              <a:sym typeface="Helvetica Neue LT Std 55 Roman"/>
            </a:endParaRPr>
          </a:p>
        </p:txBody>
      </p:sp>
      <p:pic>
        <p:nvPicPr>
          <p:cNvPr id="18" name="pasted-image.pdf">
            <a:extLst>
              <a:ext uri="{FF2B5EF4-FFF2-40B4-BE49-F238E27FC236}">
                <a16:creationId xmlns:a16="http://schemas.microsoft.com/office/drawing/2014/main" id="{4799081E-C66E-40A7-A6F1-5CD3D413BA99}"/>
              </a:ext>
            </a:extLst>
          </p:cNvPr>
          <p:cNvPicPr>
            <a:picLocks noChangeAspect="1"/>
          </p:cNvPicPr>
          <p:nvPr/>
        </p:nvPicPr>
        <p:blipFill>
          <a:blip r:embed="rId7">
            <a:extLst/>
          </a:blip>
          <a:stretch>
            <a:fillRect/>
          </a:stretch>
        </p:blipFill>
        <p:spPr>
          <a:xfrm>
            <a:off x="4583043" y="2558761"/>
            <a:ext cx="1806708" cy="1719548"/>
          </a:xfrm>
          <a:prstGeom prst="rect">
            <a:avLst/>
          </a:prstGeom>
          <a:ln w="12700">
            <a:miter lim="400000"/>
          </a:ln>
        </p:spPr>
      </p:pic>
      <p:sp>
        <p:nvSpPr>
          <p:cNvPr id="2" name="TekstSylinder 1">
            <a:extLst>
              <a:ext uri="{FF2B5EF4-FFF2-40B4-BE49-F238E27FC236}">
                <a16:creationId xmlns:a16="http://schemas.microsoft.com/office/drawing/2014/main" id="{D64B36AE-3FC3-4EE4-9A3C-578E2B02C5C6}"/>
              </a:ext>
            </a:extLst>
          </p:cNvPr>
          <p:cNvSpPr txBox="1"/>
          <p:nvPr/>
        </p:nvSpPr>
        <p:spPr>
          <a:xfrm>
            <a:off x="988428" y="1275976"/>
            <a:ext cx="10353689" cy="499951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Bilde 19">
            <a:extLst>
              <a:ext uri="{FF2B5EF4-FFF2-40B4-BE49-F238E27FC236}">
                <a16:creationId xmlns:a16="http://schemas.microsoft.com/office/drawing/2014/main" id="{654ADDD0-0541-4DB8-B5BA-78BFEAF7CE7D}"/>
              </a:ext>
            </a:extLst>
          </p:cNvPr>
          <p:cNvPicPr>
            <a:picLocks noChangeAspect="1"/>
          </p:cNvPicPr>
          <p:nvPr/>
        </p:nvPicPr>
        <p:blipFill>
          <a:blip r:embed="rId8"/>
          <a:stretch>
            <a:fillRect/>
          </a:stretch>
        </p:blipFill>
        <p:spPr>
          <a:xfrm>
            <a:off x="1487458" y="1497126"/>
            <a:ext cx="9278916" cy="3816427"/>
          </a:xfrm>
          <a:prstGeom prst="rect">
            <a:avLst/>
          </a:prstGeom>
        </p:spPr>
      </p:pic>
      <p:sp>
        <p:nvSpPr>
          <p:cNvPr id="21" name="TekstSylinder 20">
            <a:extLst>
              <a:ext uri="{FF2B5EF4-FFF2-40B4-BE49-F238E27FC236}">
                <a16:creationId xmlns:a16="http://schemas.microsoft.com/office/drawing/2014/main" id="{93550557-24B2-466F-85B8-C34BCAC522F9}"/>
              </a:ext>
            </a:extLst>
          </p:cNvPr>
          <p:cNvSpPr txBox="1"/>
          <p:nvPr/>
        </p:nvSpPr>
        <p:spPr>
          <a:xfrm>
            <a:off x="7162625" y="3027450"/>
            <a:ext cx="1137846" cy="2263726"/>
          </a:xfrm>
          <a:prstGeom prst="rect">
            <a:avLst/>
          </a:prstGeom>
          <a:solidFill>
            <a:srgbClr val="C28A73">
              <a:alpha val="54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Bilde 21">
            <a:extLst>
              <a:ext uri="{FF2B5EF4-FFF2-40B4-BE49-F238E27FC236}">
                <a16:creationId xmlns:a16="http://schemas.microsoft.com/office/drawing/2014/main" id="{6069583E-962B-4887-AB14-C484EC3E6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115" y="6120604"/>
            <a:ext cx="502383" cy="355082"/>
          </a:xfrm>
          <a:prstGeom prst="rect">
            <a:avLst/>
          </a:prstGeom>
        </p:spPr>
      </p:pic>
      <p:sp>
        <p:nvSpPr>
          <p:cNvPr id="3" name="Ellipse 2">
            <a:extLst>
              <a:ext uri="{FF2B5EF4-FFF2-40B4-BE49-F238E27FC236}">
                <a16:creationId xmlns:a16="http://schemas.microsoft.com/office/drawing/2014/main" id="{DF2DF02E-9A3E-4864-9434-1DE12A8D060E}"/>
              </a:ext>
            </a:extLst>
          </p:cNvPr>
          <p:cNvSpPr/>
          <p:nvPr/>
        </p:nvSpPr>
        <p:spPr>
          <a:xfrm>
            <a:off x="2709401" y="1480371"/>
            <a:ext cx="4283103" cy="4136741"/>
          </a:xfrm>
          <a:prstGeom prst="ellipse">
            <a:avLst/>
          </a:prstGeom>
          <a:solidFill>
            <a:schemeClr val="bg1">
              <a:lumMod val="95000"/>
              <a:alpha val="56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33385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E8E24ADA-A1CA-4CB1-B8EA-B5E46E7FD7AB}"/>
              </a:ext>
            </a:extLst>
          </p:cNvPr>
          <p:cNvSpPr>
            <a:spLocks noGrp="1"/>
          </p:cNvSpPr>
          <p:nvPr>
            <p:ph type="sldNum" sz="quarter" idx="17"/>
          </p:nvPr>
        </p:nvSpPr>
        <p:spPr/>
        <p:txBody>
          <a:bodyPr/>
          <a:lstStyle/>
          <a:p>
            <a:fld id="{4F9AC08D-23A9-440E-BCB9-AA1E9877CC38}" type="slidenum">
              <a:rPr lang="nb-NO" smtClean="0"/>
              <a:pPr/>
              <a:t>32</a:t>
            </a:fld>
            <a:endParaRPr lang="nb-NO" dirty="0"/>
          </a:p>
        </p:txBody>
      </p:sp>
      <p:sp>
        <p:nvSpPr>
          <p:cNvPr id="8" name="Tittel 7">
            <a:extLst>
              <a:ext uri="{FF2B5EF4-FFF2-40B4-BE49-F238E27FC236}">
                <a16:creationId xmlns:a16="http://schemas.microsoft.com/office/drawing/2014/main" id="{03A6B7B2-1006-4FF1-8B29-44E5E48F9C3F}"/>
              </a:ext>
            </a:extLst>
          </p:cNvPr>
          <p:cNvSpPr>
            <a:spLocks noGrp="1"/>
          </p:cNvSpPr>
          <p:nvPr>
            <p:ph type="title"/>
          </p:nvPr>
        </p:nvSpPr>
        <p:spPr>
          <a:xfrm>
            <a:off x="-863338" y="173609"/>
            <a:ext cx="11430000" cy="990601"/>
          </a:xfrm>
        </p:spPr>
        <p:txBody>
          <a:bodyPr/>
          <a:lstStyle/>
          <a:p>
            <a:endParaRPr lang="nb-NO" dirty="0"/>
          </a:p>
        </p:txBody>
      </p:sp>
      <p:pic>
        <p:nvPicPr>
          <p:cNvPr id="5" name="DEMO Trondheim">
            <a:hlinkClick r:id="" action="ppaction://media"/>
            <a:extLst>
              <a:ext uri="{FF2B5EF4-FFF2-40B4-BE49-F238E27FC236}">
                <a16:creationId xmlns:a16="http://schemas.microsoft.com/office/drawing/2014/main" id="{F992624B-2665-4CCA-BBBE-5FFE7A6F4BDF}"/>
              </a:ext>
            </a:extLst>
          </p:cNvPr>
          <p:cNvPicPr>
            <a:picLocks noGrp="1" noChangeAspect="1"/>
          </p:cNvPicPr>
          <p:nvPr>
            <p:ph sz="quarter" idx="18"/>
            <a:videoFile r:link="rId2"/>
            <p:extLst>
              <p:ext uri="{DAA4B4D4-6D71-4841-9C94-3DE7FCFB9230}">
                <p14:media xmlns:p14="http://schemas.microsoft.com/office/powerpoint/2010/main" r:embed="rId1"/>
              </p:ext>
            </p:extLst>
          </p:nvPr>
        </p:nvPicPr>
        <p:blipFill>
          <a:blip r:embed="rId5"/>
          <a:stretch>
            <a:fillRect/>
          </a:stretch>
        </p:blipFill>
        <p:spPr>
          <a:xfrm>
            <a:off x="190500" y="-126499"/>
            <a:ext cx="11811000" cy="7381875"/>
          </a:xfrm>
        </p:spPr>
      </p:pic>
    </p:spTree>
    <p:extLst>
      <p:ext uri="{BB962C8B-B14F-4D97-AF65-F5344CB8AC3E}">
        <p14:creationId xmlns:p14="http://schemas.microsoft.com/office/powerpoint/2010/main" val="713327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28A73"/>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7618" y="5335535"/>
            <a:ext cx="958228" cy="677272"/>
          </a:xfrm>
          <a:prstGeom prst="rect">
            <a:avLst/>
          </a:prstGeom>
        </p:spPr>
      </p:pic>
      <p:pic>
        <p:nvPicPr>
          <p:cNvPr id="8" name="Bilde 7"/>
          <p:cNvPicPr>
            <a:picLocks noChangeAspect="1"/>
          </p:cNvPicPr>
          <p:nvPr/>
        </p:nvPicPr>
        <p:blipFill>
          <a:blip r:embed="rId4"/>
          <a:stretch>
            <a:fillRect/>
          </a:stretch>
        </p:blipFill>
        <p:spPr>
          <a:xfrm>
            <a:off x="964356" y="5768946"/>
            <a:ext cx="3029975" cy="243861"/>
          </a:xfrm>
          <a:prstGeom prst="rect">
            <a:avLst/>
          </a:prstGeom>
        </p:spPr>
      </p:pic>
      <p:sp>
        <p:nvSpPr>
          <p:cNvPr id="7" name="Tittel 6">
            <a:extLst>
              <a:ext uri="{FF2B5EF4-FFF2-40B4-BE49-F238E27FC236}">
                <a16:creationId xmlns:a16="http://schemas.microsoft.com/office/drawing/2014/main" id="{E170C807-905C-43CF-8DE3-C299DAFEA5F3}"/>
              </a:ext>
            </a:extLst>
          </p:cNvPr>
          <p:cNvSpPr>
            <a:spLocks noGrp="1"/>
          </p:cNvSpPr>
          <p:nvPr>
            <p:ph type="ctrTitle"/>
          </p:nvPr>
        </p:nvSpPr>
        <p:spPr>
          <a:xfrm>
            <a:off x="825383" y="991518"/>
            <a:ext cx="9822235" cy="2979793"/>
          </a:xfrm>
        </p:spPr>
        <p:txBody>
          <a:bodyPr>
            <a:normAutofit/>
          </a:bodyPr>
          <a:lstStyle/>
          <a:p>
            <a:pPr algn="l"/>
            <a:br>
              <a:rPr lang="nb-NO" b="1" dirty="0">
                <a:solidFill>
                  <a:schemeClr val="bg1">
                    <a:lumMod val="95000"/>
                  </a:schemeClr>
                </a:solidFill>
              </a:rPr>
            </a:br>
            <a:r>
              <a:rPr lang="nb-NO" b="1" dirty="0">
                <a:solidFill>
                  <a:schemeClr val="bg1">
                    <a:lumMod val="95000"/>
                  </a:schemeClr>
                </a:solidFill>
              </a:rPr>
              <a:t>Takk for meg!</a:t>
            </a:r>
            <a:br>
              <a:rPr lang="nb-NO" sz="3600" dirty="0">
                <a:solidFill>
                  <a:schemeClr val="bg1"/>
                </a:solidFill>
              </a:rPr>
            </a:br>
            <a:endParaRPr lang="nb-NO" sz="3600" b="1" dirty="0">
              <a:solidFill>
                <a:schemeClr val="bg1">
                  <a:lumMod val="95000"/>
                </a:schemeClr>
              </a:solidFill>
            </a:endParaRPr>
          </a:p>
        </p:txBody>
      </p:sp>
      <p:sp>
        <p:nvSpPr>
          <p:cNvPr id="2" name="TekstSylinder 1">
            <a:extLst>
              <a:ext uri="{FF2B5EF4-FFF2-40B4-BE49-F238E27FC236}">
                <a16:creationId xmlns:a16="http://schemas.microsoft.com/office/drawing/2014/main" id="{06452DA1-89A4-488C-B8D9-ABDD72CB4F37}"/>
              </a:ext>
            </a:extLst>
          </p:cNvPr>
          <p:cNvSpPr txBox="1"/>
          <p:nvPr/>
        </p:nvSpPr>
        <p:spPr>
          <a:xfrm>
            <a:off x="964355" y="3429000"/>
            <a:ext cx="1989859" cy="461665"/>
          </a:xfrm>
          <a:prstGeom prst="rect">
            <a:avLst/>
          </a:prstGeom>
          <a:noFill/>
        </p:spPr>
        <p:txBody>
          <a:bodyPr wrap="square" rtlCol="0">
            <a:spAutoFit/>
          </a:bodyPr>
          <a:lstStyle/>
          <a:p>
            <a:r>
              <a:rPr lang="nb-NO" sz="2400" b="1" dirty="0">
                <a:solidFill>
                  <a:schemeClr val="bg1"/>
                </a:solidFill>
              </a:rPr>
              <a:t>iah@doga.no</a:t>
            </a:r>
          </a:p>
        </p:txBody>
      </p:sp>
    </p:spTree>
    <p:extLst>
      <p:ext uri="{BB962C8B-B14F-4D97-AF65-F5344CB8AC3E}">
        <p14:creationId xmlns:p14="http://schemas.microsoft.com/office/powerpoint/2010/main" val="23969072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145008261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387972" y="-416005"/>
            <a:ext cx="13843639" cy="7787047"/>
          </a:xfrm>
          <a:prstGeom prst="rect">
            <a:avLst/>
          </a:prstGeom>
        </p:spPr>
      </p:pic>
    </p:spTree>
    <p:extLst>
      <p:ext uri="{BB962C8B-B14F-4D97-AF65-F5344CB8AC3E}">
        <p14:creationId xmlns:p14="http://schemas.microsoft.com/office/powerpoint/2010/main" val="23653926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71EC8E00-9CA8-472E-BDAF-602596B66783}"/>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Copyright 2017 Accenture. All rights reserved.</a:t>
            </a:r>
            <a:endParaRPr kumimoji="0" lang="nb-NO"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3" name="Plassholder for lysbildenummer 2">
            <a:extLst>
              <a:ext uri="{FF2B5EF4-FFF2-40B4-BE49-F238E27FC236}">
                <a16:creationId xmlns:a16="http://schemas.microsoft.com/office/drawing/2014/main" id="{DE8C8D55-70F6-4589-A064-3FD1B7D8E19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AC08D-23A9-440E-BCB9-AA1E9877CC38}" type="slidenum">
              <a:rPr kumimoji="0" lang="nb-NO" sz="10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7" name="Plassholder for innhold 6">
            <a:extLst>
              <a:ext uri="{FF2B5EF4-FFF2-40B4-BE49-F238E27FC236}">
                <a16:creationId xmlns:a16="http://schemas.microsoft.com/office/drawing/2014/main" id="{B5689992-F337-4C17-A75F-74F221AED013}"/>
              </a:ext>
            </a:extLst>
          </p:cNvPr>
          <p:cNvPicPr>
            <a:picLocks noGrp="1" noChangeAspect="1"/>
          </p:cNvPicPr>
          <p:nvPr>
            <p:ph sz="quarter" idx="18"/>
          </p:nvPr>
        </p:nvPicPr>
        <p:blipFill rotWithShape="1">
          <a:blip r:embed="rId3"/>
          <a:srcRect l="3351" t="8916" r="3254" b="6940"/>
          <a:stretch/>
        </p:blipFill>
        <p:spPr>
          <a:xfrm>
            <a:off x="-479799" y="-93785"/>
            <a:ext cx="13717235" cy="6951785"/>
          </a:xfrm>
          <a:prstGeom prst="rect">
            <a:avLst/>
          </a:prstGeom>
        </p:spPr>
      </p:pic>
    </p:spTree>
    <p:extLst>
      <p:ext uri="{BB962C8B-B14F-4D97-AF65-F5344CB8AC3E}">
        <p14:creationId xmlns:p14="http://schemas.microsoft.com/office/powerpoint/2010/main" val="232763401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F153C51-3246-4C97-AA94-AAD266D82A56}"/>
              </a:ext>
            </a:extLst>
          </p:cNvPr>
          <p:cNvPicPr>
            <a:picLocks noChangeAspect="1"/>
          </p:cNvPicPr>
          <p:nvPr/>
        </p:nvPicPr>
        <p:blipFill>
          <a:blip r:embed="rId3"/>
          <a:stretch>
            <a:fillRect/>
          </a:stretch>
        </p:blipFill>
        <p:spPr>
          <a:xfrm>
            <a:off x="258618" y="480291"/>
            <a:ext cx="5212521" cy="5026319"/>
          </a:xfrm>
          <a:prstGeom prst="rect">
            <a:avLst/>
          </a:prstGeom>
        </p:spPr>
      </p:pic>
      <p:sp>
        <p:nvSpPr>
          <p:cNvPr id="3" name="Content Placeholder 2"/>
          <p:cNvSpPr txBox="1">
            <a:spLocks/>
          </p:cNvSpPr>
          <p:nvPr/>
        </p:nvSpPr>
        <p:spPr>
          <a:xfrm>
            <a:off x="7711231" y="3129549"/>
            <a:ext cx="3674264" cy="27280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66" y="6393736"/>
            <a:ext cx="502383" cy="355082"/>
          </a:xfrm>
          <a:prstGeom prst="rect">
            <a:avLst/>
          </a:prstGeom>
        </p:spPr>
      </p:pic>
      <p:pic>
        <p:nvPicPr>
          <p:cNvPr id="5" name="Bilde 4">
            <a:extLst>
              <a:ext uri="{FF2B5EF4-FFF2-40B4-BE49-F238E27FC236}">
                <a16:creationId xmlns:a16="http://schemas.microsoft.com/office/drawing/2014/main" id="{48C15FF7-49C5-49AD-BB84-D5E5BE02D2DF}"/>
              </a:ext>
            </a:extLst>
          </p:cNvPr>
          <p:cNvPicPr>
            <a:picLocks noChangeAspect="1"/>
          </p:cNvPicPr>
          <p:nvPr/>
        </p:nvPicPr>
        <p:blipFill>
          <a:blip r:embed="rId5"/>
          <a:stretch>
            <a:fillRect/>
          </a:stretch>
        </p:blipFill>
        <p:spPr>
          <a:xfrm>
            <a:off x="5380828" y="-482185"/>
            <a:ext cx="6733309" cy="3715835"/>
          </a:xfrm>
          <a:prstGeom prst="rect">
            <a:avLst/>
          </a:prstGeom>
        </p:spPr>
      </p:pic>
      <p:pic>
        <p:nvPicPr>
          <p:cNvPr id="10" name="Bilde 9">
            <a:extLst>
              <a:ext uri="{FF2B5EF4-FFF2-40B4-BE49-F238E27FC236}">
                <a16:creationId xmlns:a16="http://schemas.microsoft.com/office/drawing/2014/main" id="{3E936410-AD35-41F3-825E-4A5B4A067877}"/>
              </a:ext>
            </a:extLst>
          </p:cNvPr>
          <p:cNvPicPr>
            <a:picLocks noChangeAspect="1"/>
          </p:cNvPicPr>
          <p:nvPr/>
        </p:nvPicPr>
        <p:blipFill>
          <a:blip r:embed="rId6"/>
          <a:stretch>
            <a:fillRect/>
          </a:stretch>
        </p:blipFill>
        <p:spPr>
          <a:xfrm>
            <a:off x="5380829" y="3337752"/>
            <a:ext cx="6733309" cy="3520248"/>
          </a:xfrm>
          <a:prstGeom prst="rect">
            <a:avLst/>
          </a:prstGeom>
        </p:spPr>
      </p:pic>
      <p:sp>
        <p:nvSpPr>
          <p:cNvPr id="11" name="TekstSylinder 10">
            <a:extLst>
              <a:ext uri="{FF2B5EF4-FFF2-40B4-BE49-F238E27FC236}">
                <a16:creationId xmlns:a16="http://schemas.microsoft.com/office/drawing/2014/main" id="{68533136-E6DB-4354-B4BD-E33D11B59896}"/>
              </a:ext>
            </a:extLst>
          </p:cNvPr>
          <p:cNvSpPr txBox="1"/>
          <p:nvPr/>
        </p:nvSpPr>
        <p:spPr>
          <a:xfrm>
            <a:off x="1893454" y="5590412"/>
            <a:ext cx="33693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1" u="none" strike="noStrike" kern="1200" cap="none" spc="0" normalizeH="0" baseline="0" noProof="0" dirty="0">
                <a:ln>
                  <a:noFill/>
                </a:ln>
                <a:solidFill>
                  <a:srgbClr val="FF0000"/>
                </a:solidFill>
                <a:effectLst/>
                <a:uLnTx/>
                <a:uFillTx/>
                <a:latin typeface="Calibri" panose="020F0502020204030204"/>
                <a:ea typeface="+mn-ea"/>
                <a:cs typeface="+mn-cs"/>
              </a:rPr>
              <a:t>Innsikt fra fokusgruppeintervjuer og dybdeintervjuer</a:t>
            </a:r>
          </a:p>
        </p:txBody>
      </p:sp>
      <p:sp>
        <p:nvSpPr>
          <p:cNvPr id="12" name="TekstSylinder 11">
            <a:extLst>
              <a:ext uri="{FF2B5EF4-FFF2-40B4-BE49-F238E27FC236}">
                <a16:creationId xmlns:a16="http://schemas.microsoft.com/office/drawing/2014/main" id="{9604610D-CEC0-4AF4-98FD-6357058D2A59}"/>
              </a:ext>
            </a:extLst>
          </p:cNvPr>
          <p:cNvSpPr txBox="1"/>
          <p:nvPr/>
        </p:nvSpPr>
        <p:spPr>
          <a:xfrm>
            <a:off x="8680329" y="2286783"/>
            <a:ext cx="148918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1" u="none" strike="noStrike" kern="1200" cap="none" spc="0" normalizeH="0" baseline="0" noProof="0" dirty="0">
                <a:ln>
                  <a:noFill/>
                </a:ln>
                <a:solidFill>
                  <a:srgbClr val="FF0000"/>
                </a:solidFill>
                <a:effectLst/>
                <a:uLnTx/>
                <a:uFillTx/>
                <a:latin typeface="Calibri" panose="020F0502020204030204"/>
                <a:ea typeface="+mn-ea"/>
                <a:cs typeface="+mn-cs"/>
              </a:rPr>
              <a:t>Innsikt fra bredt sammensatt referansegruppe</a:t>
            </a:r>
          </a:p>
        </p:txBody>
      </p:sp>
      <p:sp>
        <p:nvSpPr>
          <p:cNvPr id="13" name="TekstSylinder 12">
            <a:extLst>
              <a:ext uri="{FF2B5EF4-FFF2-40B4-BE49-F238E27FC236}">
                <a16:creationId xmlns:a16="http://schemas.microsoft.com/office/drawing/2014/main" id="{5BB38586-5E0C-4144-9469-31F18F74553F}"/>
              </a:ext>
            </a:extLst>
          </p:cNvPr>
          <p:cNvSpPr txBox="1"/>
          <p:nvPr/>
        </p:nvSpPr>
        <p:spPr>
          <a:xfrm>
            <a:off x="5874336" y="4025554"/>
            <a:ext cx="417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1" u="none" strike="noStrike" kern="1200" cap="none" spc="0" normalizeH="0" baseline="0" noProof="0" dirty="0">
                <a:ln>
                  <a:noFill/>
                </a:ln>
                <a:solidFill>
                  <a:srgbClr val="FF0000"/>
                </a:solidFill>
                <a:effectLst/>
                <a:uLnTx/>
                <a:uFillTx/>
                <a:latin typeface="Calibri" panose="020F0502020204030204"/>
                <a:ea typeface="+mn-ea"/>
                <a:cs typeface="+mn-cs"/>
              </a:rPr>
              <a:t>Innsikt fra pilotkommunene og deres samarbeidsparter + studentsamarbeid NMBU</a:t>
            </a:r>
          </a:p>
        </p:txBody>
      </p:sp>
      <p:sp>
        <p:nvSpPr>
          <p:cNvPr id="2" name="TekstSylinder 1">
            <a:extLst>
              <a:ext uri="{FF2B5EF4-FFF2-40B4-BE49-F238E27FC236}">
                <a16:creationId xmlns:a16="http://schemas.microsoft.com/office/drawing/2014/main" id="{56E30C7A-B333-4587-94FF-B6BEA941099A}"/>
              </a:ext>
            </a:extLst>
          </p:cNvPr>
          <p:cNvSpPr txBox="1"/>
          <p:nvPr/>
        </p:nvSpPr>
        <p:spPr>
          <a:xfrm>
            <a:off x="489527" y="1197501"/>
            <a:ext cx="19950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panose="020F0502020204030204"/>
                <a:ea typeface="+mn-ea"/>
                <a:cs typeface="+mn-cs"/>
              </a:rPr>
              <a:t>Lansert 2015</a:t>
            </a:r>
          </a:p>
        </p:txBody>
      </p:sp>
      <p:sp>
        <p:nvSpPr>
          <p:cNvPr id="14" name="TekstSylinder 13">
            <a:extLst>
              <a:ext uri="{FF2B5EF4-FFF2-40B4-BE49-F238E27FC236}">
                <a16:creationId xmlns:a16="http://schemas.microsoft.com/office/drawing/2014/main" id="{825A3500-AC14-4943-BB55-F43743C0EC3B}"/>
              </a:ext>
            </a:extLst>
          </p:cNvPr>
          <p:cNvSpPr txBox="1"/>
          <p:nvPr/>
        </p:nvSpPr>
        <p:spPr>
          <a:xfrm>
            <a:off x="5455227" y="172514"/>
            <a:ext cx="11764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Calibri" panose="020F0502020204030204"/>
                <a:ea typeface="+mn-ea"/>
                <a:cs typeface="+mn-cs"/>
              </a:rPr>
              <a:t>Lansert 2017</a:t>
            </a:r>
          </a:p>
        </p:txBody>
      </p:sp>
    </p:spTree>
    <p:extLst>
      <p:ext uri="{BB962C8B-B14F-4D97-AF65-F5344CB8AC3E}">
        <p14:creationId xmlns:p14="http://schemas.microsoft.com/office/powerpoint/2010/main" val="28562301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299" name="Shape 299"/>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12750" rtl="0" eaLnBrk="1" fontAlgn="auto" latinLnBrk="0" hangingPunct="0">
                <a:lnSpc>
                  <a:spcPct val="100000"/>
                </a:lnSpc>
                <a:spcBef>
                  <a:spcPts val="0"/>
                </a:spcBef>
                <a:spcAft>
                  <a:spcPts val="0"/>
                </a:spcAft>
                <a:buClrTx/>
                <a:buSzTx/>
                <a:buFontTx/>
                <a:buNone/>
                <a:tabLst/>
                <a:defRPr sz="1500" spc="0">
                  <a:solidFill>
                    <a:srgbClr val="000000"/>
                  </a:solidFill>
                </a:defRPr>
              </a:pPr>
              <a:t>7</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00" name="Shape 300"/>
          <p:cNvSpPr/>
          <p:nvPr/>
        </p:nvSpPr>
        <p:spPr>
          <a:xfrm>
            <a:off x="840112" y="2708790"/>
            <a:ext cx="556243"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647700">
              <a:lnSpc>
                <a:spcPct val="12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3000" spc="0"/>
            </a:lvl1pPr>
          </a:lstStyle>
          <a:p>
            <a:pPr marL="0" marR="0" lvl="0" indent="0" algn="l" defTabSz="323850" rtl="0" eaLnBrk="1" fontAlgn="auto" latinLnBrk="0" hangingPunct="0">
              <a:lnSpc>
                <a:spcPct val="12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500" b="0" i="0" u="none" strike="noStrike" kern="0" cap="none" spc="0" normalizeH="0" baseline="0" noProof="0">
                <a:ln>
                  <a:noFill/>
                </a:ln>
                <a:solidFill>
                  <a:srgbClr val="FFFFFF"/>
                </a:solidFill>
                <a:effectLst/>
                <a:uLnTx/>
                <a:uFillTx/>
                <a:latin typeface="Helvetica Neue LT Std 75 Bold"/>
                <a:sym typeface="Helvetica Neue LT Std 75 Bold"/>
              </a:rPr>
              <a:t>Innsikt</a:t>
            </a:r>
          </a:p>
        </p:txBody>
      </p:sp>
      <p:sp>
        <p:nvSpPr>
          <p:cNvPr id="301" name="Shape 301"/>
          <p:cNvSpPr/>
          <p:nvPr/>
        </p:nvSpPr>
        <p:spPr>
          <a:xfrm>
            <a:off x="719462" y="2232825"/>
            <a:ext cx="480901" cy="2492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647700">
              <a:lnSpc>
                <a:spcPct val="12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700" spc="0">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0">
              <a:lnSpc>
                <a:spcPct val="120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350" b="0" i="0" u="none" strike="noStrike" kern="0" cap="none" spc="0" normalizeH="0" baseline="0" noProof="0">
                <a:ln>
                  <a:noFill/>
                </a:ln>
                <a:solidFill>
                  <a:srgbClr val="FFFFFF"/>
                </a:solidFill>
                <a:effectLst/>
                <a:uLnTx/>
                <a:uFillTx/>
                <a:latin typeface="Helvetica Neue LT Std 45 Light"/>
                <a:sym typeface="Helvetica Neue LT Std 45 Light"/>
              </a:rPr>
              <a:t>5 uker</a:t>
            </a:r>
          </a:p>
        </p:txBody>
      </p:sp>
      <p:sp>
        <p:nvSpPr>
          <p:cNvPr id="303" name="Shape 303"/>
          <p:cNvSpPr/>
          <p:nvPr/>
        </p:nvSpPr>
        <p:spPr>
          <a:xfrm>
            <a:off x="-1795741" y="934331"/>
            <a:ext cx="3551291" cy="1"/>
          </a:xfrm>
          <a:prstGeom prst="line">
            <a:avLst/>
          </a:prstGeom>
          <a:ln>
            <a:solidFill>
              <a:srgbClr val="446365"/>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pic>
        <p:nvPicPr>
          <p:cNvPr id="304" name="pasted-image.pdf"/>
          <p:cNvPicPr>
            <a:picLocks noChangeAspect="1"/>
          </p:cNvPicPr>
          <p:nvPr/>
        </p:nvPicPr>
        <p:blipFill>
          <a:blip r:embed="rId4">
            <a:extLst/>
          </a:blip>
          <a:stretch>
            <a:fillRect/>
          </a:stretch>
        </p:blipFill>
        <p:spPr>
          <a:xfrm>
            <a:off x="-20095" y="710783"/>
            <a:ext cx="12192001" cy="6440818"/>
          </a:xfrm>
          <a:prstGeom prst="rect">
            <a:avLst/>
          </a:prstGeom>
          <a:ln w="12700">
            <a:miter lim="400000"/>
          </a:ln>
        </p:spPr>
      </p:pic>
      <p:sp>
        <p:nvSpPr>
          <p:cNvPr id="305" name="Shape 305"/>
          <p:cNvSpPr/>
          <p:nvPr/>
        </p:nvSpPr>
        <p:spPr>
          <a:xfrm>
            <a:off x="647700" y="620614"/>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marL="0" marR="0" lvl="0" indent="0" algn="l" defTabSz="323850" rtl="0" eaLnBrk="1" fontAlgn="auto" latinLnBrk="0" hangingPunct="0">
              <a:lnSpc>
                <a:spcPct val="65000"/>
              </a:lnSpc>
              <a:spcBef>
                <a:spcPts val="0"/>
              </a:spcBef>
              <a:spcAft>
                <a:spcPts val="0"/>
              </a:spcAft>
              <a:buClrTx/>
              <a:buSzTx/>
              <a:buFontTx/>
              <a:buNone/>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kumimoji="0" sz="1400" b="0" i="0" u="none" strike="noStrike" kern="0" cap="none" spc="-35" normalizeH="0" baseline="0" noProof="0">
                <a:ln>
                  <a:noFill/>
                </a:ln>
                <a:solidFill>
                  <a:srgbClr val="446365"/>
                </a:solidFill>
                <a:effectLst/>
                <a:uLnTx/>
                <a:uFillTx/>
                <a:latin typeface="Helvetica Neue LT Std 45 Light"/>
                <a:sym typeface="Helvetica Neue LT Std 45 Light"/>
              </a:rPr>
              <a:t>1. Introduksjon</a:t>
            </a:r>
          </a:p>
        </p:txBody>
      </p:sp>
      <p:pic>
        <p:nvPicPr>
          <p:cNvPr id="10" name="Bilde 9"/>
          <p:cNvPicPr>
            <a:picLocks noChangeAspect="1"/>
          </p:cNvPicPr>
          <p:nvPr/>
        </p:nvPicPr>
        <p:blipFill>
          <a:blip r:embed="rId5"/>
          <a:stretch>
            <a:fillRect/>
          </a:stretch>
        </p:blipFill>
        <p:spPr>
          <a:xfrm>
            <a:off x="2102766" y="335488"/>
            <a:ext cx="2142593" cy="963336"/>
          </a:xfrm>
          <a:prstGeom prst="rect">
            <a:avLst/>
          </a:prstGeom>
        </p:spPr>
      </p:pic>
      <p:pic>
        <p:nvPicPr>
          <p:cNvPr id="11" name="Bilde 10"/>
          <p:cNvPicPr>
            <a:picLocks noChangeAspect="1"/>
          </p:cNvPicPr>
          <p:nvPr/>
        </p:nvPicPr>
        <p:blipFill>
          <a:blip r:embed="rId6"/>
          <a:stretch>
            <a:fillRect/>
          </a:stretch>
        </p:blipFill>
        <p:spPr>
          <a:xfrm>
            <a:off x="4565564" y="569836"/>
            <a:ext cx="3605290" cy="728989"/>
          </a:xfrm>
          <a:prstGeom prst="rect">
            <a:avLst/>
          </a:prstGeom>
        </p:spPr>
      </p:pic>
    </p:spTree>
    <p:extLst>
      <p:ext uri="{BB962C8B-B14F-4D97-AF65-F5344CB8AC3E}">
        <p14:creationId xmlns:p14="http://schemas.microsoft.com/office/powerpoint/2010/main" val="164588776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0" y="-23446"/>
            <a:ext cx="12198774" cy="6917630"/>
          </a:xfrm>
          <a:prstGeom prst="rect">
            <a:avLst/>
          </a:prstGeom>
          <a:solidFill>
            <a:srgbClr val="A9C2B8"/>
          </a:solidFill>
          <a:ln w="12700">
            <a:miter lim="400000"/>
          </a:ln>
        </p:spPr>
        <p:txBody>
          <a:bodyPr lIns="25400" tIns="25400" rIns="25400" bIns="254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000000"/>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303"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304" name="Shape 304"/>
          <p:cNvSpPr/>
          <p:nvPr/>
        </p:nvSpPr>
        <p:spPr>
          <a:xfrm>
            <a:off x="11453434" y="6485711"/>
            <a:ext cx="1330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fld id="{86CB4B4D-7CA3-9044-876B-883B54F8677D}" type="slidenum">
              <a:rPr kumimoji="0" sz="750" b="0" i="0" u="none" strike="noStrike" kern="0" cap="none" spc="0" normalizeH="0" baseline="0" noProof="0">
                <a:ln>
                  <a:noFill/>
                </a:ln>
                <a:solidFill>
                  <a:srgbClr val="000000"/>
                </a:solidFill>
                <a:effectLst/>
                <a:uLnTx/>
                <a:uFillTx/>
                <a:latin typeface="Helvetica Neue LT Std 75 Bold"/>
                <a:sym typeface="Helvetica Neue LT Std 75 Bold"/>
              </a:rPr>
              <a:pPr marL="0" marR="0" lvl="0" indent="0" algn="ctr" defTabSz="457200" rtl="0" eaLnBrk="1" fontAlgn="auto" latinLnBrk="0" hangingPunct="1">
                <a:lnSpc>
                  <a:spcPct val="100000"/>
                </a:lnSpc>
                <a:spcBef>
                  <a:spcPts val="0"/>
                </a:spcBef>
                <a:spcAft>
                  <a:spcPts val="0"/>
                </a:spcAft>
                <a:buClrTx/>
                <a:buSzTx/>
                <a:buFontTx/>
                <a:buNone/>
                <a:tabLst/>
                <a:defRPr sz="1500" spc="0">
                  <a:solidFill>
                    <a:srgbClr val="000000"/>
                  </a:solidFill>
                </a:defRPr>
              </a:pPr>
              <a:t>8</a:t>
            </a:fld>
            <a:r>
              <a:rPr kumimoji="0" sz="750" b="0" i="0" u="none" strike="noStrike" kern="0" cap="none" spc="0" normalizeH="0" baseline="0" noProof="0">
                <a:ln>
                  <a:noFill/>
                </a:ln>
                <a:solidFill>
                  <a:srgbClr val="000000"/>
                </a:solidFill>
                <a:effectLst/>
                <a:uLnTx/>
                <a:uFillTx/>
                <a:latin typeface="Helvetica Neue LT Std 75 Bold"/>
                <a:sym typeface="Helvetica Neue LT Std 75 Bold"/>
              </a:rPr>
              <a:t>￼</a:t>
            </a:r>
          </a:p>
        </p:txBody>
      </p:sp>
      <p:sp>
        <p:nvSpPr>
          <p:cNvPr id="305" name="Shape 305"/>
          <p:cNvSpPr/>
          <p:nvPr/>
        </p:nvSpPr>
        <p:spPr>
          <a:xfrm>
            <a:off x="372108" y="3790140"/>
            <a:ext cx="1759387" cy="3720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0" i="0" u="none" strike="noStrike" kern="0" cap="none" spc="-30" normalizeH="0" baseline="0" noProof="0" dirty="0" err="1">
                <a:ln>
                  <a:noFill/>
                </a:ln>
                <a:solidFill>
                  <a:srgbClr val="446365"/>
                </a:solidFill>
                <a:effectLst/>
                <a:uLnTx/>
                <a:uFillTx/>
                <a:latin typeface="DINOT-Medium" panose="02000503030000020004" pitchFamily="50" charset="0"/>
                <a:sym typeface="Helvetica Neue LT Std 75 Bold"/>
              </a:rPr>
              <a:t>Innbyggeren</a:t>
            </a:r>
            <a:endParaRPr kumimoji="0"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pic>
        <p:nvPicPr>
          <p:cNvPr id="310" name="pasted-image.pdf"/>
          <p:cNvPicPr>
            <a:picLocks noChangeAspect="1"/>
          </p:cNvPicPr>
          <p:nvPr/>
        </p:nvPicPr>
        <p:blipFill>
          <a:blip r:embed="rId4">
            <a:extLst/>
          </a:blip>
          <a:stretch>
            <a:fillRect/>
          </a:stretch>
        </p:blipFill>
        <p:spPr>
          <a:xfrm>
            <a:off x="421105" y="279400"/>
            <a:ext cx="2884804" cy="3417368"/>
          </a:xfrm>
          <a:prstGeom prst="rect">
            <a:avLst/>
          </a:prstGeom>
          <a:ln w="12700">
            <a:miter lim="400000"/>
          </a:ln>
        </p:spPr>
      </p:pic>
      <p:pic>
        <p:nvPicPr>
          <p:cNvPr id="14" name="Bil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304" y="5938528"/>
            <a:ext cx="698961" cy="494022"/>
          </a:xfrm>
          <a:prstGeom prst="rect">
            <a:avLst/>
          </a:prstGeom>
        </p:spPr>
      </p:pic>
      <p:pic>
        <p:nvPicPr>
          <p:cNvPr id="13" name="pasted-image.pdf">
            <a:extLst>
              <a:ext uri="{FF2B5EF4-FFF2-40B4-BE49-F238E27FC236}">
                <a16:creationId xmlns:a16="http://schemas.microsoft.com/office/drawing/2014/main" id="{B9EEF2D0-F16F-4604-A482-9F30C4604376}"/>
              </a:ext>
            </a:extLst>
          </p:cNvPr>
          <p:cNvPicPr>
            <a:picLocks noChangeAspect="1"/>
          </p:cNvPicPr>
          <p:nvPr/>
        </p:nvPicPr>
        <p:blipFill>
          <a:blip r:embed="rId6">
            <a:extLst/>
          </a:blip>
          <a:srcRect r="51301"/>
          <a:stretch>
            <a:fillRect/>
          </a:stretch>
        </p:blipFill>
        <p:spPr>
          <a:xfrm>
            <a:off x="3070683" y="2950684"/>
            <a:ext cx="1664049" cy="3076590"/>
          </a:xfrm>
          <a:prstGeom prst="rect">
            <a:avLst/>
          </a:prstGeom>
          <a:ln w="12700">
            <a:miter lim="400000"/>
          </a:ln>
        </p:spPr>
      </p:pic>
      <p:pic>
        <p:nvPicPr>
          <p:cNvPr id="15" name="pasted-image.pdf">
            <a:extLst>
              <a:ext uri="{FF2B5EF4-FFF2-40B4-BE49-F238E27FC236}">
                <a16:creationId xmlns:a16="http://schemas.microsoft.com/office/drawing/2014/main" id="{F0FAA0E4-C290-4DAB-81DC-48193B3C9FDA}"/>
              </a:ext>
            </a:extLst>
          </p:cNvPr>
          <p:cNvPicPr>
            <a:picLocks noChangeAspect="1"/>
          </p:cNvPicPr>
          <p:nvPr/>
        </p:nvPicPr>
        <p:blipFill>
          <a:blip r:embed="rId6">
            <a:extLst/>
          </a:blip>
          <a:srcRect l="58215"/>
          <a:stretch>
            <a:fillRect/>
          </a:stretch>
        </p:blipFill>
        <p:spPr>
          <a:xfrm>
            <a:off x="5022807" y="2609845"/>
            <a:ext cx="1542107" cy="3322913"/>
          </a:xfrm>
          <a:prstGeom prst="rect">
            <a:avLst/>
          </a:prstGeom>
          <a:ln w="12700">
            <a:miter lim="400000"/>
          </a:ln>
        </p:spPr>
      </p:pic>
      <p:pic>
        <p:nvPicPr>
          <p:cNvPr id="16" name="pasted-image.pdf">
            <a:extLst>
              <a:ext uri="{FF2B5EF4-FFF2-40B4-BE49-F238E27FC236}">
                <a16:creationId xmlns:a16="http://schemas.microsoft.com/office/drawing/2014/main" id="{81824403-FA5E-451D-AE53-248B22B440F0}"/>
              </a:ext>
            </a:extLst>
          </p:cNvPr>
          <p:cNvPicPr>
            <a:picLocks noChangeAspect="1"/>
          </p:cNvPicPr>
          <p:nvPr/>
        </p:nvPicPr>
        <p:blipFill>
          <a:blip r:embed="rId7">
            <a:extLst/>
          </a:blip>
          <a:stretch>
            <a:fillRect/>
          </a:stretch>
        </p:blipFill>
        <p:spPr>
          <a:xfrm>
            <a:off x="4239821" y="3109567"/>
            <a:ext cx="1559020" cy="3322983"/>
          </a:xfrm>
          <a:prstGeom prst="rect">
            <a:avLst/>
          </a:prstGeom>
          <a:ln w="12700">
            <a:miter lim="400000"/>
          </a:ln>
        </p:spPr>
      </p:pic>
      <p:pic>
        <p:nvPicPr>
          <p:cNvPr id="17" name="pasted-image.pdf">
            <a:extLst>
              <a:ext uri="{FF2B5EF4-FFF2-40B4-BE49-F238E27FC236}">
                <a16:creationId xmlns:a16="http://schemas.microsoft.com/office/drawing/2014/main" id="{052BAAB5-9136-40EF-944A-16D3C70F9091}"/>
              </a:ext>
            </a:extLst>
          </p:cNvPr>
          <p:cNvPicPr>
            <a:picLocks noChangeAspect="1"/>
          </p:cNvPicPr>
          <p:nvPr/>
        </p:nvPicPr>
        <p:blipFill>
          <a:blip r:embed="rId8">
            <a:extLst/>
          </a:blip>
          <a:stretch>
            <a:fillRect/>
          </a:stretch>
        </p:blipFill>
        <p:spPr>
          <a:xfrm>
            <a:off x="5668645" y="230143"/>
            <a:ext cx="3053654" cy="3143468"/>
          </a:xfrm>
          <a:prstGeom prst="rect">
            <a:avLst/>
          </a:prstGeom>
          <a:ln w="12700">
            <a:miter lim="400000"/>
          </a:ln>
        </p:spPr>
      </p:pic>
      <p:pic>
        <p:nvPicPr>
          <p:cNvPr id="18" name="pasted-image.pdf">
            <a:extLst>
              <a:ext uri="{FF2B5EF4-FFF2-40B4-BE49-F238E27FC236}">
                <a16:creationId xmlns:a16="http://schemas.microsoft.com/office/drawing/2014/main" id="{1FF38BA2-E4C7-4FE8-A529-8557B214C991}"/>
              </a:ext>
            </a:extLst>
          </p:cNvPr>
          <p:cNvPicPr>
            <a:picLocks noChangeAspect="1"/>
          </p:cNvPicPr>
          <p:nvPr/>
        </p:nvPicPr>
        <p:blipFill>
          <a:blip r:embed="rId9">
            <a:extLst/>
          </a:blip>
          <a:stretch>
            <a:fillRect/>
          </a:stretch>
        </p:blipFill>
        <p:spPr>
          <a:xfrm>
            <a:off x="8345590" y="3117053"/>
            <a:ext cx="1347276" cy="3484074"/>
          </a:xfrm>
          <a:prstGeom prst="rect">
            <a:avLst/>
          </a:prstGeom>
          <a:ln w="12700">
            <a:miter lim="400000"/>
          </a:ln>
        </p:spPr>
      </p:pic>
      <p:pic>
        <p:nvPicPr>
          <p:cNvPr id="19" name="pasted-image.pdf">
            <a:extLst>
              <a:ext uri="{FF2B5EF4-FFF2-40B4-BE49-F238E27FC236}">
                <a16:creationId xmlns:a16="http://schemas.microsoft.com/office/drawing/2014/main" id="{EE902757-6421-4797-B115-F949011353E0}"/>
              </a:ext>
            </a:extLst>
          </p:cNvPr>
          <p:cNvPicPr>
            <a:picLocks noChangeAspect="1"/>
          </p:cNvPicPr>
          <p:nvPr/>
        </p:nvPicPr>
        <p:blipFill>
          <a:blip r:embed="rId10">
            <a:extLst/>
          </a:blip>
          <a:stretch>
            <a:fillRect/>
          </a:stretch>
        </p:blipFill>
        <p:spPr>
          <a:xfrm>
            <a:off x="9891592" y="1449377"/>
            <a:ext cx="1793479" cy="3409713"/>
          </a:xfrm>
          <a:prstGeom prst="rect">
            <a:avLst/>
          </a:prstGeom>
          <a:ln w="12700">
            <a:miter lim="400000"/>
          </a:ln>
        </p:spPr>
      </p:pic>
      <p:sp>
        <p:nvSpPr>
          <p:cNvPr id="20" name="Shape 305">
            <a:extLst>
              <a:ext uri="{FF2B5EF4-FFF2-40B4-BE49-F238E27FC236}">
                <a16:creationId xmlns:a16="http://schemas.microsoft.com/office/drawing/2014/main" id="{0E76A4E7-7FD1-4E26-859B-95A50830EED7}"/>
              </a:ext>
            </a:extLst>
          </p:cNvPr>
          <p:cNvSpPr/>
          <p:nvPr/>
        </p:nvSpPr>
        <p:spPr>
          <a:xfrm>
            <a:off x="2774835" y="6094310"/>
            <a:ext cx="1759387" cy="3720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Kommunen</a:t>
            </a:r>
            <a:endParaRPr kumimoji="0"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21" name="Shape 305">
            <a:extLst>
              <a:ext uri="{FF2B5EF4-FFF2-40B4-BE49-F238E27FC236}">
                <a16:creationId xmlns:a16="http://schemas.microsoft.com/office/drawing/2014/main" id="{2F244F1D-5719-4B1B-93B8-CC6FF82AF121}"/>
              </a:ext>
            </a:extLst>
          </p:cNvPr>
          <p:cNvSpPr/>
          <p:nvPr/>
        </p:nvSpPr>
        <p:spPr>
          <a:xfrm>
            <a:off x="6636045" y="3460509"/>
            <a:ext cx="1759387" cy="3720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Arkitekten</a:t>
            </a:r>
            <a:endParaRPr kumimoji="0"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22" name="Shape 305">
            <a:extLst>
              <a:ext uri="{FF2B5EF4-FFF2-40B4-BE49-F238E27FC236}">
                <a16:creationId xmlns:a16="http://schemas.microsoft.com/office/drawing/2014/main" id="{43271F0B-75EE-44A6-9C77-0EF7ACE80FC8}"/>
              </a:ext>
            </a:extLst>
          </p:cNvPr>
          <p:cNvSpPr/>
          <p:nvPr/>
        </p:nvSpPr>
        <p:spPr>
          <a:xfrm>
            <a:off x="6967979" y="6299683"/>
            <a:ext cx="1759387" cy="3720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Utbyggeren</a:t>
            </a:r>
            <a:endParaRPr kumimoji="0"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
        <p:nvSpPr>
          <p:cNvPr id="23" name="Shape 305">
            <a:extLst>
              <a:ext uri="{FF2B5EF4-FFF2-40B4-BE49-F238E27FC236}">
                <a16:creationId xmlns:a16="http://schemas.microsoft.com/office/drawing/2014/main" id="{0FB7CF0D-D39D-41A0-9889-07A70EC110AA}"/>
              </a:ext>
            </a:extLst>
          </p:cNvPr>
          <p:cNvSpPr/>
          <p:nvPr/>
        </p:nvSpPr>
        <p:spPr>
          <a:xfrm>
            <a:off x="10091748" y="5204798"/>
            <a:ext cx="1759387" cy="3720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6000" spc="-59">
                <a:solidFill>
                  <a:srgbClr val="44636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rPr>
              <a:t>Politikeren</a:t>
            </a:r>
            <a:endParaRPr kumimoji="0" sz="2400" b="0" i="0" u="none" strike="noStrike" kern="0" cap="none" spc="-30" normalizeH="0" baseline="0" noProof="0" dirty="0">
              <a:ln>
                <a:noFill/>
              </a:ln>
              <a:solidFill>
                <a:srgbClr val="446365"/>
              </a:solidFill>
              <a:effectLst/>
              <a:uLnTx/>
              <a:uFillTx/>
              <a:latin typeface="DINOT-Medium" panose="02000503030000020004" pitchFamily="50" charset="0"/>
              <a:sym typeface="Helvetica Neue LT Std 75 Bold"/>
            </a:endParaRPr>
          </a:p>
        </p:txBody>
      </p:sp>
    </p:spTree>
    <p:extLst>
      <p:ext uri="{BB962C8B-B14F-4D97-AF65-F5344CB8AC3E}">
        <p14:creationId xmlns:p14="http://schemas.microsoft.com/office/powerpoint/2010/main" val="29662393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roppedImage.pdf"/>
          <p:cNvPicPr>
            <a:picLocks noChangeAspect="1"/>
          </p:cNvPicPr>
          <p:nvPr/>
        </p:nvPicPr>
        <p:blipFill>
          <a:blip r:embed="rId3">
            <a:extLst/>
          </a:blip>
          <a:stretch>
            <a:fillRect/>
          </a:stretch>
        </p:blipFill>
        <p:spPr>
          <a:xfrm>
            <a:off x="622300" y="6432550"/>
            <a:ext cx="547688" cy="146050"/>
          </a:xfrm>
          <a:prstGeom prst="rect">
            <a:avLst/>
          </a:prstGeom>
          <a:ln w="12700">
            <a:miter lim="400000"/>
          </a:ln>
        </p:spPr>
      </p:pic>
      <p:sp>
        <p:nvSpPr>
          <p:cNvPr id="378" name="Shape 378"/>
          <p:cNvSpPr/>
          <p:nvPr/>
        </p:nvSpPr>
        <p:spPr>
          <a:xfrm>
            <a:off x="11479884" y="6485711"/>
            <a:ext cx="80150" cy="1154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ctr" defTabSz="412750" hangingPunct="0">
              <a:defRPr sz="1500" spc="0">
                <a:solidFill>
                  <a:srgbClr val="000000"/>
                </a:solidFill>
              </a:defRPr>
            </a:pPr>
            <a:fld id="{86CB4B4D-7CA3-9044-876B-883B54F8677D}" type="slidenum">
              <a:rPr sz="750" kern="0">
                <a:solidFill>
                  <a:srgbClr val="000000"/>
                </a:solidFill>
                <a:latin typeface="Helvetica Neue LT Std 75 Bold"/>
                <a:sym typeface="Helvetica Neue LT Std 75 Bold"/>
              </a:rPr>
              <a:pPr algn="ctr" defTabSz="412750" hangingPunct="0">
                <a:defRPr sz="1500" spc="0">
                  <a:solidFill>
                    <a:srgbClr val="000000"/>
                  </a:solidFill>
                </a:defRPr>
              </a:pPr>
              <a:t>9</a:t>
            </a:fld>
            <a:r>
              <a:rPr sz="750" kern="0">
                <a:solidFill>
                  <a:srgbClr val="000000"/>
                </a:solidFill>
                <a:latin typeface="Helvetica Neue LT Std 75 Bold"/>
                <a:sym typeface="Helvetica Neue LT Std 75 Bold"/>
              </a:rPr>
              <a:t>￼</a:t>
            </a:r>
          </a:p>
        </p:txBody>
      </p:sp>
      <p:sp>
        <p:nvSpPr>
          <p:cNvPr id="379" name="Shape 379"/>
          <p:cNvSpPr/>
          <p:nvPr/>
        </p:nvSpPr>
        <p:spPr>
          <a:xfrm>
            <a:off x="647701" y="1143907"/>
            <a:ext cx="4212285" cy="7386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6000" spc="-59">
                <a:solidFill>
                  <a:srgbClr val="446365"/>
                </a:solidFill>
              </a:defRPr>
            </a:lvl1pPr>
          </a:lstStyle>
          <a:p>
            <a:pPr defTabSz="412750" hangingPunct="0">
              <a:lnSpc>
                <a:spcPct val="80000"/>
              </a:lnSpc>
              <a:defRPr/>
            </a:pPr>
            <a:r>
              <a:rPr sz="3000" kern="0" spc="-30">
                <a:latin typeface="Helvetica Neue LT Std 75 Bold"/>
                <a:sym typeface="Helvetica Neue LT Std 75 Bold"/>
              </a:rPr>
              <a:t>Konfliktene topper seg i reguleringsplanen</a:t>
            </a:r>
          </a:p>
        </p:txBody>
      </p:sp>
      <p:sp>
        <p:nvSpPr>
          <p:cNvPr id="380" name="Shape 380"/>
          <p:cNvSpPr/>
          <p:nvPr/>
        </p:nvSpPr>
        <p:spPr>
          <a:xfrm>
            <a:off x="-1795741" y="934331"/>
            <a:ext cx="3551291" cy="1"/>
          </a:xfrm>
          <a:prstGeom prst="line">
            <a:avLst/>
          </a:prstGeom>
          <a:ln>
            <a:solidFill>
              <a:srgbClr val="446365"/>
            </a:solidFill>
            <a:miter lim="400000"/>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pic>
        <p:nvPicPr>
          <p:cNvPr id="381" name="pasted-image.pdf"/>
          <p:cNvPicPr>
            <a:picLocks noChangeAspect="1"/>
          </p:cNvPicPr>
          <p:nvPr/>
        </p:nvPicPr>
        <p:blipFill>
          <a:blip r:embed="rId4">
            <a:extLst/>
          </a:blip>
          <a:stretch>
            <a:fillRect/>
          </a:stretch>
        </p:blipFill>
        <p:spPr>
          <a:xfrm>
            <a:off x="10447391" y="2304034"/>
            <a:ext cx="1511388" cy="830511"/>
          </a:xfrm>
          <a:prstGeom prst="rect">
            <a:avLst/>
          </a:prstGeom>
          <a:ln w="12700">
            <a:miter lim="400000"/>
          </a:ln>
        </p:spPr>
      </p:pic>
      <p:pic>
        <p:nvPicPr>
          <p:cNvPr id="382" name="pasted-image.pdf"/>
          <p:cNvPicPr>
            <a:picLocks noChangeAspect="1"/>
          </p:cNvPicPr>
          <p:nvPr/>
        </p:nvPicPr>
        <p:blipFill>
          <a:blip r:embed="rId5">
            <a:extLst/>
          </a:blip>
          <a:stretch>
            <a:fillRect/>
          </a:stretch>
        </p:blipFill>
        <p:spPr>
          <a:xfrm>
            <a:off x="1212870" y="4054312"/>
            <a:ext cx="905384" cy="964010"/>
          </a:xfrm>
          <a:prstGeom prst="rect">
            <a:avLst/>
          </a:prstGeom>
          <a:ln w="12700">
            <a:miter lim="400000"/>
          </a:ln>
        </p:spPr>
      </p:pic>
      <p:sp>
        <p:nvSpPr>
          <p:cNvPr id="383" name="Shape 383"/>
          <p:cNvSpPr/>
          <p:nvPr/>
        </p:nvSpPr>
        <p:spPr>
          <a:xfrm>
            <a:off x="1183668" y="5021420"/>
            <a:ext cx="1088439" cy="24365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500" spc="0">
                <a:solidFill>
                  <a:srgbClr val="000000"/>
                </a:solidFill>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250" kern="0">
                <a:latin typeface="Helvetica Neue LT Std 75 Bold"/>
                <a:sym typeface="Helvetica Neue LT Std 75 Bold"/>
              </a:rPr>
              <a:t>Kommuneplan</a:t>
            </a:r>
          </a:p>
        </p:txBody>
      </p:sp>
      <p:sp>
        <p:nvSpPr>
          <p:cNvPr id="384" name="Shape 384"/>
          <p:cNvSpPr/>
          <p:nvPr/>
        </p:nvSpPr>
        <p:spPr>
          <a:xfrm>
            <a:off x="10657065" y="3126856"/>
            <a:ext cx="1035540" cy="24365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500" spc="0">
                <a:solidFill>
                  <a:srgbClr val="000000"/>
                </a:solidFill>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250" kern="0">
                <a:latin typeface="Helvetica Neue LT Std 75 Bold"/>
                <a:sym typeface="Helvetica Neue LT Std 75 Bold"/>
              </a:rPr>
              <a:t>Byggesøknad</a:t>
            </a:r>
          </a:p>
        </p:txBody>
      </p:sp>
      <p:pic>
        <p:nvPicPr>
          <p:cNvPr id="385" name="pasted-image.pdf"/>
          <p:cNvPicPr>
            <a:picLocks noChangeAspect="1"/>
          </p:cNvPicPr>
          <p:nvPr/>
        </p:nvPicPr>
        <p:blipFill>
          <a:blip r:embed="rId6">
            <a:extLst/>
          </a:blip>
          <a:stretch>
            <a:fillRect/>
          </a:stretch>
        </p:blipFill>
        <p:spPr>
          <a:xfrm>
            <a:off x="-439621" y="2113102"/>
            <a:ext cx="12634281" cy="4007003"/>
          </a:xfrm>
          <a:prstGeom prst="rect">
            <a:avLst/>
          </a:prstGeom>
          <a:ln w="12700">
            <a:miter lim="400000"/>
          </a:ln>
        </p:spPr>
      </p:pic>
      <p:sp>
        <p:nvSpPr>
          <p:cNvPr id="386" name="Shape 386"/>
          <p:cNvSpPr/>
          <p:nvPr/>
        </p:nvSpPr>
        <p:spPr>
          <a:xfrm flipV="1">
            <a:off x="2635662" y="5467327"/>
            <a:ext cx="1" cy="127001"/>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387" name="Shape 387"/>
          <p:cNvSpPr/>
          <p:nvPr/>
        </p:nvSpPr>
        <p:spPr>
          <a:xfrm>
            <a:off x="4480836" y="4074837"/>
            <a:ext cx="1395993" cy="1066959"/>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Informasjon forsvinner i alle delene av prosessen og alt som kommer utenom mistes også (selv om det blir loggført)</a:t>
            </a:r>
          </a:p>
        </p:txBody>
      </p:sp>
      <p:sp>
        <p:nvSpPr>
          <p:cNvPr id="388" name="Shape 388"/>
          <p:cNvSpPr/>
          <p:nvPr/>
        </p:nvSpPr>
        <p:spPr>
          <a:xfrm flipV="1">
            <a:off x="4546716" y="3601181"/>
            <a:ext cx="1" cy="405962"/>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389" name="Shape 389"/>
          <p:cNvSpPr/>
          <p:nvPr/>
        </p:nvSpPr>
        <p:spPr>
          <a:xfrm flipV="1">
            <a:off x="5390089" y="2571483"/>
            <a:ext cx="1" cy="495474"/>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390" name="Shape 390"/>
          <p:cNvSpPr/>
          <p:nvPr/>
        </p:nvSpPr>
        <p:spPr>
          <a:xfrm>
            <a:off x="7157936" y="3573892"/>
            <a:ext cx="1212357" cy="72840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20% flere innsigelser i reguleringsplan enn kommuneplaner</a:t>
            </a:r>
          </a:p>
        </p:txBody>
      </p:sp>
      <p:sp>
        <p:nvSpPr>
          <p:cNvPr id="391" name="Shape 391"/>
          <p:cNvSpPr/>
          <p:nvPr/>
        </p:nvSpPr>
        <p:spPr>
          <a:xfrm flipV="1">
            <a:off x="7224213" y="2536175"/>
            <a:ext cx="1" cy="944960"/>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392" name="Shape 392"/>
          <p:cNvSpPr/>
          <p:nvPr/>
        </p:nvSpPr>
        <p:spPr>
          <a:xfrm>
            <a:off x="8602453" y="5087296"/>
            <a:ext cx="1159035" cy="559127"/>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Reguleringsplanen kan droppes av utbyggere</a:t>
            </a:r>
          </a:p>
        </p:txBody>
      </p:sp>
      <p:sp>
        <p:nvSpPr>
          <p:cNvPr id="393" name="Shape 393"/>
          <p:cNvSpPr/>
          <p:nvPr/>
        </p:nvSpPr>
        <p:spPr>
          <a:xfrm flipV="1">
            <a:off x="8682873" y="3849665"/>
            <a:ext cx="1" cy="1205805"/>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394" name="Shape 394"/>
          <p:cNvSpPr/>
          <p:nvPr/>
        </p:nvSpPr>
        <p:spPr>
          <a:xfrm>
            <a:off x="10471321" y="4918019"/>
            <a:ext cx="1463530" cy="89768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Utbyggerne opplever stor motstand idet en konkret plan blir til og innbyggere merker det mer på kroppen.</a:t>
            </a:r>
          </a:p>
        </p:txBody>
      </p:sp>
      <p:sp>
        <p:nvSpPr>
          <p:cNvPr id="395" name="Shape 395"/>
          <p:cNvSpPr/>
          <p:nvPr/>
        </p:nvSpPr>
        <p:spPr>
          <a:xfrm flipV="1">
            <a:off x="10586846" y="4215762"/>
            <a:ext cx="1" cy="664211"/>
          </a:xfrm>
          <a:prstGeom prst="line">
            <a:avLst/>
          </a:prstGeom>
          <a:ln w="25400">
            <a:solidFill>
              <a:srgbClr val="000000"/>
            </a:solidFill>
            <a:custDash>
              <a:ds d="600000" sp="600000"/>
            </a:custDash>
            <a:miter lim="400000"/>
            <a:headEnd type="oval"/>
          </a:ln>
        </p:spPr>
        <p:txBody>
          <a:bodyPr lIns="25400" tIns="25400" rIns="25400" bIns="25400" anchor="ctr"/>
          <a:lstStyle/>
          <a:p>
            <a:pPr algn="ctr" defTabSz="412750" hangingPunct="0">
              <a:defRPr sz="3200" spc="0">
                <a:solidFill>
                  <a:srgbClr val="000000"/>
                </a:solidFill>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pic>
        <p:nvPicPr>
          <p:cNvPr id="396" name="pasted-image.pdf"/>
          <p:cNvPicPr>
            <a:picLocks noChangeAspect="1"/>
          </p:cNvPicPr>
          <p:nvPr/>
        </p:nvPicPr>
        <p:blipFill>
          <a:blip r:embed="rId7">
            <a:extLst/>
          </a:blip>
          <a:stretch>
            <a:fillRect/>
          </a:stretch>
        </p:blipFill>
        <p:spPr>
          <a:xfrm>
            <a:off x="5763069" y="1604486"/>
            <a:ext cx="728704" cy="830511"/>
          </a:xfrm>
          <a:prstGeom prst="rect">
            <a:avLst/>
          </a:prstGeom>
          <a:ln w="12700">
            <a:miter lim="400000"/>
          </a:ln>
        </p:spPr>
      </p:pic>
      <p:sp>
        <p:nvSpPr>
          <p:cNvPr id="397" name="Shape 397"/>
          <p:cNvSpPr/>
          <p:nvPr/>
        </p:nvSpPr>
        <p:spPr>
          <a:xfrm>
            <a:off x="5701820" y="2438649"/>
            <a:ext cx="1213474" cy="24365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500" spc="0">
                <a:solidFill>
                  <a:srgbClr val="000000"/>
                </a:solidFill>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250" kern="0">
                <a:latin typeface="Helvetica Neue LT Std 75 Bold"/>
                <a:sym typeface="Helvetica Neue LT Std 75 Bold"/>
              </a:rPr>
              <a:t>Reguleringsplan</a:t>
            </a:r>
          </a:p>
        </p:txBody>
      </p:sp>
      <p:sp>
        <p:nvSpPr>
          <p:cNvPr id="398" name="Shape 398"/>
          <p:cNvSpPr/>
          <p:nvPr/>
        </p:nvSpPr>
        <p:spPr>
          <a:xfrm>
            <a:off x="666089" y="2003453"/>
            <a:ext cx="4411420" cy="8483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457200">
              <a:lnSpc>
                <a:spcPct val="100000"/>
              </a:lnSpc>
              <a:defRPr sz="2700" spc="0">
                <a:solidFill>
                  <a:srgbClr val="000000"/>
                </a:solidFill>
                <a:latin typeface="+mj-lt"/>
                <a:ea typeface="+mj-ea"/>
                <a:cs typeface="+mj-cs"/>
                <a:sym typeface="Helvetica Neue LT Std 55 Roman"/>
              </a:defRPr>
            </a:lvl1pPr>
          </a:lstStyle>
          <a:p>
            <a:pPr defTabSz="228600" hangingPunct="0">
              <a:defRPr/>
            </a:pPr>
            <a:r>
              <a:rPr sz="1350" kern="0">
                <a:latin typeface="Helvetica Neue LT Std 55 Roman"/>
              </a:rPr>
              <a:t>Undersøkelsene viser at konfliktnivået topper seg på reguleringsplannivå fordi brukerne ikke har hatt mulighet til å medvirke i de foregående prosessene.</a:t>
            </a:r>
          </a:p>
        </p:txBody>
      </p:sp>
      <p:sp>
        <p:nvSpPr>
          <p:cNvPr id="399" name="Shape 399"/>
          <p:cNvSpPr/>
          <p:nvPr/>
        </p:nvSpPr>
        <p:spPr>
          <a:xfrm>
            <a:off x="2575799" y="5645398"/>
            <a:ext cx="1288416" cy="72840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Innbyggers perspektiv mangler i kommuneplan-prosessen</a:t>
            </a:r>
          </a:p>
        </p:txBody>
      </p:sp>
      <p:sp>
        <p:nvSpPr>
          <p:cNvPr id="400" name="Shape 400"/>
          <p:cNvSpPr/>
          <p:nvPr/>
        </p:nvSpPr>
        <p:spPr>
          <a:xfrm>
            <a:off x="647700" y="620613"/>
            <a:ext cx="2952750" cy="140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65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800" spc="-70">
                <a:solidFill>
                  <a:srgbClr val="446365"/>
                </a:solidFill>
                <a:latin typeface="Helvetica Neue LT Std 45 Light"/>
                <a:ea typeface="Helvetica Neue LT Std 45 Light"/>
                <a:cs typeface="Helvetica Neue LT Std 45 Light"/>
                <a:sym typeface="Helvetica Neue LT Std 45 Light"/>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400" kern="0" spc="-35"/>
              <a:t>2. Innsikt - Planprosessen i dag</a:t>
            </a:r>
          </a:p>
        </p:txBody>
      </p:sp>
      <p:sp>
        <p:nvSpPr>
          <p:cNvPr id="401" name="Shape 401"/>
          <p:cNvSpPr/>
          <p:nvPr/>
        </p:nvSpPr>
        <p:spPr>
          <a:xfrm>
            <a:off x="5337049" y="3106854"/>
            <a:ext cx="1467251" cy="89768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defTabSz="647700">
              <a:lnSpc>
                <a:spcPct val="100000"/>
              </a:lnSpc>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2200" i="1" spc="-66">
                <a:solidFill>
                  <a:srgbClr val="000000"/>
                </a:solidFill>
                <a:latin typeface="+mj-lt"/>
                <a:ea typeface="+mj-ea"/>
                <a:cs typeface="+mj-cs"/>
                <a:sym typeface="Helvetica Neue LT Std 55 Roman"/>
              </a:defRPr>
            </a:lvl1pPr>
          </a:lstStyle>
          <a:p>
            <a:pPr defTabSz="323850" hangingPunct="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a:pPr>
            <a:r>
              <a:rPr sz="1100" kern="0" spc="-33">
                <a:latin typeface="Helvetica Neue LT Std 55 Roman"/>
              </a:rPr>
              <a:t>Reguleringsplan-prosessen kan kuppes av politikere eller ordførere før det er tatt en avgjørelse</a:t>
            </a:r>
          </a:p>
        </p:txBody>
      </p:sp>
    </p:spTree>
    <p:extLst>
      <p:ext uri="{BB962C8B-B14F-4D97-AF65-F5344CB8AC3E}">
        <p14:creationId xmlns:p14="http://schemas.microsoft.com/office/powerpoint/2010/main" val="153056024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Accenture MasterBrand">
      <a:dk1>
        <a:sysClr val="windowText" lastClr="000000"/>
      </a:dk1>
      <a:lt1>
        <a:sysClr val="window" lastClr="FFFFFF"/>
      </a:lt1>
      <a:dk2>
        <a:srgbClr val="595959"/>
      </a:dk2>
      <a:lt2>
        <a:srgbClr val="D8D8D8"/>
      </a:lt2>
      <a:accent1>
        <a:srgbClr val="7E00FF"/>
      </a:accent1>
      <a:accent2>
        <a:srgbClr val="FF0000"/>
      </a:accent2>
      <a:accent3>
        <a:srgbClr val="2800FF"/>
      </a:accent3>
      <a:accent4>
        <a:srgbClr val="00BAFF"/>
      </a:accent4>
      <a:accent5>
        <a:srgbClr val="00FF7D"/>
      </a:accent5>
      <a:accent6>
        <a:srgbClr val="FFEA00"/>
      </a:accent6>
      <a:hlink>
        <a:srgbClr val="2800FF"/>
      </a:hlink>
      <a:folHlink>
        <a:srgbClr val="7E00FF"/>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45720" rtlCol="0">
        <a:spAutoFit/>
      </a:bodyPr>
      <a:lstStyle>
        <a:defPPr>
          <a:defRPr sz="1600" dirty="0"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Acc_Master_Arial_2017 v1" id="{BFFC7005-D7BE-40E3-83B0-367A400EF32B}" vid="{9EDCCE36-7FD1-489E-AC77-A235F91A6269}"/>
    </a:ext>
  </a:extLst>
</a:theme>
</file>

<file path=ppt/theme/theme3.xml><?xml version="1.0" encoding="utf-8"?>
<a:theme xmlns:a="http://schemas.openxmlformats.org/drawingml/2006/main" name="Specialty Slides">
  <a:themeElements>
    <a:clrScheme name="Accenture MasterBrand">
      <a:dk1>
        <a:sysClr val="windowText" lastClr="000000"/>
      </a:dk1>
      <a:lt1>
        <a:sysClr val="window" lastClr="FFFFFF"/>
      </a:lt1>
      <a:dk2>
        <a:srgbClr val="595959"/>
      </a:dk2>
      <a:lt2>
        <a:srgbClr val="D8D8D8"/>
      </a:lt2>
      <a:accent1>
        <a:srgbClr val="7E00FF"/>
      </a:accent1>
      <a:accent2>
        <a:srgbClr val="FF0000"/>
      </a:accent2>
      <a:accent3>
        <a:srgbClr val="2800FF"/>
      </a:accent3>
      <a:accent4>
        <a:srgbClr val="00BAFF"/>
      </a:accent4>
      <a:accent5>
        <a:srgbClr val="00FF7D"/>
      </a:accent5>
      <a:accent6>
        <a:srgbClr val="FFEA00"/>
      </a:accent6>
      <a:hlink>
        <a:srgbClr val="2800FF"/>
      </a:hlink>
      <a:folHlink>
        <a:srgbClr val="7E00FF"/>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45720" rtlCol="0">
        <a:noAutofit/>
      </a:bodyPr>
      <a:lstStyle>
        <a:defPPr>
          <a:defRPr sz="1600" dirty="0"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Acc_Master_Arial_2017 v1" id="{BFFC7005-D7BE-40E3-83B0-367A400EF32B}" vid="{9BE5F91C-68CE-4069-A9A7-D9EDC1AA2799}"/>
    </a:ext>
  </a:extLst>
</a:theme>
</file>

<file path=ppt/theme/theme4.xml><?xml version="1.0" encoding="utf-8"?>
<a:theme xmlns:a="http://schemas.openxmlformats.org/drawingml/2006/main" name="3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T Std 55 Roman"/>
        <a:ea typeface="Helvetica Neue LT Std 55 Roman"/>
        <a:cs typeface="Helvetica Neue LT Std 55 Roman"/>
      </a:majorFont>
      <a:minorFont>
        <a:latin typeface="Helvetica Neue LT Std 75 Bold"/>
        <a:ea typeface="Helvetica Neue LT Std 75 Bold"/>
        <a:cs typeface="Helvetica Neue LT Std 75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0"/>
          </a:spcBef>
          <a:spcAft>
            <a:spcPts val="0"/>
          </a:spcAft>
          <a:buClrTx/>
          <a:buSzTx/>
          <a:buFontTx/>
          <a:buNone/>
          <a:tabLst/>
          <a:defRPr kumimoji="0" sz="9000" b="0" i="0" u="none" strike="noStrike" cap="none" spc="-90" normalizeH="0" baseline="0">
            <a:ln>
              <a:noFill/>
            </a:ln>
            <a:solidFill>
              <a:srgbClr val="FFFFFF"/>
            </a:solidFill>
            <a:effectLst/>
            <a:uFillTx/>
            <a:latin typeface="+mn-lt"/>
            <a:ea typeface="+mn-ea"/>
            <a:cs typeface="+mn-cs"/>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T Std 55 Roman"/>
        <a:ea typeface="Helvetica Neue LT Std 55 Roman"/>
        <a:cs typeface="Helvetica Neue LT Std 55 Roman"/>
      </a:majorFont>
      <a:minorFont>
        <a:latin typeface="Helvetica Neue LT Std 75 Bold"/>
        <a:ea typeface="Helvetica Neue LT Std 75 Bold"/>
        <a:cs typeface="Helvetica Neue LT Std 75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0"/>
          </a:spcBef>
          <a:spcAft>
            <a:spcPts val="0"/>
          </a:spcAft>
          <a:buClrTx/>
          <a:buSzTx/>
          <a:buFontTx/>
          <a:buNone/>
          <a:tabLst/>
          <a:defRPr kumimoji="0" sz="9000" b="0" i="0" u="none" strike="noStrike" cap="none" spc="-90" normalizeH="0" baseline="0">
            <a:ln>
              <a:noFill/>
            </a:ln>
            <a:solidFill>
              <a:srgbClr val="FFFFFF"/>
            </a:solidFill>
            <a:effectLst/>
            <a:uFillTx/>
            <a:latin typeface="+mn-lt"/>
            <a:ea typeface="+mn-ea"/>
            <a:cs typeface="+mn-cs"/>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T Std 55 Roman"/>
        <a:ea typeface="Helvetica Neue LT Std 55 Roman"/>
        <a:cs typeface="Helvetica Neue LT Std 55 Roman"/>
      </a:majorFont>
      <a:minorFont>
        <a:latin typeface="Helvetica Neue LT Std 75 Bold"/>
        <a:ea typeface="Helvetica Neue LT Std 75 Bold"/>
        <a:cs typeface="Helvetica Neue LT Std 75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0"/>
          </a:spcBef>
          <a:spcAft>
            <a:spcPts val="0"/>
          </a:spcAft>
          <a:buClrTx/>
          <a:buSzTx/>
          <a:buFontTx/>
          <a:buNone/>
          <a:tabLst/>
          <a:defRPr kumimoji="0" sz="9000" b="0" i="0" u="none" strike="noStrike" cap="none" spc="-90" normalizeH="0" baseline="0">
            <a:ln>
              <a:noFill/>
            </a:ln>
            <a:solidFill>
              <a:srgbClr val="FFFFFF"/>
            </a:solidFill>
            <a:effectLst/>
            <a:uFillTx/>
            <a:latin typeface="+mn-lt"/>
            <a:ea typeface="+mn-ea"/>
            <a:cs typeface="+mn-cs"/>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tema">
  <a:themeElements>
    <a:clrScheme name="Norsk design- og arkitektursenter">
      <a:dk1>
        <a:sysClr val="windowText" lastClr="000000"/>
      </a:dk1>
      <a:lt1>
        <a:sysClr val="window" lastClr="FFFFFF"/>
      </a:lt1>
      <a:dk2>
        <a:srgbClr val="808080"/>
      </a:dk2>
      <a:lt2>
        <a:srgbClr val="808080"/>
      </a:lt2>
      <a:accent1>
        <a:srgbClr val="404040"/>
      </a:accent1>
      <a:accent2>
        <a:srgbClr val="808080"/>
      </a:accent2>
      <a:accent3>
        <a:srgbClr val="BFBFBF"/>
      </a:accent3>
      <a:accent4>
        <a:srgbClr val="BFBFBF"/>
      </a:accent4>
      <a:accent5>
        <a:srgbClr val="BFBFBF"/>
      </a:accent5>
      <a:accent6>
        <a:srgbClr val="BFBFBF"/>
      </a:accent6>
      <a:hlink>
        <a:srgbClr val="808080"/>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17650</TotalTime>
  <Words>1970</Words>
  <Application>Microsoft Office PowerPoint</Application>
  <PresentationFormat>Widescreen</PresentationFormat>
  <Paragraphs>290</Paragraphs>
  <Slides>34</Slides>
  <Notes>34</Notes>
  <HiddenSlides>0</HiddenSlides>
  <MMClips>1</MMClips>
  <ScaleCrop>false</ScaleCrop>
  <HeadingPairs>
    <vt:vector size="8" baseType="variant">
      <vt:variant>
        <vt:lpstr>Brukte skrifter</vt:lpstr>
      </vt:variant>
      <vt:variant>
        <vt:i4>14</vt:i4>
      </vt:variant>
      <vt:variant>
        <vt:lpstr>Tema</vt:lpstr>
      </vt:variant>
      <vt:variant>
        <vt:i4>9</vt:i4>
      </vt:variant>
      <vt:variant>
        <vt:lpstr>Innebygde OLE-servere</vt:lpstr>
      </vt:variant>
      <vt:variant>
        <vt:i4>1</vt:i4>
      </vt:variant>
      <vt:variant>
        <vt:lpstr>Lysbildetitler</vt:lpstr>
      </vt:variant>
      <vt:variant>
        <vt:i4>34</vt:i4>
      </vt:variant>
    </vt:vector>
  </HeadingPairs>
  <TitlesOfParts>
    <vt:vector size="58" baseType="lpstr">
      <vt:lpstr>Arial</vt:lpstr>
      <vt:lpstr>Arial Black</vt:lpstr>
      <vt:lpstr>Calibri</vt:lpstr>
      <vt:lpstr>Calibri Light</vt:lpstr>
      <vt:lpstr>DINOT-Medium</vt:lpstr>
      <vt:lpstr>Gill Sans SemiBold</vt:lpstr>
      <vt:lpstr>Graphik</vt:lpstr>
      <vt:lpstr>Helvetica</vt:lpstr>
      <vt:lpstr>Helvetica Light</vt:lpstr>
      <vt:lpstr>Helvetica Neue LT Std 45 Light</vt:lpstr>
      <vt:lpstr>Helvetica Neue LT Std 55 Roman</vt:lpstr>
      <vt:lpstr>Helvetica Neue LT Std 65 Medium</vt:lpstr>
      <vt:lpstr>Helvetica Neue LT Std 75 Bold</vt:lpstr>
      <vt:lpstr>Helvetica Neue LT Std 85 Heavy</vt:lpstr>
      <vt:lpstr>Office-tema</vt:lpstr>
      <vt:lpstr>Content Layouts</vt:lpstr>
      <vt:lpstr>Specialty Slides</vt:lpstr>
      <vt:lpstr>3_White</vt:lpstr>
      <vt:lpstr>2_White</vt:lpstr>
      <vt:lpstr>4_White</vt:lpstr>
      <vt:lpstr>5_Office-tema</vt:lpstr>
      <vt:lpstr>3_Office-tema</vt:lpstr>
      <vt:lpstr>13_Office-tema</vt:lpstr>
      <vt:lpstr>think-cell Slide</vt:lpstr>
      <vt:lpstr> Folketråkk – en nasjonal digital medvirkningsplattform       Ingvil Aarholt Hegna, seniorrådgiver arkitektur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 Takk for meg! </vt:lpstr>
      <vt:lpstr>PowerPoint-presentasjon</vt:lpstr>
    </vt:vector>
  </TitlesOfParts>
  <Company>DOGA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Venteslide+hvit introslide</dc:title>
  <dc:creator>Alexander Kielland Krag</dc:creator>
  <cp:lastModifiedBy>Mathias Midbøe</cp:lastModifiedBy>
  <cp:revision>237</cp:revision>
  <cp:lastPrinted>2018-04-11T09:00:09Z</cp:lastPrinted>
  <dcterms:created xsi:type="dcterms:W3CDTF">2017-03-08T09:54:16Z</dcterms:created>
  <dcterms:modified xsi:type="dcterms:W3CDTF">2018-09-21T06:19:00Z</dcterms:modified>
</cp:coreProperties>
</file>