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null)" ContentType="image/x-em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7"/>
  </p:notesMasterIdLst>
  <p:sldIdLst>
    <p:sldId id="256" r:id="rId2"/>
    <p:sldId id="257" r:id="rId3"/>
    <p:sldId id="261" r:id="rId4"/>
    <p:sldId id="262" r:id="rId5"/>
    <p:sldId id="280" r:id="rId6"/>
    <p:sldId id="263" r:id="rId7"/>
    <p:sldId id="258" r:id="rId8"/>
    <p:sldId id="259" r:id="rId9"/>
    <p:sldId id="260" r:id="rId10"/>
    <p:sldId id="264" r:id="rId11"/>
    <p:sldId id="279" r:id="rId12"/>
    <p:sldId id="277" r:id="rId13"/>
    <p:sldId id="275" r:id="rId14"/>
    <p:sldId id="276" r:id="rId15"/>
    <p:sldId id="273" r:id="rId16"/>
    <p:sldId id="274" r:id="rId17"/>
    <p:sldId id="278" r:id="rId18"/>
    <p:sldId id="265" r:id="rId19"/>
    <p:sldId id="266" r:id="rId20"/>
    <p:sldId id="267" r:id="rId21"/>
    <p:sldId id="268" r:id="rId22"/>
    <p:sldId id="269" r:id="rId23"/>
    <p:sldId id="270" r:id="rId24"/>
    <p:sldId id="272" r:id="rId25"/>
    <p:sldId id="271" r:id="rId26"/>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p:cViewPr>
        <p:scale>
          <a:sx n="63" d="100"/>
          <a:sy n="63" d="100"/>
        </p:scale>
        <p:origin x="139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A3084F-882A-4F1F-98D3-46E2A8ACCEEF}" type="datetimeFigureOut">
              <a:rPr lang="nb-NO" smtClean="0"/>
              <a:pPr/>
              <a:t>19.09.2018</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FF992C-881F-4D3D-83E8-82227067709F}" type="slidenum">
              <a:rPr lang="nb-NO" smtClean="0"/>
              <a:pPr/>
              <a:t>‹#›</a:t>
            </a:fld>
            <a:endParaRPr lang="nb-NO"/>
          </a:p>
        </p:txBody>
      </p:sp>
    </p:spTree>
    <p:extLst>
      <p:ext uri="{BB962C8B-B14F-4D97-AF65-F5344CB8AC3E}">
        <p14:creationId xmlns:p14="http://schemas.microsoft.com/office/powerpoint/2010/main" val="338928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Smart </a:t>
            </a:r>
            <a:r>
              <a:rPr lang="nb-NO" dirty="0" err="1" smtClean="0"/>
              <a:t>cities</a:t>
            </a:r>
            <a:r>
              <a:rPr lang="nb-NO" dirty="0" smtClean="0"/>
              <a:t> agenda and Zero Growth </a:t>
            </a:r>
            <a:r>
              <a:rPr lang="nb-NO" dirty="0" err="1" smtClean="0"/>
              <a:t>Objective</a:t>
            </a:r>
            <a:r>
              <a:rPr lang="nb-NO" dirty="0" smtClean="0"/>
              <a:t>.</a:t>
            </a:r>
            <a:endParaRPr lang="nb-NO" dirty="0"/>
          </a:p>
        </p:txBody>
      </p:sp>
      <p:sp>
        <p:nvSpPr>
          <p:cNvPr id="4" name="Plassholder for lysbildenummer 3"/>
          <p:cNvSpPr>
            <a:spLocks noGrp="1"/>
          </p:cNvSpPr>
          <p:nvPr>
            <p:ph type="sldNum" sz="quarter" idx="10"/>
          </p:nvPr>
        </p:nvSpPr>
        <p:spPr/>
        <p:txBody>
          <a:bodyPr/>
          <a:lstStyle/>
          <a:p>
            <a:fld id="{B2FF992C-881F-4D3D-83E8-82227067709F}" type="slidenum">
              <a:rPr lang="nb-NO" smtClean="0"/>
              <a:pPr/>
              <a:t>15</a:t>
            </a:fld>
            <a:endParaRPr lang="nb-NO"/>
          </a:p>
        </p:txBody>
      </p:sp>
    </p:spTree>
    <p:extLst>
      <p:ext uri="{BB962C8B-B14F-4D97-AF65-F5344CB8AC3E}">
        <p14:creationId xmlns:p14="http://schemas.microsoft.com/office/powerpoint/2010/main" val="3029109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We</a:t>
            </a:r>
            <a:r>
              <a:rPr lang="nb-NO" dirty="0" smtClean="0"/>
              <a:t> </a:t>
            </a:r>
            <a:r>
              <a:rPr lang="nb-NO" dirty="0" err="1" smtClean="0"/>
              <a:t>will</a:t>
            </a:r>
            <a:r>
              <a:rPr lang="nb-NO" dirty="0" smtClean="0"/>
              <a:t> present </a:t>
            </a:r>
            <a:r>
              <a:rPr lang="nb-NO" dirty="0" err="1" smtClean="0"/>
              <a:t>only</a:t>
            </a:r>
            <a:r>
              <a:rPr lang="nb-NO" dirty="0" smtClean="0"/>
              <a:t> </a:t>
            </a:r>
            <a:r>
              <a:rPr lang="nb-NO" dirty="0" err="1" smtClean="0"/>
              <a:t>two</a:t>
            </a:r>
            <a:r>
              <a:rPr lang="nb-NO" dirty="0" smtClean="0"/>
              <a:t> </a:t>
            </a:r>
            <a:r>
              <a:rPr lang="nb-NO" dirty="0" err="1" smtClean="0"/>
              <a:t>approaches</a:t>
            </a:r>
            <a:r>
              <a:rPr lang="nb-NO" baseline="0" dirty="0" smtClean="0"/>
              <a:t> </a:t>
            </a:r>
            <a:r>
              <a:rPr lang="nb-NO" baseline="0" dirty="0" err="1" smtClean="0"/>
              <a:t>here</a:t>
            </a:r>
            <a:r>
              <a:rPr lang="nb-NO" baseline="0" dirty="0" smtClean="0"/>
              <a:t>: Land </a:t>
            </a:r>
            <a:r>
              <a:rPr lang="nb-NO" baseline="0" dirty="0" err="1" smtClean="0"/>
              <a:t>use</a:t>
            </a:r>
            <a:r>
              <a:rPr lang="nb-NO" baseline="0" dirty="0" smtClean="0"/>
              <a:t> and </a:t>
            </a:r>
            <a:r>
              <a:rPr lang="nb-NO" baseline="0" dirty="0" err="1" smtClean="0"/>
              <a:t>accessibility</a:t>
            </a:r>
            <a:r>
              <a:rPr lang="nb-NO" baseline="0" dirty="0" smtClean="0"/>
              <a:t> </a:t>
            </a:r>
            <a:r>
              <a:rPr lang="nb-NO" baseline="0" dirty="0" err="1" smtClean="0"/>
              <a:t>mapping</a:t>
            </a:r>
            <a:r>
              <a:rPr lang="nb-NO" baseline="0" dirty="0" smtClean="0"/>
              <a:t>, and survey </a:t>
            </a:r>
            <a:r>
              <a:rPr lang="nb-NO" baseline="0" dirty="0" err="1" smtClean="0"/>
              <a:t>with</a:t>
            </a:r>
            <a:r>
              <a:rPr lang="nb-NO" baseline="0" dirty="0" smtClean="0"/>
              <a:t> </a:t>
            </a:r>
            <a:r>
              <a:rPr lang="nb-NO" baseline="0" dirty="0" err="1" smtClean="0"/>
              <a:t>practitioners</a:t>
            </a:r>
            <a:r>
              <a:rPr lang="nb-NO" baseline="0" dirty="0" smtClean="0"/>
              <a:t> / </a:t>
            </a:r>
            <a:r>
              <a:rPr lang="nb-NO" baseline="0" dirty="0" err="1" smtClean="0"/>
              <a:t>planners</a:t>
            </a:r>
            <a:endParaRPr lang="nb-NO" dirty="0"/>
          </a:p>
        </p:txBody>
      </p:sp>
      <p:sp>
        <p:nvSpPr>
          <p:cNvPr id="4" name="Plassholder for lysbildenummer 3"/>
          <p:cNvSpPr>
            <a:spLocks noGrp="1"/>
          </p:cNvSpPr>
          <p:nvPr>
            <p:ph type="sldNum" sz="quarter" idx="10"/>
          </p:nvPr>
        </p:nvSpPr>
        <p:spPr/>
        <p:txBody>
          <a:bodyPr/>
          <a:lstStyle/>
          <a:p>
            <a:fld id="{B2FF992C-881F-4D3D-83E8-82227067709F}" type="slidenum">
              <a:rPr lang="nb-NO" smtClean="0"/>
              <a:pPr/>
              <a:t>16</a:t>
            </a:fld>
            <a:endParaRPr lang="nb-NO"/>
          </a:p>
        </p:txBody>
      </p:sp>
    </p:spTree>
    <p:extLst>
      <p:ext uri="{BB962C8B-B14F-4D97-AF65-F5344CB8AC3E}">
        <p14:creationId xmlns:p14="http://schemas.microsoft.com/office/powerpoint/2010/main" val="3262478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628650" lvl="1" indent="-171450">
              <a:buFont typeface="Arial" panose="020B0604020202020204" pitchFamily="34" charset="0"/>
              <a:buChar char="•"/>
            </a:pPr>
            <a:r>
              <a:rPr lang="en-US" dirty="0" smtClean="0"/>
              <a:t>Additionally, some strategic planning or handling the processing of zoning plans, </a:t>
            </a:r>
            <a:br>
              <a:rPr lang="en-US" dirty="0" smtClean="0"/>
            </a:br>
            <a:r>
              <a:rPr lang="en-US" dirty="0" smtClean="0"/>
              <a:t>a few at the regional or state level </a:t>
            </a:r>
          </a:p>
          <a:p>
            <a:pPr marL="628650" lvl="1" indent="-171450">
              <a:buFont typeface="Arial" panose="020B0604020202020204" pitchFamily="34" charset="0"/>
              <a:buChar char="•"/>
            </a:pPr>
            <a:r>
              <a:rPr lang="en-US" dirty="0" smtClean="0"/>
              <a:t>Not a representative number, but gives indications of tendencies</a:t>
            </a:r>
          </a:p>
          <a:p>
            <a:pPr marL="628650" lvl="1" indent="-171450">
              <a:buFont typeface="Arial" panose="020B0604020202020204" pitchFamily="34" charset="0"/>
              <a:buChar char="•"/>
            </a:pPr>
            <a:r>
              <a:rPr lang="en-US" dirty="0" smtClean="0"/>
              <a:t>Possible that respondents are primarily those with an expressed interest in the topic</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EF50BFDD-15B8-416D-A94D-0E32677134E6}" type="slidenum">
              <a:rPr lang="nb-NO" smtClean="0"/>
              <a:pPr/>
              <a:t>18</a:t>
            </a:fld>
            <a:endParaRPr lang="nb-NO"/>
          </a:p>
        </p:txBody>
      </p:sp>
    </p:spTree>
    <p:extLst>
      <p:ext uri="{BB962C8B-B14F-4D97-AF65-F5344CB8AC3E}">
        <p14:creationId xmlns:p14="http://schemas.microsoft.com/office/powerpoint/2010/main" val="3841361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smtClean="0"/>
              <a:t>Adaptive measures such as water management as a result of climate change stands out, a topic that has gained much attention in Norwegian context the latter years after several major events. Mirrors an apparent '</a:t>
            </a:r>
            <a:r>
              <a:rPr lang="en-US" i="0" dirty="0" err="1" smtClean="0"/>
              <a:t>catastrophy</a:t>
            </a:r>
            <a:r>
              <a:rPr lang="en-US" i="0" dirty="0" smtClean="0"/>
              <a:t>'-focus in Norwegian climate adaptation action (NIBR report), and in other international contexts.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Land use and densification, and transport planning are more long term measures, and can be both mitigating and adaptive. Perhaps seen as less related directly to climate action as also related to </a:t>
            </a:r>
            <a:r>
              <a:rPr lang="en-US" dirty="0" err="1" smtClean="0"/>
              <a:t>liveable</a:t>
            </a:r>
            <a:r>
              <a:rPr lang="en-US" dirty="0" smtClean="0"/>
              <a:t> and attractive places, and a fundamental part of the task of planners/planning.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Together with other questions within this topic, the results/findings indicate that climate action remains to (a relatively large extent?) sector based - meaning it focuses on particular 'themes' rather than a more holistic, overarching approach - looking at the municipality and its challenges as a whole; building upon synergies, etc.  </a:t>
            </a:r>
            <a:endParaRPr lang="nb-NO" i="0" dirty="0" smtClean="0"/>
          </a:p>
          <a:p>
            <a:endParaRPr lang="nb-NO" dirty="0"/>
          </a:p>
        </p:txBody>
      </p:sp>
      <p:sp>
        <p:nvSpPr>
          <p:cNvPr id="4" name="Plassholder for lysbildenummer 3"/>
          <p:cNvSpPr>
            <a:spLocks noGrp="1"/>
          </p:cNvSpPr>
          <p:nvPr>
            <p:ph type="sldNum" sz="quarter" idx="10"/>
          </p:nvPr>
        </p:nvSpPr>
        <p:spPr/>
        <p:txBody>
          <a:bodyPr/>
          <a:lstStyle/>
          <a:p>
            <a:fld id="{EF50BFDD-15B8-416D-A94D-0E32677134E6}" type="slidenum">
              <a:rPr lang="nb-NO" smtClean="0"/>
              <a:pPr/>
              <a:t>19</a:t>
            </a:fld>
            <a:endParaRPr lang="nb-NO"/>
          </a:p>
        </p:txBody>
      </p:sp>
    </p:spTree>
    <p:extLst>
      <p:ext uri="{BB962C8B-B14F-4D97-AF65-F5344CB8AC3E}">
        <p14:creationId xmlns:p14="http://schemas.microsoft.com/office/powerpoint/2010/main" val="1668039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en-US" dirty="0" smtClean="0">
                <a:effectLst/>
              </a:rPr>
              <a:t>To some extent knowledge, but the majority wished for more knowledge - both in general and on particular topics. Also reported that could be hard to know what they lacked, and/or if their knowledge was good enough - the complexity of the topic spurring much uncertainty about own - and others' - knowledge. This includes knowing what kind of scientific knowledge is 'correct'.</a:t>
            </a:r>
          </a:p>
          <a:p>
            <a:pPr marL="171450" indent="-171450">
              <a:buFont typeface="Arial" panose="020B0604020202020204" pitchFamily="34" charset="0"/>
              <a:buChar char="•"/>
            </a:pPr>
            <a:r>
              <a:rPr lang="en-US" dirty="0" smtClean="0">
                <a:effectLst/>
              </a:rPr>
              <a:t>As we have seen in other projects, the municipalities do not always find the academic knowledge relevant or do not know how to use it. What they often want is local knowledge and statistics that can say something about changes that happen over time, so they can relate it their own situation (source – </a:t>
            </a:r>
            <a:r>
              <a:rPr lang="en-US" dirty="0" err="1" smtClean="0">
                <a:effectLst/>
              </a:rPr>
              <a:t>gåing</a:t>
            </a:r>
            <a:r>
              <a:rPr lang="en-US" dirty="0" smtClean="0">
                <a:effectLst/>
              </a:rPr>
              <a:t> +AUD???).</a:t>
            </a:r>
          </a:p>
          <a:p>
            <a:pPr marL="171450" indent="-171450">
              <a:buFont typeface="Arial" panose="020B0604020202020204" pitchFamily="34" charset="0"/>
              <a:buChar char="•"/>
            </a:pPr>
            <a:r>
              <a:rPr lang="en-US" dirty="0" smtClean="0">
                <a:effectLst/>
              </a:rPr>
              <a:t>Moreover, know that a planners' knowledge is often highly dependent on/related to the planners experience - a challenge then for ensuring the necessary level of competence, as seen for integrated transport and land use planning.</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EF50BFDD-15B8-416D-A94D-0E32677134E6}" type="slidenum">
              <a:rPr lang="nb-NO" smtClean="0"/>
              <a:pPr/>
              <a:t>20</a:t>
            </a:fld>
            <a:endParaRPr lang="nb-NO"/>
          </a:p>
        </p:txBody>
      </p:sp>
    </p:spTree>
    <p:extLst>
      <p:ext uri="{BB962C8B-B14F-4D97-AF65-F5344CB8AC3E}">
        <p14:creationId xmlns:p14="http://schemas.microsoft.com/office/powerpoint/2010/main" val="2964153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quotes show that there are changes happening, both to the formal changes that has been made regarding parking and accessibility and the use of mobility plans even if they are not a requirement but comes from a local need</a:t>
            </a:r>
            <a:endParaRPr lang="nb-NO" dirty="0"/>
          </a:p>
        </p:txBody>
      </p:sp>
      <p:sp>
        <p:nvSpPr>
          <p:cNvPr id="4" name="Plassholder for lysbildenummer 3"/>
          <p:cNvSpPr>
            <a:spLocks noGrp="1"/>
          </p:cNvSpPr>
          <p:nvPr>
            <p:ph type="sldNum" sz="quarter" idx="10"/>
          </p:nvPr>
        </p:nvSpPr>
        <p:spPr/>
        <p:txBody>
          <a:bodyPr/>
          <a:lstStyle/>
          <a:p>
            <a:fld id="{EF50BFDD-15B8-416D-A94D-0E32677134E6}" type="slidenum">
              <a:rPr lang="nb-NO" smtClean="0"/>
              <a:pPr/>
              <a:t>21</a:t>
            </a:fld>
            <a:endParaRPr lang="nb-NO"/>
          </a:p>
        </p:txBody>
      </p:sp>
    </p:spTree>
    <p:extLst>
      <p:ext uri="{BB962C8B-B14F-4D97-AF65-F5344CB8AC3E}">
        <p14:creationId xmlns:p14="http://schemas.microsoft.com/office/powerpoint/2010/main" val="3206457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quotes show that there are changes happening, both to the formal changes that has been made regarding parking and accessibility and the use of mobility plans even if they are not a requirement but comes from a local need</a:t>
            </a:r>
            <a:endParaRPr lang="nb-NO" dirty="0"/>
          </a:p>
        </p:txBody>
      </p:sp>
      <p:sp>
        <p:nvSpPr>
          <p:cNvPr id="4" name="Plassholder for lysbildenummer 3"/>
          <p:cNvSpPr>
            <a:spLocks noGrp="1"/>
          </p:cNvSpPr>
          <p:nvPr>
            <p:ph type="sldNum" sz="quarter" idx="10"/>
          </p:nvPr>
        </p:nvSpPr>
        <p:spPr/>
        <p:txBody>
          <a:bodyPr/>
          <a:lstStyle/>
          <a:p>
            <a:fld id="{EF50BFDD-15B8-416D-A94D-0E32677134E6}" type="slidenum">
              <a:rPr lang="nb-NO" smtClean="0"/>
              <a:pPr/>
              <a:t>22</a:t>
            </a:fld>
            <a:endParaRPr lang="nb-NO"/>
          </a:p>
        </p:txBody>
      </p:sp>
    </p:spTree>
    <p:extLst>
      <p:ext uri="{BB962C8B-B14F-4D97-AF65-F5344CB8AC3E}">
        <p14:creationId xmlns:p14="http://schemas.microsoft.com/office/powerpoint/2010/main" val="285773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en-US" dirty="0" smtClean="0">
                <a:effectLst/>
              </a:rPr>
              <a:t>To some extent knowledge, but the majority wished for more knowledge - both in general and on particular topics. Also reported that could be hard to know what they lacked, and/or if their knowledge was good enough - the complexity of the topic spurring much uncertainty about own - and others' - knowledge. This includes knowing what kind of scientific knowledge is 'correct'.</a:t>
            </a:r>
          </a:p>
          <a:p>
            <a:pPr marL="171450" indent="-171450">
              <a:buFont typeface="Arial" panose="020B0604020202020204" pitchFamily="34" charset="0"/>
              <a:buChar char="•"/>
            </a:pPr>
            <a:r>
              <a:rPr lang="en-US" dirty="0" smtClean="0">
                <a:effectLst/>
              </a:rPr>
              <a:t>As we have seen in other projects, the municipalities do not always find the academic knowledge relevant or do not know how to use it. What they often want is local knowledge and statistics that can say something about changes that happen over time, so they can relate it their own situation (source – </a:t>
            </a:r>
            <a:r>
              <a:rPr lang="en-US" dirty="0" err="1" smtClean="0">
                <a:effectLst/>
              </a:rPr>
              <a:t>gåing</a:t>
            </a:r>
            <a:r>
              <a:rPr lang="en-US" dirty="0" smtClean="0">
                <a:effectLst/>
              </a:rPr>
              <a:t> +AUD???).</a:t>
            </a:r>
          </a:p>
          <a:p>
            <a:pPr marL="171450" indent="-171450">
              <a:buFont typeface="Arial" panose="020B0604020202020204" pitchFamily="34" charset="0"/>
              <a:buChar char="•"/>
            </a:pPr>
            <a:r>
              <a:rPr lang="en-US" dirty="0" smtClean="0">
                <a:effectLst/>
              </a:rPr>
              <a:t>Moreover, know that a planners' knowledge is often highly dependent on/related to the planners experience - a challenge then for ensuring the necessary level of competence, as seen for integrated transport and land use planning.</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EF50BFDD-15B8-416D-A94D-0E32677134E6}" type="slidenum">
              <a:rPr lang="nb-NO" smtClean="0"/>
              <a:pPr/>
              <a:t>23</a:t>
            </a:fld>
            <a:endParaRPr lang="nb-NO"/>
          </a:p>
        </p:txBody>
      </p:sp>
    </p:spTree>
    <p:extLst>
      <p:ext uri="{BB962C8B-B14F-4D97-AF65-F5344CB8AC3E}">
        <p14:creationId xmlns:p14="http://schemas.microsoft.com/office/powerpoint/2010/main" val="543776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F50BFDD-15B8-416D-A94D-0E32677134E6}" type="slidenum">
              <a:rPr lang="nb-NO" smtClean="0"/>
              <a:pPr/>
              <a:t>25</a:t>
            </a:fld>
            <a:endParaRPr lang="nb-NO"/>
          </a:p>
        </p:txBody>
      </p:sp>
    </p:spTree>
    <p:extLst>
      <p:ext uri="{BB962C8B-B14F-4D97-AF65-F5344CB8AC3E}">
        <p14:creationId xmlns:p14="http://schemas.microsoft.com/office/powerpoint/2010/main" val="14156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331640" y="1772816"/>
            <a:ext cx="7126560" cy="1470025"/>
          </a:xfrm>
        </p:spPr>
        <p:txBody>
          <a:bodyPr/>
          <a:lstStyle>
            <a:lvl1pPr algn="l">
              <a:defRPr sz="4400">
                <a:solidFill>
                  <a:schemeClr val="accent1"/>
                </a:solidFill>
                <a:latin typeface="+mj-lt"/>
              </a:defRPr>
            </a:lvl1pPr>
          </a:lstStyle>
          <a:p>
            <a:r>
              <a:rPr lang="nb-NO" smtClean="0"/>
              <a:t>Klikk for å redigere tittelstil</a:t>
            </a:r>
            <a:endParaRPr lang="nb-NO" dirty="0"/>
          </a:p>
        </p:txBody>
      </p:sp>
      <p:sp>
        <p:nvSpPr>
          <p:cNvPr id="3" name="Undertittel 2"/>
          <p:cNvSpPr>
            <a:spLocks noGrp="1"/>
          </p:cNvSpPr>
          <p:nvPr>
            <p:ph type="subTitle" idx="1"/>
          </p:nvPr>
        </p:nvSpPr>
        <p:spPr>
          <a:xfrm>
            <a:off x="1331640" y="3356992"/>
            <a:ext cx="7128792" cy="1752600"/>
          </a:xfrm>
        </p:spPr>
        <p:txBody>
          <a:bodyPr>
            <a:normAutofit/>
          </a:bodyPr>
          <a:lstStyle>
            <a:lvl1pPr marL="0" indent="0" algn="l">
              <a:buNone/>
              <a:defRPr sz="28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4" name="Plassholder for dato 3"/>
          <p:cNvSpPr>
            <a:spLocks noGrp="1"/>
          </p:cNvSpPr>
          <p:nvPr>
            <p:ph type="dt" sz="half" idx="10"/>
          </p:nvPr>
        </p:nvSpPr>
        <p:spPr/>
        <p:txBody>
          <a:bodyPr/>
          <a:lstStyle/>
          <a:p>
            <a:fld id="{8AB10F62-E227-483D-BF92-07FC1B48F4A8}" type="datetime1">
              <a:rPr lang="nb-NO" smtClean="0"/>
              <a:pPr/>
              <a:t>19.09.2018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1FC3D63-8603-43E3-9285-1800AE477FF4}" type="slidenum">
              <a:rPr lang="nb-NO" smtClean="0"/>
              <a:pPr/>
              <a:t>‹#›</a:t>
            </a:fld>
            <a:endParaRPr lang="nb-NO"/>
          </a:p>
        </p:txBody>
      </p:sp>
      <p:pic>
        <p:nvPicPr>
          <p:cNvPr id="7" name="Bilde 6"/>
          <p:cNvPicPr>
            <a:picLocks noChangeAspect="1"/>
          </p:cNvPicPr>
          <p:nvPr userDrawn="1"/>
        </p:nvPicPr>
        <p:blipFill>
          <a:blip r:embed="rId2" cstate="print"/>
          <a:stretch>
            <a:fillRect/>
          </a:stretch>
        </p:blipFill>
        <p:spPr>
          <a:xfrm>
            <a:off x="0" y="5713470"/>
            <a:ext cx="9144000" cy="1144530"/>
          </a:xfrm>
          <a:prstGeom prst="rect">
            <a:avLst/>
          </a:prstGeom>
        </p:spPr>
      </p:pic>
      <p:pic>
        <p:nvPicPr>
          <p:cNvPr id="8" name="Bilde 7"/>
          <p:cNvPicPr>
            <a:picLocks noChangeAspect="1"/>
          </p:cNvPicPr>
          <p:nvPr userDrawn="1"/>
        </p:nvPicPr>
        <p:blipFill>
          <a:blip r:embed="rId3" cstate="print">
            <a:extLst>
              <a:ext uri="{28A0092B-C50C-407E-A947-70E740481C1C}">
                <a14:useLocalDpi xmlns:a14="http://schemas.microsoft.com/office/drawing/2010/main" val="0"/>
              </a:ext>
            </a:extLst>
          </a:blip>
          <a:srcRect l="86224"/>
          <a:stretch>
            <a:fillRect/>
          </a:stretch>
        </p:blipFill>
        <p:spPr>
          <a:xfrm>
            <a:off x="7884368" y="188640"/>
            <a:ext cx="1259632" cy="597835"/>
          </a:xfrm>
          <a:prstGeom prst="rect">
            <a:avLst/>
          </a:prstGeom>
        </p:spPr>
      </p:pic>
      <p:pic>
        <p:nvPicPr>
          <p:cNvPr id="11" name="Bilde 10" descr="Toi_logo_byline_eng.png"/>
          <p:cNvPicPr>
            <a:picLocks noChangeAspect="1"/>
          </p:cNvPicPr>
          <p:nvPr userDrawn="1"/>
        </p:nvPicPr>
        <p:blipFill>
          <a:blip r:embed="rId4" cstate="print"/>
          <a:stretch>
            <a:fillRect/>
          </a:stretch>
        </p:blipFill>
        <p:spPr>
          <a:xfrm>
            <a:off x="306226" y="188640"/>
            <a:ext cx="3977742" cy="504056"/>
          </a:xfrm>
          <a:prstGeom prst="rect">
            <a:avLst/>
          </a:prstGeom>
        </p:spPr>
      </p:pic>
    </p:spTree>
    <p:extLst>
      <p:ext uri="{BB962C8B-B14F-4D97-AF65-F5344CB8AC3E}">
        <p14:creationId xmlns:p14="http://schemas.microsoft.com/office/powerpoint/2010/main" val="175844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FD434C2F-C75B-4ABA-9CFE-E676BDB4AB47}" type="datetime1">
              <a:rPr lang="nb-NO" smtClean="0"/>
              <a:pPr/>
              <a:t>19.09.2018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235244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D3F8634-5202-4FE7-A99C-129E1D95D64B}" type="datetime1">
              <a:rPr lang="nb-NO" smtClean="0"/>
              <a:pPr/>
              <a:t>19.09.2018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121401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E6C08521-71F3-4C88-8178-FE69E9308EE6}" type="datetime1">
              <a:rPr lang="nb-NO" smtClean="0"/>
              <a:pPr/>
              <a:t>19.09.2018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136740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C85E2E8-EBCD-47CE-B04B-8717382E4AFD}" type="datetime1">
              <a:rPr lang="nb-NO" smtClean="0"/>
              <a:pPr/>
              <a:t>19.09.2018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240578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6" name="Rektangel 5"/>
          <p:cNvSpPr/>
          <p:nvPr userDrawn="1"/>
        </p:nvSpPr>
        <p:spPr>
          <a:xfrm>
            <a:off x="0" y="0"/>
            <a:ext cx="9144000" cy="5877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p:cNvSpPr>
            <a:spLocks noGrp="1"/>
          </p:cNvSpPr>
          <p:nvPr>
            <p:ph type="title"/>
          </p:nvPr>
        </p:nvSpPr>
        <p:spPr/>
        <p:txBody>
          <a:bodyPr/>
          <a:lstStyle>
            <a:lvl1pPr>
              <a:defRPr>
                <a:solidFill>
                  <a:schemeClr val="bg1"/>
                </a:solidFill>
              </a:defRPr>
            </a:lvl1pPr>
          </a:lstStyle>
          <a:p>
            <a:r>
              <a:rPr lang="nb-NO" smtClean="0"/>
              <a:t>Klikk for å redigere tittelstil</a:t>
            </a:r>
            <a:endParaRPr lang="nb-NO" dirty="0"/>
          </a:p>
        </p:txBody>
      </p:sp>
      <p:sp>
        <p:nvSpPr>
          <p:cNvPr id="3" name="Plassholder for dato 2"/>
          <p:cNvSpPr>
            <a:spLocks noGrp="1"/>
          </p:cNvSpPr>
          <p:nvPr>
            <p:ph type="dt" sz="half" idx="10"/>
          </p:nvPr>
        </p:nvSpPr>
        <p:spPr/>
        <p:txBody>
          <a:bodyPr/>
          <a:lstStyle/>
          <a:p>
            <a:fld id="{A2F98849-8DCB-4F52-AC8D-99C248B9CAE5}" type="datetime1">
              <a:rPr lang="nb-NO" smtClean="0"/>
              <a:pPr/>
              <a:t>19.09.2018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245449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115615" y="4406900"/>
            <a:ext cx="7379097" cy="1362075"/>
          </a:xfrm>
        </p:spPr>
        <p:txBody>
          <a:bodyPr anchor="t"/>
          <a:lstStyle>
            <a:lvl1pPr algn="l">
              <a:defRPr sz="4000" b="1" cap="none" baseline="0"/>
            </a:lvl1pPr>
          </a:lstStyle>
          <a:p>
            <a:r>
              <a:rPr lang="nb-NO" smtClean="0"/>
              <a:t>Klikk for å redigere tittelstil</a:t>
            </a:r>
            <a:endParaRPr lang="nb-NO" dirty="0"/>
          </a:p>
        </p:txBody>
      </p:sp>
      <p:sp>
        <p:nvSpPr>
          <p:cNvPr id="3" name="Plassholder for tekst 2"/>
          <p:cNvSpPr>
            <a:spLocks noGrp="1"/>
          </p:cNvSpPr>
          <p:nvPr>
            <p:ph type="body" idx="1"/>
          </p:nvPr>
        </p:nvSpPr>
        <p:spPr>
          <a:xfrm>
            <a:off x="1115615" y="2906713"/>
            <a:ext cx="737909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3CE9BD30-BF8B-4EBF-9B0C-1AF345241BB9}" type="datetime1">
              <a:rPr lang="nb-NO" smtClean="0"/>
              <a:pPr/>
              <a:t>19.09.2018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187107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D5F7EEB5-0D55-45F4-B117-68F6E3AC959E}" type="datetime1">
              <a:rPr lang="nb-NO" smtClean="0"/>
              <a:pPr/>
              <a:t>19.09.2018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253925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97A81029-32E2-4C0A-80AC-4015B7CEA141}" type="datetime1">
              <a:rPr lang="nb-NO" smtClean="0"/>
              <a:pPr/>
              <a:t>19.09.2018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373604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5238F022-0CE0-4500-A368-B407744390B7}" type="datetime1">
              <a:rPr lang="nb-NO" smtClean="0"/>
              <a:pPr/>
              <a:t>19.09.2018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410415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198895F-6437-4D6A-997B-7A67107F8BCB}" type="datetime1">
              <a:rPr lang="nb-NO" smtClean="0"/>
              <a:pPr/>
              <a:t>19.09.2018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279362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BC873DB0-7937-4E7B-BC19-BC49AAC03977}" type="datetime1">
              <a:rPr lang="nb-NO" smtClean="0"/>
              <a:pPr/>
              <a:t>19.09.2018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1FC3D63-8603-43E3-9285-1800AE477FF4}" type="slidenum">
              <a:rPr lang="nb-NO" smtClean="0"/>
              <a:pPr/>
              <a:t>‹#›</a:t>
            </a:fld>
            <a:endParaRPr lang="nb-NO"/>
          </a:p>
        </p:txBody>
      </p:sp>
    </p:spTree>
    <p:extLst>
      <p:ext uri="{BB962C8B-B14F-4D97-AF65-F5344CB8AC3E}">
        <p14:creationId xmlns:p14="http://schemas.microsoft.com/office/powerpoint/2010/main" val="271770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545237"/>
            <a:ext cx="802432" cy="268139"/>
          </a:xfrm>
          <a:prstGeom prst="rect">
            <a:avLst/>
          </a:prstGeom>
        </p:spPr>
        <p:txBody>
          <a:bodyPr vert="horz" lIns="0" tIns="0" rIns="0" bIns="0" rtlCol="0" anchor="ctr"/>
          <a:lstStyle>
            <a:lvl1pPr algn="l">
              <a:defRPr sz="1000">
                <a:solidFill>
                  <a:schemeClr val="tx1">
                    <a:tint val="75000"/>
                  </a:schemeClr>
                </a:solidFill>
              </a:defRPr>
            </a:lvl1pPr>
          </a:lstStyle>
          <a:p>
            <a:fld id="{FD74D5EB-1B14-4CE4-B1A6-D4132BD1865A}" type="datetime1">
              <a:rPr lang="nb-NO" smtClean="0"/>
              <a:pPr/>
              <a:t>19.09.2018</a:t>
            </a:fld>
            <a:endParaRPr lang="nb-NO" dirty="0"/>
          </a:p>
        </p:txBody>
      </p:sp>
      <p:sp>
        <p:nvSpPr>
          <p:cNvPr id="5" name="Plassholder for bunntekst 4"/>
          <p:cNvSpPr>
            <a:spLocks noGrp="1"/>
          </p:cNvSpPr>
          <p:nvPr>
            <p:ph type="ftr" sz="quarter" idx="3"/>
          </p:nvPr>
        </p:nvSpPr>
        <p:spPr>
          <a:xfrm>
            <a:off x="1331640" y="6545237"/>
            <a:ext cx="4032448" cy="268139"/>
          </a:xfrm>
          <a:prstGeom prst="rect">
            <a:avLst/>
          </a:prstGeom>
        </p:spPr>
        <p:txBody>
          <a:bodyPr vert="horz" lIns="0" tIns="0" rIns="0" bIns="0" rtlCol="0" anchor="ctr"/>
          <a:lstStyle>
            <a:lvl1pPr algn="ctr">
              <a:defRPr sz="10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5785792" y="6545237"/>
            <a:ext cx="442392" cy="268139"/>
          </a:xfrm>
          <a:prstGeom prst="rect">
            <a:avLst/>
          </a:prstGeom>
        </p:spPr>
        <p:txBody>
          <a:bodyPr vert="horz" lIns="0" tIns="0" rIns="0" bIns="0" rtlCol="0" anchor="ctr"/>
          <a:lstStyle>
            <a:lvl1pPr algn="l">
              <a:defRPr sz="1000">
                <a:solidFill>
                  <a:schemeClr val="tx1">
                    <a:tint val="75000"/>
                  </a:schemeClr>
                </a:solidFill>
              </a:defRPr>
            </a:lvl1pPr>
          </a:lstStyle>
          <a:p>
            <a:fld id="{71FC3D63-8603-43E3-9285-1800AE477FF4}" type="slidenum">
              <a:rPr lang="nb-NO" smtClean="0"/>
              <a:pPr/>
              <a:t>‹#›</a:t>
            </a:fld>
            <a:endParaRPr lang="nb-NO"/>
          </a:p>
        </p:txBody>
      </p:sp>
      <p:sp>
        <p:nvSpPr>
          <p:cNvPr id="8" name="Plassholder for lysbildenummer 5"/>
          <p:cNvSpPr txBox="1">
            <a:spLocks/>
          </p:cNvSpPr>
          <p:nvPr userDrawn="1"/>
        </p:nvSpPr>
        <p:spPr>
          <a:xfrm>
            <a:off x="5292080" y="6545237"/>
            <a:ext cx="442392" cy="268139"/>
          </a:xfrm>
          <a:prstGeom prst="rect">
            <a:avLst/>
          </a:prstGeom>
        </p:spPr>
        <p:txBody>
          <a:bodyPr vert="horz" lIns="0" tIns="0" rIns="0" bIns="0" rtlCol="0" anchor="ctr"/>
          <a:lstStyle>
            <a:lvl1pPr algn="l">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err="1" smtClean="0">
                <a:ln>
                  <a:noFill/>
                </a:ln>
                <a:solidFill>
                  <a:schemeClr val="tx1">
                    <a:tint val="75000"/>
                  </a:schemeClr>
                </a:solidFill>
                <a:effectLst/>
                <a:uLnTx/>
                <a:uFillTx/>
                <a:latin typeface="+mn-lt"/>
                <a:ea typeface="+mn-ea"/>
                <a:cs typeface="+mn-cs"/>
              </a:rPr>
              <a:t>Page</a:t>
            </a:r>
            <a:endParaRPr kumimoji="0" lang="nb-NO" sz="1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9" name="Bilde 8" descr="Toi_logo_byline_eng.png"/>
          <p:cNvPicPr>
            <a:picLocks noChangeAspect="1"/>
          </p:cNvPicPr>
          <p:nvPr userDrawn="1"/>
        </p:nvPicPr>
        <p:blipFill>
          <a:blip r:embed="rId14" cstate="print"/>
          <a:stretch>
            <a:fillRect/>
          </a:stretch>
        </p:blipFill>
        <p:spPr>
          <a:xfrm>
            <a:off x="6300192" y="6451480"/>
            <a:ext cx="2520280" cy="319368"/>
          </a:xfrm>
          <a:prstGeom prst="rect">
            <a:avLst/>
          </a:prstGeom>
        </p:spPr>
      </p:pic>
    </p:spTree>
    <p:extLst>
      <p:ext uri="{BB962C8B-B14F-4D97-AF65-F5344CB8AC3E}">
        <p14:creationId xmlns:p14="http://schemas.microsoft.com/office/powerpoint/2010/main" val="128387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180000" indent="-180000" algn="l" defTabSz="914400" rtl="0" eaLnBrk="1" latinLnBrk="0" hangingPunct="1">
        <a:spcBef>
          <a:spcPct val="20000"/>
        </a:spcBef>
        <a:buClrTx/>
        <a:buFont typeface="Wingdings" pitchFamily="2" charset="2"/>
        <a:buChar char="§"/>
        <a:defRPr sz="2400" kern="1200">
          <a:solidFill>
            <a:schemeClr val="tx1"/>
          </a:solidFill>
          <a:latin typeface="+mn-lt"/>
          <a:ea typeface="+mn-ea"/>
          <a:cs typeface="+mn-cs"/>
        </a:defRPr>
      </a:lvl1pPr>
      <a:lvl2pPr marL="720000" indent="-180000" algn="l" defTabSz="914400" rtl="0" eaLnBrk="1" latinLnBrk="0" hangingPunct="1">
        <a:spcBef>
          <a:spcPct val="20000"/>
        </a:spcBef>
        <a:buClr>
          <a:schemeClr val="bg2">
            <a:lumMod val="50000"/>
          </a:schemeClr>
        </a:buClr>
        <a:buFont typeface="Wingdings" pitchFamily="2" charset="2"/>
        <a:buChar char="§"/>
        <a:defRPr sz="2000" i="1" kern="1200">
          <a:solidFill>
            <a:schemeClr val="tx1"/>
          </a:solidFill>
          <a:latin typeface="+mn-lt"/>
          <a:ea typeface="+mn-ea"/>
          <a:cs typeface="+mn-cs"/>
        </a:defRPr>
      </a:lvl2pPr>
      <a:lvl3pPr marL="1080000" indent="-180000" algn="l" defTabSz="914400" rtl="0" eaLnBrk="1" latinLnBrk="0" hangingPunct="1">
        <a:spcBef>
          <a:spcPct val="20000"/>
        </a:spcBef>
        <a:buClr>
          <a:schemeClr val="bg2">
            <a:lumMod val="90000"/>
          </a:schemeClr>
        </a:buClr>
        <a:buFont typeface="Wingdings" pitchFamily="2" charset="2"/>
        <a:buChar char="§"/>
        <a:defRPr sz="1800" kern="1200">
          <a:solidFill>
            <a:schemeClr val="tx1"/>
          </a:solidFill>
          <a:latin typeface="+mn-lt"/>
          <a:ea typeface="+mn-ea"/>
          <a:cs typeface="+mn-cs"/>
        </a:defRPr>
      </a:lvl3pPr>
      <a:lvl4pPr marL="1620000" indent="-180000" algn="l" defTabSz="914400" rtl="0" eaLnBrk="1" latinLnBrk="0" hangingPunct="1">
        <a:spcBef>
          <a:spcPct val="20000"/>
        </a:spcBef>
        <a:buClr>
          <a:schemeClr val="bg2">
            <a:lumMod val="90000"/>
          </a:schemeClr>
        </a:buClr>
        <a:buFont typeface="Wingdings" pitchFamily="2" charset="2"/>
        <a:buChar char="§"/>
        <a:defRPr sz="1800" i="1" kern="1200">
          <a:solidFill>
            <a:schemeClr val="tx1"/>
          </a:solidFill>
          <a:latin typeface="+mn-lt"/>
          <a:ea typeface="+mn-ea"/>
          <a:cs typeface="+mn-cs"/>
        </a:defRPr>
      </a:lvl4pPr>
      <a:lvl5pPr marL="1980000" indent="-180000" algn="l" defTabSz="914400" rtl="0" eaLnBrk="1" latinLnBrk="0" hangingPunct="1">
        <a:spcBef>
          <a:spcPct val="20000"/>
        </a:spcBef>
        <a:buClr>
          <a:schemeClr val="bg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nul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792"/>
            <a:ext cx="9144000" cy="5301208"/>
          </a:xfrm>
          <a:prstGeom prst="rect">
            <a:avLst/>
          </a:prstGeom>
        </p:spPr>
      </p:pic>
      <p:sp>
        <p:nvSpPr>
          <p:cNvPr id="2" name="Tittel 1"/>
          <p:cNvSpPr>
            <a:spLocks noGrp="1"/>
          </p:cNvSpPr>
          <p:nvPr>
            <p:ph type="ctrTitle"/>
          </p:nvPr>
        </p:nvSpPr>
        <p:spPr>
          <a:xfrm>
            <a:off x="107504" y="1772817"/>
            <a:ext cx="8928992" cy="576064"/>
          </a:xfrm>
        </p:spPr>
        <p:txBody>
          <a:bodyPr>
            <a:noAutofit/>
          </a:bodyPr>
          <a:lstStyle/>
          <a:p>
            <a:r>
              <a:rPr lang="en-US" sz="3600" b="1" dirty="0" smtClean="0"/>
              <a:t>Climate </a:t>
            </a:r>
            <a:r>
              <a:rPr lang="en-US" sz="3600" b="1" dirty="0"/>
              <a:t>change and everyday mobility – </a:t>
            </a:r>
            <a:r>
              <a:rPr lang="en-US" sz="3600" b="1" dirty="0">
                <a:solidFill>
                  <a:schemeClr val="tx1"/>
                </a:solidFill>
              </a:rPr>
              <a:t>social impacts, adaption and mitigation </a:t>
            </a:r>
            <a:r>
              <a:rPr lang="en-US" sz="3600" b="1" dirty="0" smtClean="0">
                <a:solidFill>
                  <a:schemeClr val="tx1"/>
                </a:solidFill>
              </a:rPr>
              <a:t>strategies</a:t>
            </a:r>
            <a:r>
              <a:rPr lang="en-US" sz="3600" b="1" dirty="0"/>
              <a:t/>
            </a:r>
            <a:br>
              <a:rPr lang="en-US" sz="3600" b="1" dirty="0"/>
            </a:br>
            <a:endParaRPr lang="nb-NO" sz="3600" b="1" dirty="0"/>
          </a:p>
        </p:txBody>
      </p:sp>
      <p:sp>
        <p:nvSpPr>
          <p:cNvPr id="3" name="Undertittel 2"/>
          <p:cNvSpPr>
            <a:spLocks noGrp="1"/>
          </p:cNvSpPr>
          <p:nvPr>
            <p:ph type="subTitle" idx="1"/>
          </p:nvPr>
        </p:nvSpPr>
        <p:spPr>
          <a:xfrm>
            <a:off x="3707904" y="4725144"/>
            <a:ext cx="5328592" cy="2132856"/>
          </a:xfrm>
        </p:spPr>
        <p:txBody>
          <a:bodyPr>
            <a:noAutofit/>
          </a:bodyPr>
          <a:lstStyle/>
          <a:p>
            <a:r>
              <a:rPr lang="nb-NO" sz="2000" b="1" dirty="0" smtClean="0">
                <a:solidFill>
                  <a:schemeClr val="bg1"/>
                </a:solidFill>
              </a:rPr>
              <a:t>NFR Research Project. KLIMAFORSK.</a:t>
            </a:r>
          </a:p>
          <a:p>
            <a:endParaRPr lang="nb-NO" sz="2000" b="1" dirty="0">
              <a:solidFill>
                <a:schemeClr val="bg1"/>
              </a:solidFill>
            </a:endParaRPr>
          </a:p>
          <a:p>
            <a:endParaRPr lang="nb-NO" sz="2000" b="1" dirty="0" smtClean="0">
              <a:solidFill>
                <a:schemeClr val="bg1"/>
              </a:solidFill>
            </a:endParaRPr>
          </a:p>
          <a:p>
            <a:r>
              <a:rPr lang="nb-NO" sz="2000" b="1" dirty="0" smtClean="0">
                <a:solidFill>
                  <a:schemeClr val="bg1"/>
                </a:solidFill>
                <a:latin typeface="Arial Narrow" panose="020B0606020202030204" pitchFamily="34" charset="0"/>
              </a:rPr>
              <a:t>Dr. Tanu </a:t>
            </a:r>
            <a:r>
              <a:rPr lang="nb-NO" sz="2000" b="1" dirty="0">
                <a:solidFill>
                  <a:schemeClr val="bg1"/>
                </a:solidFill>
                <a:latin typeface="Arial Narrow" panose="020B0606020202030204" pitchFamily="34" charset="0"/>
              </a:rPr>
              <a:t>Priya </a:t>
            </a:r>
            <a:r>
              <a:rPr lang="nb-NO" sz="2000" b="1" dirty="0" smtClean="0">
                <a:solidFill>
                  <a:schemeClr val="bg1"/>
                </a:solidFill>
                <a:latin typeface="Arial Narrow" panose="020B0606020202030204" pitchFamily="34" charset="0"/>
              </a:rPr>
              <a:t>Uteng and Dr. Maja </a:t>
            </a:r>
            <a:r>
              <a:rPr lang="nb-NO" sz="2000" b="1" dirty="0">
                <a:solidFill>
                  <a:schemeClr val="bg1"/>
                </a:solidFill>
                <a:latin typeface="Arial Narrow" panose="020B0606020202030204" pitchFamily="34" charset="0"/>
              </a:rPr>
              <a:t>Karoline Rynning</a:t>
            </a:r>
          </a:p>
          <a:p>
            <a:r>
              <a:rPr lang="nb-NO" sz="2000" b="1" dirty="0">
                <a:solidFill>
                  <a:schemeClr val="bg1"/>
                </a:solidFill>
                <a:latin typeface="Arial Narrow" panose="020B0606020202030204" pitchFamily="34" charset="0"/>
              </a:rPr>
              <a:t>Norsk </a:t>
            </a:r>
            <a:r>
              <a:rPr lang="nb-NO" sz="2000" b="1" dirty="0" smtClean="0">
                <a:solidFill>
                  <a:schemeClr val="bg1"/>
                </a:solidFill>
                <a:latin typeface="Arial Narrow" panose="020B0606020202030204" pitchFamily="34" charset="0"/>
              </a:rPr>
              <a:t>Planmøte </a:t>
            </a:r>
            <a:r>
              <a:rPr lang="nb-NO" sz="2000" b="1" dirty="0">
                <a:solidFill>
                  <a:schemeClr val="bg1"/>
                </a:solidFill>
                <a:latin typeface="Arial Narrow" panose="020B0606020202030204" pitchFamily="34" charset="0"/>
              </a:rPr>
              <a:t>2018</a:t>
            </a:r>
            <a:endParaRPr lang="nb-NO" sz="2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64052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WP3 </a:t>
            </a:r>
            <a:endParaRPr lang="nb-NO" dirty="0"/>
          </a:p>
        </p:txBody>
      </p:sp>
      <p:sp>
        <p:nvSpPr>
          <p:cNvPr id="3" name="Plassholder for innhold 2"/>
          <p:cNvSpPr>
            <a:spLocks noGrp="1"/>
          </p:cNvSpPr>
          <p:nvPr>
            <p:ph idx="1"/>
          </p:nvPr>
        </p:nvSpPr>
        <p:spPr>
          <a:xfrm>
            <a:off x="457200" y="1600200"/>
            <a:ext cx="8507288" cy="4525963"/>
          </a:xfrm>
        </p:spPr>
        <p:txBody>
          <a:bodyPr/>
          <a:lstStyle/>
          <a:p>
            <a:pPr marL="0" indent="0">
              <a:buNone/>
            </a:pPr>
            <a:r>
              <a:rPr lang="en-US" dirty="0"/>
              <a:t>What are the projected changes in climate elements relevant to everyday travel behaviour up to 2050</a:t>
            </a:r>
            <a:r>
              <a:rPr lang="en-US" dirty="0" smtClean="0"/>
              <a:t>?</a:t>
            </a:r>
            <a:endParaRPr lang="nb-NO" dirty="0" smtClean="0"/>
          </a:p>
          <a:p>
            <a:pPr marL="0" indent="0">
              <a:buNone/>
            </a:pPr>
            <a:endParaRPr lang="nb-NO" dirty="0"/>
          </a:p>
          <a:p>
            <a:pPr marL="0" indent="0">
              <a:buNone/>
            </a:pPr>
            <a:r>
              <a:rPr lang="nb-NO" sz="2800" b="1" dirty="0">
                <a:latin typeface="Century Gothic" panose="020B0502020202020204" pitchFamily="34" charset="0"/>
              </a:rPr>
              <a:t>Purpose: </a:t>
            </a:r>
            <a:r>
              <a:rPr lang="nb-NO" sz="2800" dirty="0">
                <a:latin typeface="Century Gothic" panose="020B0502020202020204" pitchFamily="34" charset="0"/>
              </a:rPr>
              <a:t>To </a:t>
            </a:r>
            <a:r>
              <a:rPr lang="nb-NO" sz="2800" dirty="0" err="1">
                <a:latin typeface="Century Gothic" panose="020B0502020202020204" pitchFamily="34" charset="0"/>
              </a:rPr>
              <a:t>gain</a:t>
            </a:r>
            <a:r>
              <a:rPr lang="nb-NO" sz="2800" dirty="0">
                <a:latin typeface="Century Gothic" panose="020B0502020202020204" pitchFamily="34" charset="0"/>
              </a:rPr>
              <a:t> </a:t>
            </a:r>
            <a:r>
              <a:rPr lang="nb-NO" sz="2800" dirty="0" err="1">
                <a:latin typeface="Century Gothic" panose="020B0502020202020204" pitchFamily="34" charset="0"/>
              </a:rPr>
              <a:t>knowledge</a:t>
            </a:r>
            <a:r>
              <a:rPr lang="nb-NO" sz="2800" dirty="0">
                <a:latin typeface="Century Gothic" panose="020B0502020202020204" pitchFamily="34" charset="0"/>
              </a:rPr>
              <a:t> </a:t>
            </a:r>
            <a:r>
              <a:rPr lang="nb-NO" sz="2800" dirty="0" err="1">
                <a:latin typeface="Century Gothic" panose="020B0502020202020204" pitchFamily="34" charset="0"/>
              </a:rPr>
              <a:t>on</a:t>
            </a:r>
            <a:r>
              <a:rPr lang="nb-NO" sz="2800" dirty="0">
                <a:latin typeface="Century Gothic" panose="020B0502020202020204" pitchFamily="34" charset="0"/>
              </a:rPr>
              <a:t> </a:t>
            </a:r>
            <a:r>
              <a:rPr lang="nb-NO" sz="2800" dirty="0" err="1" smtClean="0">
                <a:latin typeface="Century Gothic" panose="020B0502020202020204" pitchFamily="34" charset="0"/>
              </a:rPr>
              <a:t>how</a:t>
            </a:r>
            <a:r>
              <a:rPr lang="nb-NO" sz="2800" dirty="0" smtClean="0">
                <a:solidFill>
                  <a:srgbClr val="0070C0"/>
                </a:solidFill>
              </a:rPr>
              <a:t> </a:t>
            </a:r>
            <a:r>
              <a:rPr lang="nb-NO" sz="2800" dirty="0" err="1">
                <a:solidFill>
                  <a:srgbClr val="0070C0"/>
                </a:solidFill>
              </a:rPr>
              <a:t>weather</a:t>
            </a:r>
            <a:r>
              <a:rPr lang="nb-NO" sz="2800" dirty="0">
                <a:solidFill>
                  <a:srgbClr val="0070C0"/>
                </a:solidFill>
              </a:rPr>
              <a:t> </a:t>
            </a:r>
            <a:r>
              <a:rPr lang="nb-NO" sz="2800" dirty="0" err="1">
                <a:solidFill>
                  <a:srgbClr val="0070C0"/>
                </a:solidFill>
              </a:rPr>
              <a:t>conditions</a:t>
            </a:r>
            <a:r>
              <a:rPr lang="nb-NO" sz="2800" dirty="0"/>
              <a:t> </a:t>
            </a:r>
            <a:r>
              <a:rPr lang="nb-NO" sz="2800" dirty="0" err="1" smtClean="0">
                <a:latin typeface="Century Gothic" panose="020B0502020202020204" pitchFamily="34" charset="0"/>
              </a:rPr>
              <a:t>will</a:t>
            </a:r>
            <a:r>
              <a:rPr lang="nb-NO" sz="2800" dirty="0" smtClean="0">
                <a:latin typeface="Century Gothic" panose="020B0502020202020204" pitchFamily="34" charset="0"/>
              </a:rPr>
              <a:t> be in 2050. </a:t>
            </a:r>
            <a:endParaRPr lang="nb-NO"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10</a:t>
            </a:fld>
            <a:endParaRPr lang="nb-NO"/>
          </a:p>
        </p:txBody>
      </p:sp>
      <p:pic>
        <p:nvPicPr>
          <p:cNvPr id="5" name="Bilde 4"/>
          <p:cNvPicPr>
            <a:picLocks noChangeAspect="1"/>
          </p:cNvPicPr>
          <p:nvPr/>
        </p:nvPicPr>
        <p:blipFill>
          <a:blip r:embed="rId2"/>
          <a:stretch>
            <a:fillRect/>
          </a:stretch>
        </p:blipFill>
        <p:spPr>
          <a:xfrm>
            <a:off x="2123728" y="389038"/>
            <a:ext cx="2826667" cy="792088"/>
          </a:xfrm>
          <a:prstGeom prst="rect">
            <a:avLst/>
          </a:prstGeom>
        </p:spPr>
      </p:pic>
    </p:spTree>
    <p:extLst>
      <p:ext uri="{BB962C8B-B14F-4D97-AF65-F5344CB8AC3E}">
        <p14:creationId xmlns:p14="http://schemas.microsoft.com/office/powerpoint/2010/main" val="153844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188640"/>
            <a:ext cx="8229600" cy="6356597"/>
          </a:xfrm>
        </p:spPr>
        <p:txBody>
          <a:bodyPr>
            <a:normAutofit fontScale="40000" lnSpcReduction="20000"/>
          </a:bodyPr>
          <a:lstStyle/>
          <a:p>
            <a:endParaRPr lang="nb-NO" dirty="0"/>
          </a:p>
          <a:p>
            <a:r>
              <a:rPr lang="en-US" sz="5000" b="1" dirty="0"/>
              <a:t>Hot days </a:t>
            </a:r>
            <a:r>
              <a:rPr lang="en-US" sz="3400" dirty="0"/>
              <a:t>are defined as days with maximum temperature higher than 25 °C. In present climate, the Oslo area has an average of 15 hot days per year, and Stavanger 4 d/year. The projections indicate that in “2050”, Oslo will have 12 more hot days/year than in present climate; Stavanger 3-4 more hot days. </a:t>
            </a:r>
          </a:p>
          <a:p>
            <a:endParaRPr lang="nb-NO" sz="3400" dirty="0"/>
          </a:p>
          <a:p>
            <a:r>
              <a:rPr lang="en-US" sz="5000" b="1" dirty="0"/>
              <a:t>Very </a:t>
            </a:r>
            <a:r>
              <a:rPr lang="en-US" sz="5000" b="1" dirty="0"/>
              <a:t>hot days </a:t>
            </a:r>
            <a:r>
              <a:rPr lang="en-US" sz="3400" dirty="0"/>
              <a:t>are defined as days with maximum temperature higher than 30 °C. In present climate, Oslo has in average 1.0 very hot days per year; Stavanger 0.3 days/yr. This means that in Stavanger very hot days occur in average just every third year. The projections indicate a rather modest increase: +0.5 “very hot days”/year for Stavanger and +2 days/year for the Oslo area. Consequently, “very hot days” will occur rather seldom also in “2050”; - in average 3 d/year in Oslo and 1 d/year in Stavanger. </a:t>
            </a:r>
            <a:endParaRPr lang="en-US" sz="3400" dirty="0" smtClean="0"/>
          </a:p>
          <a:p>
            <a:endParaRPr lang="nb-NO" sz="3400" dirty="0"/>
          </a:p>
          <a:p>
            <a:r>
              <a:rPr lang="en-US" sz="3400" dirty="0"/>
              <a:t>Number of </a:t>
            </a:r>
            <a:r>
              <a:rPr lang="en-US" sz="5000" b="1" dirty="0"/>
              <a:t>wet days </a:t>
            </a:r>
            <a:r>
              <a:rPr lang="en-US" sz="3400" dirty="0"/>
              <a:t>is defined as days with more than 5 mm precipitation. In present climate, the Oslo area has in average ca. 55 wet days per year, and Stavanger ca. 85 days/year. The projections indicate rather small changes up to “2050”; - i.e. an increase of less than 5 wet days per year both in Oslo and Stavanger. </a:t>
            </a:r>
          </a:p>
          <a:p>
            <a:endParaRPr lang="nb-NO" sz="3400" dirty="0"/>
          </a:p>
          <a:p>
            <a:r>
              <a:rPr lang="en-US" sz="3400" dirty="0" smtClean="0"/>
              <a:t>Stavanger </a:t>
            </a:r>
            <a:r>
              <a:rPr lang="en-US" sz="3400" dirty="0"/>
              <a:t>is more exposed for high </a:t>
            </a:r>
            <a:r>
              <a:rPr lang="en-US" sz="5000" b="1" dirty="0"/>
              <a:t>wind speeds </a:t>
            </a:r>
            <a:r>
              <a:rPr lang="en-US" sz="3400" dirty="0"/>
              <a:t>than Oslo. Wind speed in Stavanger is exceeding 5 m/s (12 km/h, “Gentle breeze”) for more than 30% of the time both during summer and also on an annual basis. In Oslo this wind force is exceed just in 10 % of the time in present climate. Climate models indicate small or no changes in wind conditions up to the end of this century, but the uncertainty is large. </a:t>
            </a:r>
          </a:p>
          <a:p>
            <a:endParaRPr lang="nb-NO" sz="3400" dirty="0"/>
          </a:p>
          <a:p>
            <a:r>
              <a:rPr lang="en-US" sz="3400" dirty="0" smtClean="0"/>
              <a:t>In </a:t>
            </a:r>
            <a:r>
              <a:rPr lang="en-US" sz="3400" dirty="0"/>
              <a:t>Stavanger, </a:t>
            </a:r>
            <a:r>
              <a:rPr lang="en-US" sz="5000" b="1" dirty="0"/>
              <a:t>rainy days </a:t>
            </a:r>
            <a:r>
              <a:rPr lang="en-US" sz="3400" dirty="0"/>
              <a:t>tend to be windier than dry days. In Oslo there is no difference in mean wind speed for wet and dry days during the summer season. </a:t>
            </a:r>
          </a:p>
          <a:p>
            <a:endParaRPr lang="nb-NO" sz="3400" dirty="0"/>
          </a:p>
          <a:p>
            <a:r>
              <a:rPr lang="en-US" sz="5000" b="1" dirty="0"/>
              <a:t>Snow </a:t>
            </a:r>
            <a:r>
              <a:rPr lang="en-US" sz="5000" b="1" dirty="0"/>
              <a:t>on ground </a:t>
            </a:r>
            <a:r>
              <a:rPr lang="en-US" sz="3400" dirty="0"/>
              <a:t>is observed for 114 days/year at Oslo-</a:t>
            </a:r>
            <a:r>
              <a:rPr lang="en-US" sz="3400" dirty="0" err="1"/>
              <a:t>Blindern</a:t>
            </a:r>
            <a:r>
              <a:rPr lang="en-US" sz="3400" dirty="0"/>
              <a:t> in present climate, and 37 days per year in Stavanger. The projections indicate substantial </a:t>
            </a:r>
            <a:r>
              <a:rPr lang="en-US" sz="3400" b="1" dirty="0">
                <a:solidFill>
                  <a:srgbClr val="0070C0"/>
                </a:solidFill>
              </a:rPr>
              <a:t>reductions in length of snow</a:t>
            </a:r>
            <a:r>
              <a:rPr lang="en-US" sz="3400" b="1" dirty="0"/>
              <a:t> </a:t>
            </a:r>
            <a:r>
              <a:rPr lang="en-US" sz="3400" dirty="0"/>
              <a:t>season: In lower parts of the Oslo area the number of days with snow on the ground will be almost half of the present level, while in Stavanger days with snow on the ground will be very rare. </a:t>
            </a:r>
          </a:p>
          <a:p>
            <a:endParaRPr lang="en-US" dirty="0"/>
          </a:p>
          <a:p>
            <a:endParaRPr lang="nb-NO"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11</a:t>
            </a:fld>
            <a:endParaRPr lang="nb-NO"/>
          </a:p>
        </p:txBody>
      </p:sp>
    </p:spTree>
    <p:extLst>
      <p:ext uri="{BB962C8B-B14F-4D97-AF65-F5344CB8AC3E}">
        <p14:creationId xmlns:p14="http://schemas.microsoft.com/office/powerpoint/2010/main" val="3327498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WP3 </a:t>
            </a:r>
            <a:endParaRPr lang="nb-NO" dirty="0"/>
          </a:p>
        </p:txBody>
      </p:sp>
      <p:sp>
        <p:nvSpPr>
          <p:cNvPr id="3" name="Plassholder for innhold 2"/>
          <p:cNvSpPr>
            <a:spLocks noGrp="1"/>
          </p:cNvSpPr>
          <p:nvPr>
            <p:ph idx="1"/>
          </p:nvPr>
        </p:nvSpPr>
        <p:spPr>
          <a:xfrm>
            <a:off x="457200" y="1600200"/>
            <a:ext cx="8507288" cy="4525963"/>
          </a:xfrm>
        </p:spPr>
        <p:txBody>
          <a:bodyPr/>
          <a:lstStyle/>
          <a:p>
            <a:pPr marL="0" indent="0">
              <a:buNone/>
            </a:pPr>
            <a:r>
              <a:rPr lang="en-US" sz="3600" b="1" dirty="0"/>
              <a:t>Climate changes </a:t>
            </a:r>
            <a:r>
              <a:rPr lang="en-US" dirty="0"/>
              <a:t>per se will </a:t>
            </a:r>
            <a:r>
              <a:rPr lang="en-US" sz="3600" b="1" dirty="0"/>
              <a:t>not be the major factor </a:t>
            </a:r>
            <a:r>
              <a:rPr lang="en-US" dirty="0"/>
              <a:t>determining changes in travel behaviour in future, at least till the prospective year 2050. </a:t>
            </a:r>
            <a:endParaRPr lang="en-US" dirty="0" smtClean="0"/>
          </a:p>
          <a:p>
            <a:pPr marL="0" indent="0">
              <a:buNone/>
            </a:pPr>
            <a:endParaRPr lang="en-US" dirty="0"/>
          </a:p>
          <a:p>
            <a:pPr marL="0" indent="0">
              <a:buNone/>
            </a:pPr>
            <a:r>
              <a:rPr lang="en-US" dirty="0" smtClean="0"/>
              <a:t>In </a:t>
            </a:r>
            <a:r>
              <a:rPr lang="en-US" dirty="0"/>
              <a:t>the field of </a:t>
            </a:r>
            <a:r>
              <a:rPr lang="en-US" dirty="0" smtClean="0"/>
              <a:t>urban-transport </a:t>
            </a:r>
            <a:r>
              <a:rPr lang="en-US" dirty="0"/>
              <a:t>planning, we need to </a:t>
            </a:r>
            <a:r>
              <a:rPr lang="en-US" sz="3600" b="1" dirty="0"/>
              <a:t>focus </a:t>
            </a:r>
            <a:r>
              <a:rPr lang="en-US" dirty="0"/>
              <a:t>on the predominant transport planning trends, and focus on themes like bicycling, inter-modality etc. for </a:t>
            </a:r>
            <a:r>
              <a:rPr lang="en-US" sz="3600" b="1" dirty="0"/>
              <a:t>current weather and climate patterns. </a:t>
            </a:r>
            <a:endParaRPr lang="nb-NO" sz="3600" b="1"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12</a:t>
            </a:fld>
            <a:endParaRPr lang="nb-NO"/>
          </a:p>
        </p:txBody>
      </p:sp>
      <p:pic>
        <p:nvPicPr>
          <p:cNvPr id="5" name="Bilde 4"/>
          <p:cNvPicPr>
            <a:picLocks noChangeAspect="1"/>
          </p:cNvPicPr>
          <p:nvPr/>
        </p:nvPicPr>
        <p:blipFill>
          <a:blip r:embed="rId2"/>
          <a:stretch>
            <a:fillRect/>
          </a:stretch>
        </p:blipFill>
        <p:spPr>
          <a:xfrm>
            <a:off x="2123728" y="389038"/>
            <a:ext cx="2826667" cy="792088"/>
          </a:xfrm>
          <a:prstGeom prst="rect">
            <a:avLst/>
          </a:prstGeom>
        </p:spPr>
      </p:pic>
    </p:spTree>
    <p:extLst>
      <p:ext uri="{BB962C8B-B14F-4D97-AF65-F5344CB8AC3E}">
        <p14:creationId xmlns:p14="http://schemas.microsoft.com/office/powerpoint/2010/main" val="2479384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WP4 </a:t>
            </a:r>
            <a:endParaRPr lang="nb-NO" dirty="0"/>
          </a:p>
        </p:txBody>
      </p:sp>
      <p:sp>
        <p:nvSpPr>
          <p:cNvPr id="3" name="Plassholder for innhold 2"/>
          <p:cNvSpPr>
            <a:spLocks noGrp="1"/>
          </p:cNvSpPr>
          <p:nvPr>
            <p:ph idx="1"/>
          </p:nvPr>
        </p:nvSpPr>
        <p:spPr>
          <a:xfrm>
            <a:off x="457200" y="1600200"/>
            <a:ext cx="8507288" cy="4525963"/>
          </a:xfrm>
        </p:spPr>
        <p:txBody>
          <a:bodyPr/>
          <a:lstStyle/>
          <a:p>
            <a:pPr marL="0" indent="0">
              <a:buNone/>
            </a:pPr>
            <a:r>
              <a:rPr lang="en-GB" dirty="0"/>
              <a:t>What are major driving forces that will affect future travel behaviour in urban areas</a:t>
            </a:r>
            <a:r>
              <a:rPr lang="en-GB" dirty="0" smtClean="0"/>
              <a:t>?</a:t>
            </a:r>
          </a:p>
          <a:p>
            <a:pPr marL="0" indent="0">
              <a:buNone/>
            </a:pPr>
            <a:endParaRPr lang="nb-NO" dirty="0"/>
          </a:p>
          <a:p>
            <a:pPr marL="0" indent="0">
              <a:buNone/>
            </a:pPr>
            <a:r>
              <a:rPr lang="nb-NO" sz="2800" b="1" dirty="0">
                <a:latin typeface="Century Gothic" panose="020B0502020202020204" pitchFamily="34" charset="0"/>
              </a:rPr>
              <a:t>Purpose: </a:t>
            </a:r>
            <a:r>
              <a:rPr lang="nb-NO" sz="2800" dirty="0">
                <a:latin typeface="Century Gothic" panose="020B0502020202020204" pitchFamily="34" charset="0"/>
              </a:rPr>
              <a:t>To </a:t>
            </a:r>
            <a:r>
              <a:rPr lang="nb-NO" sz="2800" dirty="0" err="1">
                <a:latin typeface="Century Gothic" panose="020B0502020202020204" pitchFamily="34" charset="0"/>
              </a:rPr>
              <a:t>gain</a:t>
            </a:r>
            <a:r>
              <a:rPr lang="nb-NO" sz="2800" dirty="0">
                <a:latin typeface="Century Gothic" panose="020B0502020202020204" pitchFamily="34" charset="0"/>
              </a:rPr>
              <a:t> </a:t>
            </a:r>
            <a:r>
              <a:rPr lang="nb-NO" sz="2800" dirty="0" err="1">
                <a:latin typeface="Century Gothic" panose="020B0502020202020204" pitchFamily="34" charset="0"/>
              </a:rPr>
              <a:t>knowledge</a:t>
            </a:r>
            <a:r>
              <a:rPr lang="nb-NO" sz="2800" dirty="0">
                <a:latin typeface="Century Gothic" panose="020B0502020202020204" pitchFamily="34" charset="0"/>
              </a:rPr>
              <a:t> </a:t>
            </a:r>
            <a:r>
              <a:rPr lang="nb-NO" sz="2800" dirty="0" err="1">
                <a:latin typeface="Century Gothic" panose="020B0502020202020204" pitchFamily="34" charset="0"/>
              </a:rPr>
              <a:t>on</a:t>
            </a:r>
            <a:r>
              <a:rPr lang="nb-NO" sz="2800" dirty="0">
                <a:latin typeface="Century Gothic" panose="020B0502020202020204" pitchFamily="34" charset="0"/>
              </a:rPr>
              <a:t> </a:t>
            </a:r>
            <a:r>
              <a:rPr lang="nb-NO" sz="2800" dirty="0" err="1" smtClean="0">
                <a:latin typeface="Century Gothic" panose="020B0502020202020204" pitchFamily="34" charset="0"/>
              </a:rPr>
              <a:t>the</a:t>
            </a:r>
            <a:r>
              <a:rPr lang="nb-NO" sz="2800" dirty="0" smtClean="0">
                <a:latin typeface="Century Gothic" panose="020B0502020202020204" pitchFamily="34" charset="0"/>
              </a:rPr>
              <a:t> </a:t>
            </a:r>
            <a:r>
              <a:rPr lang="nb-NO" sz="2800" dirty="0" err="1" smtClean="0">
                <a:latin typeface="Century Gothic" panose="020B0502020202020204" pitchFamily="34" charset="0"/>
              </a:rPr>
              <a:t>key</a:t>
            </a:r>
            <a:r>
              <a:rPr lang="nb-NO" sz="2800" dirty="0" smtClean="0">
                <a:latin typeface="Century Gothic" panose="020B0502020202020204" pitchFamily="34" charset="0"/>
              </a:rPr>
              <a:t> </a:t>
            </a:r>
            <a:r>
              <a:rPr lang="nb-NO" sz="2800" dirty="0" err="1" smtClean="0">
                <a:latin typeface="Century Gothic" panose="020B0502020202020204" pitchFamily="34" charset="0"/>
              </a:rPr>
              <a:t>social</a:t>
            </a:r>
            <a:r>
              <a:rPr lang="nb-NO" sz="2800" dirty="0" smtClean="0">
                <a:latin typeface="Century Gothic" panose="020B0502020202020204" pitchFamily="34" charset="0"/>
              </a:rPr>
              <a:t>, </a:t>
            </a:r>
            <a:r>
              <a:rPr lang="nb-NO" sz="2800" dirty="0" err="1" smtClean="0">
                <a:latin typeface="Century Gothic" panose="020B0502020202020204" pitchFamily="34" charset="0"/>
              </a:rPr>
              <a:t>technological</a:t>
            </a:r>
            <a:r>
              <a:rPr lang="nb-NO" sz="2800" dirty="0" smtClean="0">
                <a:latin typeface="Century Gothic" panose="020B0502020202020204" pitchFamily="34" charset="0"/>
              </a:rPr>
              <a:t> (?????), </a:t>
            </a:r>
            <a:r>
              <a:rPr lang="nb-NO" sz="2800" dirty="0" err="1" smtClean="0">
                <a:latin typeface="Century Gothic" panose="020B0502020202020204" pitchFamily="34" charset="0"/>
              </a:rPr>
              <a:t>political</a:t>
            </a:r>
            <a:r>
              <a:rPr lang="nb-NO" sz="2800" dirty="0">
                <a:latin typeface="Century Gothic" panose="020B0502020202020204" pitchFamily="34" charset="0"/>
              </a:rPr>
              <a:t> </a:t>
            </a:r>
            <a:r>
              <a:rPr lang="nb-NO" sz="2800" dirty="0" smtClean="0">
                <a:latin typeface="Century Gothic" panose="020B0502020202020204" pitchFamily="34" charset="0"/>
              </a:rPr>
              <a:t>and </a:t>
            </a:r>
            <a:r>
              <a:rPr lang="nb-NO" sz="2800" dirty="0" err="1" smtClean="0">
                <a:latin typeface="Century Gothic" panose="020B0502020202020204" pitchFamily="34" charset="0"/>
              </a:rPr>
              <a:t>economic</a:t>
            </a:r>
            <a:r>
              <a:rPr lang="nb-NO" sz="2800" dirty="0" smtClean="0">
                <a:latin typeface="Century Gothic" panose="020B0502020202020204" pitchFamily="34" charset="0"/>
              </a:rPr>
              <a:t> determinants. </a:t>
            </a:r>
            <a:endParaRPr lang="nb-NO"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13</a:t>
            </a:fld>
            <a:endParaRPr lang="nb-NO"/>
          </a:p>
        </p:txBody>
      </p:sp>
    </p:spTree>
    <p:extLst>
      <p:ext uri="{BB962C8B-B14F-4D97-AF65-F5344CB8AC3E}">
        <p14:creationId xmlns:p14="http://schemas.microsoft.com/office/powerpoint/2010/main" val="3208130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88640"/>
            <a:ext cx="8229600" cy="1143000"/>
          </a:xfrm>
        </p:spPr>
        <p:txBody>
          <a:bodyPr/>
          <a:lstStyle/>
          <a:p>
            <a:r>
              <a:rPr lang="nb-NO" dirty="0" smtClean="0"/>
              <a:t>WP4 </a:t>
            </a:r>
            <a:endParaRPr lang="nb-NO"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14</a:t>
            </a:fld>
            <a:endParaRPr lang="nb-NO"/>
          </a:p>
        </p:txBody>
      </p:sp>
      <p:graphicFrame>
        <p:nvGraphicFramePr>
          <p:cNvPr id="5" name="Tabell 4"/>
          <p:cNvGraphicFramePr>
            <a:graphicFrameLocks noGrp="1"/>
          </p:cNvGraphicFramePr>
          <p:nvPr>
            <p:extLst>
              <p:ext uri="{D42A27DB-BD31-4B8C-83A1-F6EECF244321}">
                <p14:modId xmlns:p14="http://schemas.microsoft.com/office/powerpoint/2010/main" val="3490697510"/>
              </p:ext>
            </p:extLst>
          </p:nvPr>
        </p:nvGraphicFramePr>
        <p:xfrm>
          <a:off x="457200" y="1268760"/>
          <a:ext cx="8147247" cy="5040559"/>
        </p:xfrm>
        <a:graphic>
          <a:graphicData uri="http://schemas.openxmlformats.org/drawingml/2006/table">
            <a:tbl>
              <a:tblPr firstRow="1" firstCol="1" bandRow="1">
                <a:tableStyleId>{5C22544A-7EE6-4342-B048-85BDC9FD1C3A}</a:tableStyleId>
              </a:tblPr>
              <a:tblGrid>
                <a:gridCol w="2160797">
                  <a:extLst>
                    <a:ext uri="{9D8B030D-6E8A-4147-A177-3AD203B41FA5}">
                      <a16:colId xmlns:a16="http://schemas.microsoft.com/office/drawing/2014/main" val="3656546168"/>
                    </a:ext>
                  </a:extLst>
                </a:gridCol>
                <a:gridCol w="1827826">
                  <a:extLst>
                    <a:ext uri="{9D8B030D-6E8A-4147-A177-3AD203B41FA5}">
                      <a16:colId xmlns:a16="http://schemas.microsoft.com/office/drawing/2014/main" val="1266412495"/>
                    </a:ext>
                  </a:extLst>
                </a:gridCol>
                <a:gridCol w="1997827">
                  <a:extLst>
                    <a:ext uri="{9D8B030D-6E8A-4147-A177-3AD203B41FA5}">
                      <a16:colId xmlns:a16="http://schemas.microsoft.com/office/drawing/2014/main" val="3017733733"/>
                    </a:ext>
                  </a:extLst>
                </a:gridCol>
                <a:gridCol w="2160797">
                  <a:extLst>
                    <a:ext uri="{9D8B030D-6E8A-4147-A177-3AD203B41FA5}">
                      <a16:colId xmlns:a16="http://schemas.microsoft.com/office/drawing/2014/main" val="8736509"/>
                    </a:ext>
                  </a:extLst>
                </a:gridCol>
              </a:tblGrid>
              <a:tr h="672075">
                <a:tc>
                  <a:txBody>
                    <a:bodyPr/>
                    <a:lstStyle/>
                    <a:p>
                      <a:pPr>
                        <a:spcBef>
                          <a:spcPts val="600"/>
                        </a:spcBef>
                        <a:spcAft>
                          <a:spcPts val="0"/>
                        </a:spcAft>
                      </a:pPr>
                      <a:r>
                        <a:rPr lang="en-GB" sz="1600" dirty="0">
                          <a:effectLst/>
                        </a:rPr>
                        <a:t>Demography</a:t>
                      </a:r>
                      <a:endParaRPr lang="nb-NO" sz="3200" dirty="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a:effectLst/>
                        </a:rPr>
                        <a:t>Ageing of the population</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a:effectLst/>
                        </a:rPr>
                        <a:t>Size of households</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a:effectLst/>
                        </a:rPr>
                        <a:t>Migration</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28142528"/>
                  </a:ext>
                </a:extLst>
              </a:tr>
              <a:tr h="1008111">
                <a:tc>
                  <a:txBody>
                    <a:bodyPr/>
                    <a:lstStyle/>
                    <a:p>
                      <a:pPr>
                        <a:spcBef>
                          <a:spcPts val="600"/>
                        </a:spcBef>
                        <a:spcAft>
                          <a:spcPts val="0"/>
                        </a:spcAft>
                      </a:pPr>
                      <a:r>
                        <a:rPr lang="en-GB" sz="1600">
                          <a:effectLst/>
                        </a:rPr>
                        <a:t>Urban development</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600">
                          <a:effectLst/>
                        </a:rPr>
                        <a:t>Urbanisation, gentrification, reurbanisation</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a:effectLst/>
                        </a:rPr>
                        <a:t>Land-use</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a:effectLst/>
                        </a:rPr>
                        <a:t>Regional development</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37654961"/>
                  </a:ext>
                </a:extLst>
              </a:tr>
              <a:tr h="672075">
                <a:tc>
                  <a:txBody>
                    <a:bodyPr/>
                    <a:lstStyle/>
                    <a:p>
                      <a:pPr>
                        <a:spcBef>
                          <a:spcPts val="600"/>
                        </a:spcBef>
                        <a:spcAft>
                          <a:spcPts val="0"/>
                        </a:spcAft>
                      </a:pPr>
                      <a:r>
                        <a:rPr lang="en-GB" sz="1600">
                          <a:effectLst/>
                        </a:rPr>
                        <a:t>Economy</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a:effectLst/>
                        </a:rPr>
                        <a:t>Distribution of wealth</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a:effectLst/>
                        </a:rPr>
                        <a:t>Shared economy</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a:effectLst/>
                        </a:rPr>
                        <a:t>Distributional effects</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7858535"/>
                  </a:ext>
                </a:extLst>
              </a:tr>
              <a:tr h="1008111">
                <a:tc>
                  <a:txBody>
                    <a:bodyPr/>
                    <a:lstStyle/>
                    <a:p>
                      <a:pPr>
                        <a:spcBef>
                          <a:spcPts val="600"/>
                        </a:spcBef>
                        <a:spcAft>
                          <a:spcPts val="0"/>
                        </a:spcAft>
                      </a:pPr>
                      <a:r>
                        <a:rPr lang="en-GB" sz="1600">
                          <a:effectLst/>
                        </a:rPr>
                        <a:t>Technology</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a:effectLst/>
                        </a:rPr>
                        <a:t>ITS in transport</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a:effectLst/>
                        </a:rPr>
                        <a:t>ICT in interaction with physical transport</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a:effectLst/>
                        </a:rPr>
                        <a:t>Car/fuel technology</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3194493"/>
                  </a:ext>
                </a:extLst>
              </a:tr>
              <a:tr h="672075">
                <a:tc>
                  <a:txBody>
                    <a:bodyPr/>
                    <a:lstStyle/>
                    <a:p>
                      <a:pPr>
                        <a:spcBef>
                          <a:spcPts val="600"/>
                        </a:spcBef>
                        <a:spcAft>
                          <a:spcPts val="0"/>
                        </a:spcAft>
                      </a:pPr>
                      <a:r>
                        <a:rPr lang="en-GB" sz="1600">
                          <a:effectLst/>
                        </a:rPr>
                        <a:t>Socio-temporal organisation</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a:effectLst/>
                        </a:rPr>
                        <a:t>Working hours</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a:effectLst/>
                        </a:rPr>
                        <a:t>Opening hours</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a:effectLst/>
                        </a:rPr>
                        <a:t>Flexibility and “24-hour society”</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6173373"/>
                  </a:ext>
                </a:extLst>
              </a:tr>
              <a:tr h="336037">
                <a:tc>
                  <a:txBody>
                    <a:bodyPr/>
                    <a:lstStyle/>
                    <a:p>
                      <a:pPr>
                        <a:spcBef>
                          <a:spcPts val="600"/>
                        </a:spcBef>
                        <a:spcAft>
                          <a:spcPts val="0"/>
                        </a:spcAft>
                      </a:pPr>
                      <a:r>
                        <a:rPr lang="en-GB" sz="1600">
                          <a:effectLst/>
                        </a:rPr>
                        <a:t>Social development</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a:effectLst/>
                        </a:rPr>
                        <a:t>Education</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a:effectLst/>
                        </a:rPr>
                        <a:t>Gender equality</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a:effectLst/>
                        </a:rPr>
                        <a:t>Children in daycare</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81398447"/>
                  </a:ext>
                </a:extLst>
              </a:tr>
              <a:tr h="672075">
                <a:tc>
                  <a:txBody>
                    <a:bodyPr/>
                    <a:lstStyle/>
                    <a:p>
                      <a:pPr>
                        <a:spcBef>
                          <a:spcPts val="600"/>
                        </a:spcBef>
                        <a:spcAft>
                          <a:spcPts val="0"/>
                        </a:spcAft>
                      </a:pPr>
                      <a:r>
                        <a:rPr lang="en-GB" sz="1600">
                          <a:effectLst/>
                        </a:rPr>
                        <a:t>Cultural development</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a:effectLst/>
                        </a:rPr>
                        <a:t>Environmental awareness</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a:effectLst/>
                        </a:rPr>
                        <a:t>Changes in “car culture”|</a:t>
                      </a:r>
                      <a:endParaRPr lang="nb-NO" sz="3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en-GB" sz="1600" dirty="0">
                          <a:effectLst/>
                        </a:rPr>
                        <a:t>“the modern childhood”</a:t>
                      </a:r>
                      <a:endParaRPr lang="nb-NO" sz="3200" dirty="0">
                        <a:solidFill>
                          <a:srgbClr val="00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23436316"/>
                  </a:ext>
                </a:extLst>
              </a:tr>
            </a:tbl>
          </a:graphicData>
        </a:graphic>
      </p:graphicFrame>
    </p:spTree>
    <p:extLst>
      <p:ext uri="{BB962C8B-B14F-4D97-AF65-F5344CB8AC3E}">
        <p14:creationId xmlns:p14="http://schemas.microsoft.com/office/powerpoint/2010/main" val="1746303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WP5 </a:t>
            </a:r>
            <a:endParaRPr lang="nb-NO" dirty="0"/>
          </a:p>
        </p:txBody>
      </p:sp>
      <p:sp>
        <p:nvSpPr>
          <p:cNvPr id="3" name="Plassholder for innhold 2"/>
          <p:cNvSpPr>
            <a:spLocks noGrp="1"/>
          </p:cNvSpPr>
          <p:nvPr>
            <p:ph idx="1"/>
          </p:nvPr>
        </p:nvSpPr>
        <p:spPr/>
        <p:txBody>
          <a:bodyPr/>
          <a:lstStyle/>
          <a:p>
            <a:pPr marL="0" indent="0">
              <a:buNone/>
            </a:pPr>
            <a:r>
              <a:rPr lang="nb-NO" sz="3600" b="1" dirty="0" smtClean="0"/>
              <a:t>Scenario-</a:t>
            </a:r>
            <a:r>
              <a:rPr lang="nb-NO" sz="3600" b="1" dirty="0" err="1" smtClean="0"/>
              <a:t>building</a:t>
            </a:r>
            <a:r>
              <a:rPr lang="nb-NO" sz="3600" b="1" dirty="0" smtClean="0"/>
              <a:t> </a:t>
            </a:r>
            <a:r>
              <a:rPr lang="nb-NO" sz="3600" b="1" dirty="0" err="1" smtClean="0"/>
              <a:t>exercises</a:t>
            </a:r>
            <a:endParaRPr lang="nb-NO" sz="3600" b="1" dirty="0" smtClean="0"/>
          </a:p>
          <a:p>
            <a:pPr marL="0" indent="0">
              <a:buNone/>
            </a:pPr>
            <a:endParaRPr lang="nb-NO" dirty="0"/>
          </a:p>
          <a:p>
            <a:pPr marL="0" indent="0">
              <a:buNone/>
            </a:pPr>
            <a:r>
              <a:rPr lang="nb-NO" sz="2800" b="1" dirty="0">
                <a:latin typeface="Century Gothic" panose="020B0502020202020204" pitchFamily="34" charset="0"/>
              </a:rPr>
              <a:t>Purpose: </a:t>
            </a:r>
            <a:r>
              <a:rPr lang="nb-NO" sz="2800" dirty="0">
                <a:latin typeface="Century Gothic" panose="020B0502020202020204" pitchFamily="34" charset="0"/>
              </a:rPr>
              <a:t>To </a:t>
            </a:r>
            <a:r>
              <a:rPr lang="nb-NO" sz="2800" dirty="0" smtClean="0">
                <a:latin typeface="Century Gothic" panose="020B0502020202020204" pitchFamily="34" charset="0"/>
              </a:rPr>
              <a:t>be or not to be (SMART*ZERO)</a:t>
            </a:r>
            <a:endParaRPr lang="nb-NO"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15</a:t>
            </a:fld>
            <a:endParaRPr lang="nb-NO"/>
          </a:p>
        </p:txBody>
      </p:sp>
      <p:pic>
        <p:nvPicPr>
          <p:cNvPr id="6" name="Bilde 5"/>
          <p:cNvPicPr>
            <a:picLocks noChangeAspect="1"/>
          </p:cNvPicPr>
          <p:nvPr/>
        </p:nvPicPr>
        <p:blipFill rotWithShape="1">
          <a:blip r:embed="rId3">
            <a:extLst>
              <a:ext uri="{28A0092B-C50C-407E-A947-70E740481C1C}">
                <a14:useLocalDpi xmlns:a14="http://schemas.microsoft.com/office/drawing/2010/main" val="0"/>
              </a:ext>
            </a:extLst>
          </a:blip>
          <a:srcRect b="9164"/>
          <a:stretch/>
        </p:blipFill>
        <p:spPr>
          <a:xfrm>
            <a:off x="1835696" y="3217923"/>
            <a:ext cx="5401246" cy="3595453"/>
          </a:xfrm>
          <a:prstGeom prst="rect">
            <a:avLst/>
          </a:prstGeom>
        </p:spPr>
      </p:pic>
    </p:spTree>
    <p:extLst>
      <p:ext uri="{BB962C8B-B14F-4D97-AF65-F5344CB8AC3E}">
        <p14:creationId xmlns:p14="http://schemas.microsoft.com/office/powerpoint/2010/main" val="340710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Multiple </a:t>
            </a:r>
            <a:r>
              <a:rPr lang="nb-NO" dirty="0" err="1" smtClean="0"/>
              <a:t>approaches</a:t>
            </a:r>
            <a:r>
              <a:rPr lang="nb-NO" dirty="0" smtClean="0"/>
              <a:t> </a:t>
            </a:r>
            <a:r>
              <a:rPr lang="nb-NO" dirty="0" err="1" smtClean="0"/>
              <a:t>taken</a:t>
            </a:r>
            <a:r>
              <a:rPr lang="nb-NO" dirty="0" smtClean="0"/>
              <a:t> </a:t>
            </a:r>
            <a:endParaRPr lang="nb-NO" dirty="0"/>
          </a:p>
        </p:txBody>
      </p:sp>
      <p:sp>
        <p:nvSpPr>
          <p:cNvPr id="3" name="Plassholder for innhold 2"/>
          <p:cNvSpPr>
            <a:spLocks noGrp="1"/>
          </p:cNvSpPr>
          <p:nvPr>
            <p:ph idx="1"/>
          </p:nvPr>
        </p:nvSpPr>
        <p:spPr/>
        <p:txBody>
          <a:bodyPr/>
          <a:lstStyle/>
          <a:p>
            <a:pPr marL="457200" indent="-457200">
              <a:buAutoNum type="arabicPeriod"/>
            </a:pPr>
            <a:r>
              <a:rPr lang="nb-NO" sz="3200" b="1" dirty="0" err="1" smtClean="0"/>
              <a:t>Landuse</a:t>
            </a:r>
            <a:r>
              <a:rPr lang="nb-NO" sz="3200" b="1" dirty="0" smtClean="0"/>
              <a:t> and Accessibility </a:t>
            </a:r>
            <a:r>
              <a:rPr lang="nb-NO" sz="3200" b="1" dirty="0" err="1" smtClean="0"/>
              <a:t>mapping</a:t>
            </a:r>
            <a:endParaRPr lang="nb-NO" sz="3200" b="1" dirty="0"/>
          </a:p>
          <a:p>
            <a:pPr>
              <a:buFontTx/>
              <a:buChar char="-"/>
            </a:pPr>
            <a:r>
              <a:rPr lang="nb-NO" dirty="0" smtClean="0"/>
              <a:t>The </a:t>
            </a:r>
            <a:r>
              <a:rPr lang="nb-NO" b="1" dirty="0" err="1" smtClean="0">
                <a:solidFill>
                  <a:srgbClr val="0070C0"/>
                </a:solidFill>
              </a:rPr>
              <a:t>climate</a:t>
            </a:r>
            <a:r>
              <a:rPr lang="nb-NO" b="1" dirty="0" smtClean="0">
                <a:solidFill>
                  <a:srgbClr val="0070C0"/>
                </a:solidFill>
              </a:rPr>
              <a:t> </a:t>
            </a:r>
            <a:r>
              <a:rPr lang="nb-NO" b="1" dirty="0" err="1" smtClean="0">
                <a:solidFill>
                  <a:srgbClr val="0070C0"/>
                </a:solidFill>
              </a:rPr>
              <a:t>effects</a:t>
            </a:r>
            <a:r>
              <a:rPr lang="nb-NO" b="1" dirty="0" smtClean="0">
                <a:solidFill>
                  <a:srgbClr val="0070C0"/>
                </a:solidFill>
              </a:rPr>
              <a:t> </a:t>
            </a:r>
            <a:r>
              <a:rPr lang="nb-NO" dirty="0" err="1" smtClean="0"/>
              <a:t>can</a:t>
            </a:r>
            <a:r>
              <a:rPr lang="nb-NO" dirty="0"/>
              <a:t> </a:t>
            </a:r>
            <a:r>
              <a:rPr lang="nb-NO" dirty="0" err="1" smtClean="0"/>
              <a:t>also</a:t>
            </a:r>
            <a:r>
              <a:rPr lang="nb-NO" dirty="0" smtClean="0"/>
              <a:t> be </a:t>
            </a:r>
            <a:r>
              <a:rPr lang="nb-NO" b="1" dirty="0" err="1" smtClean="0">
                <a:solidFill>
                  <a:srgbClr val="0070C0"/>
                </a:solidFill>
              </a:rPr>
              <a:t>mitigated</a:t>
            </a:r>
            <a:r>
              <a:rPr lang="nb-NO" b="1" dirty="0" smtClean="0">
                <a:solidFill>
                  <a:srgbClr val="0070C0"/>
                </a:solidFill>
              </a:rPr>
              <a:t> </a:t>
            </a:r>
            <a:r>
              <a:rPr lang="nb-NO" dirty="0" err="1" smtClean="0"/>
              <a:t>through</a:t>
            </a:r>
            <a:r>
              <a:rPr lang="nb-NO" dirty="0" smtClean="0"/>
              <a:t> </a:t>
            </a:r>
            <a:r>
              <a:rPr lang="nb-NO" b="1" dirty="0" smtClean="0">
                <a:solidFill>
                  <a:srgbClr val="0070C0"/>
                </a:solidFill>
              </a:rPr>
              <a:t>land </a:t>
            </a:r>
            <a:r>
              <a:rPr lang="nb-NO" b="1" dirty="0" err="1" smtClean="0">
                <a:solidFill>
                  <a:srgbClr val="0070C0"/>
                </a:solidFill>
              </a:rPr>
              <a:t>use</a:t>
            </a:r>
            <a:r>
              <a:rPr lang="nb-NO" b="1" dirty="0" smtClean="0">
                <a:solidFill>
                  <a:srgbClr val="0070C0"/>
                </a:solidFill>
              </a:rPr>
              <a:t> </a:t>
            </a:r>
            <a:r>
              <a:rPr lang="nb-NO" b="1" dirty="0" err="1" smtClean="0">
                <a:solidFill>
                  <a:srgbClr val="0070C0"/>
                </a:solidFill>
              </a:rPr>
              <a:t>regulations</a:t>
            </a:r>
            <a:endParaRPr lang="nb-NO" b="1" dirty="0" smtClean="0">
              <a:solidFill>
                <a:srgbClr val="0070C0"/>
              </a:solidFill>
            </a:endParaRPr>
          </a:p>
          <a:p>
            <a:pPr>
              <a:buFontTx/>
              <a:buChar char="-"/>
            </a:pPr>
            <a:r>
              <a:rPr lang="nb-NO" dirty="0" err="1" smtClean="0"/>
              <a:t>Through</a:t>
            </a:r>
            <a:r>
              <a:rPr lang="nb-NO" dirty="0" smtClean="0"/>
              <a:t> </a:t>
            </a:r>
            <a:r>
              <a:rPr lang="nb-NO" dirty="0" err="1" smtClean="0"/>
              <a:t>quantifying</a:t>
            </a:r>
            <a:r>
              <a:rPr lang="nb-NO" dirty="0" smtClean="0"/>
              <a:t> </a:t>
            </a:r>
            <a:r>
              <a:rPr lang="nb-NO" dirty="0" err="1" smtClean="0"/>
              <a:t>the</a:t>
            </a:r>
            <a:r>
              <a:rPr lang="nb-NO" dirty="0" smtClean="0"/>
              <a:t> LU plans, </a:t>
            </a:r>
            <a:r>
              <a:rPr lang="nb-NO" dirty="0" err="1" smtClean="0"/>
              <a:t>one</a:t>
            </a:r>
            <a:r>
              <a:rPr lang="nb-NO" dirty="0" smtClean="0"/>
              <a:t> </a:t>
            </a:r>
            <a:r>
              <a:rPr lang="nb-NO" dirty="0" err="1" smtClean="0"/>
              <a:t>can</a:t>
            </a:r>
            <a:r>
              <a:rPr lang="nb-NO" dirty="0" smtClean="0"/>
              <a:t> </a:t>
            </a:r>
            <a:r>
              <a:rPr lang="nb-NO" dirty="0" err="1" smtClean="0"/>
              <a:t>identify</a:t>
            </a:r>
            <a:r>
              <a:rPr lang="nb-NO" dirty="0" smtClean="0"/>
              <a:t> </a:t>
            </a:r>
            <a:r>
              <a:rPr lang="nb-NO" dirty="0" err="1" smtClean="0"/>
              <a:t>the</a:t>
            </a:r>
            <a:r>
              <a:rPr lang="nb-NO" dirty="0" smtClean="0"/>
              <a:t> </a:t>
            </a:r>
            <a:r>
              <a:rPr lang="nb-NO" b="1" dirty="0" err="1" smtClean="0">
                <a:solidFill>
                  <a:srgbClr val="0070C0"/>
                </a:solidFill>
              </a:rPr>
              <a:t>allowed</a:t>
            </a:r>
            <a:r>
              <a:rPr lang="nb-NO" b="1" dirty="0" smtClean="0">
                <a:solidFill>
                  <a:srgbClr val="0070C0"/>
                </a:solidFill>
              </a:rPr>
              <a:t> </a:t>
            </a:r>
            <a:r>
              <a:rPr lang="nb-NO" b="1" dirty="0" err="1" smtClean="0">
                <a:solidFill>
                  <a:srgbClr val="0070C0"/>
                </a:solidFill>
              </a:rPr>
              <a:t>growth</a:t>
            </a:r>
            <a:r>
              <a:rPr lang="nb-NO" b="1" dirty="0" smtClean="0">
                <a:solidFill>
                  <a:srgbClr val="0070C0"/>
                </a:solidFill>
              </a:rPr>
              <a:t> </a:t>
            </a:r>
            <a:r>
              <a:rPr lang="nb-NO" b="1" dirty="0" err="1" smtClean="0">
                <a:solidFill>
                  <a:srgbClr val="0070C0"/>
                </a:solidFill>
              </a:rPr>
              <a:t>potential</a:t>
            </a:r>
            <a:r>
              <a:rPr lang="nb-NO" b="1" dirty="0" smtClean="0">
                <a:solidFill>
                  <a:srgbClr val="0070C0"/>
                </a:solidFill>
              </a:rPr>
              <a:t> </a:t>
            </a:r>
            <a:r>
              <a:rPr lang="nb-NO" dirty="0" smtClean="0"/>
              <a:t>of </a:t>
            </a:r>
            <a:r>
              <a:rPr lang="nb-NO" dirty="0" err="1" smtClean="0"/>
              <a:t>the</a:t>
            </a:r>
            <a:r>
              <a:rPr lang="nb-NO" dirty="0" smtClean="0"/>
              <a:t> </a:t>
            </a:r>
            <a:r>
              <a:rPr lang="nb-NO" dirty="0" err="1" smtClean="0"/>
              <a:t>diff</a:t>
            </a:r>
            <a:r>
              <a:rPr lang="nb-NO" dirty="0" smtClean="0"/>
              <a:t>. areas</a:t>
            </a:r>
          </a:p>
          <a:p>
            <a:pPr>
              <a:buFontTx/>
              <a:buChar char="-"/>
            </a:pPr>
            <a:r>
              <a:rPr lang="nb-NO" dirty="0" err="1" smtClean="0"/>
              <a:t>Through</a:t>
            </a:r>
            <a:r>
              <a:rPr lang="nb-NO" dirty="0" smtClean="0"/>
              <a:t> </a:t>
            </a:r>
            <a:r>
              <a:rPr lang="nb-NO" dirty="0" err="1" smtClean="0"/>
              <a:t>comparing</a:t>
            </a:r>
            <a:r>
              <a:rPr lang="nb-NO" dirty="0" smtClean="0"/>
              <a:t> </a:t>
            </a:r>
            <a:r>
              <a:rPr lang="nb-NO" dirty="0" err="1" smtClean="0"/>
              <a:t>the</a:t>
            </a:r>
            <a:r>
              <a:rPr lang="nb-NO" dirty="0" smtClean="0"/>
              <a:t> </a:t>
            </a:r>
            <a:r>
              <a:rPr lang="nb-NO" dirty="0" err="1" smtClean="0"/>
              <a:t>growth</a:t>
            </a:r>
            <a:r>
              <a:rPr lang="nb-NO" dirty="0" smtClean="0"/>
              <a:t> </a:t>
            </a:r>
            <a:r>
              <a:rPr lang="nb-NO" dirty="0" err="1" smtClean="0"/>
              <a:t>potential</a:t>
            </a:r>
            <a:r>
              <a:rPr lang="nb-NO" dirty="0" smtClean="0"/>
              <a:t> to </a:t>
            </a:r>
            <a:r>
              <a:rPr lang="nb-NO" dirty="0" err="1" smtClean="0"/>
              <a:t>current</a:t>
            </a:r>
            <a:r>
              <a:rPr lang="nb-NO" dirty="0" smtClean="0"/>
              <a:t>/</a:t>
            </a:r>
            <a:r>
              <a:rPr lang="nb-NO" dirty="0" err="1" smtClean="0"/>
              <a:t>future</a:t>
            </a:r>
            <a:r>
              <a:rPr lang="nb-NO" dirty="0" smtClean="0"/>
              <a:t> </a:t>
            </a:r>
            <a:r>
              <a:rPr lang="nb-NO" dirty="0" err="1" smtClean="0"/>
              <a:t>accessibilities</a:t>
            </a:r>
            <a:r>
              <a:rPr lang="nb-NO" dirty="0" smtClean="0"/>
              <a:t> to </a:t>
            </a:r>
            <a:r>
              <a:rPr lang="nb-NO" dirty="0" err="1" smtClean="0"/>
              <a:t>work</a:t>
            </a:r>
            <a:r>
              <a:rPr lang="nb-NO" dirty="0" smtClean="0"/>
              <a:t>, trade etc. </a:t>
            </a:r>
            <a:r>
              <a:rPr lang="nb-NO" dirty="0" err="1" smtClean="0"/>
              <a:t>one</a:t>
            </a:r>
            <a:r>
              <a:rPr lang="nb-NO" dirty="0" smtClean="0"/>
              <a:t> </a:t>
            </a:r>
            <a:r>
              <a:rPr lang="nb-NO" dirty="0" err="1" smtClean="0"/>
              <a:t>can</a:t>
            </a:r>
            <a:r>
              <a:rPr lang="nb-NO" dirty="0" smtClean="0"/>
              <a:t> </a:t>
            </a:r>
            <a:r>
              <a:rPr lang="nb-NO" dirty="0" err="1" smtClean="0"/>
              <a:t>assess</a:t>
            </a:r>
            <a:r>
              <a:rPr lang="nb-NO" dirty="0" smtClean="0"/>
              <a:t> </a:t>
            </a:r>
            <a:r>
              <a:rPr lang="nb-NO" dirty="0" err="1" smtClean="0"/>
              <a:t>the</a:t>
            </a:r>
            <a:r>
              <a:rPr lang="nb-NO" dirty="0" smtClean="0"/>
              <a:t> </a:t>
            </a:r>
            <a:r>
              <a:rPr lang="nb-NO" b="1" dirty="0" err="1" smtClean="0">
                <a:solidFill>
                  <a:srgbClr val="0070C0"/>
                </a:solidFill>
              </a:rPr>
              <a:t>potential</a:t>
            </a:r>
            <a:r>
              <a:rPr lang="nb-NO" b="1" dirty="0" smtClean="0">
                <a:solidFill>
                  <a:srgbClr val="0070C0"/>
                </a:solidFill>
              </a:rPr>
              <a:t> travel behaviour </a:t>
            </a:r>
            <a:r>
              <a:rPr lang="nb-NO" dirty="0" smtClean="0"/>
              <a:t>for a given plan</a:t>
            </a:r>
          </a:p>
          <a:p>
            <a:pPr marL="0" indent="0">
              <a:buNone/>
            </a:pPr>
            <a:endParaRPr lang="nb-NO" dirty="0" smtClean="0"/>
          </a:p>
          <a:p>
            <a:pPr>
              <a:buFontTx/>
              <a:buChar char="-"/>
            </a:pPr>
            <a:endParaRPr lang="nb-NO"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16</a:t>
            </a:fld>
            <a:endParaRPr lang="nb-NO"/>
          </a:p>
        </p:txBody>
      </p:sp>
    </p:spTree>
    <p:extLst>
      <p:ext uri="{BB962C8B-B14F-4D97-AF65-F5344CB8AC3E}">
        <p14:creationId xmlns:p14="http://schemas.microsoft.com/office/powerpoint/2010/main" val="4228735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fld id="{71FC3D63-8603-43E3-9285-1800AE477FF4}" type="slidenum">
              <a:rPr lang="nb-NO" smtClean="0"/>
              <a:pPr/>
              <a:t>17</a:t>
            </a:fld>
            <a:endParaRPr lang="nb-NO"/>
          </a:p>
        </p:txBody>
      </p:sp>
      <p:pic>
        <p:nvPicPr>
          <p:cNvPr id="2050" name="Picture 18" descr="Land Use and acc CYCLE BY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08" y="1205941"/>
            <a:ext cx="4392488" cy="4392488"/>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9" descr="Land Use and acc EL-CYCLE BY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196752"/>
            <a:ext cx="4392488" cy="43924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107504" y="29249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
        <p:nvSpPr>
          <p:cNvPr id="7" name="Rectangle 5"/>
          <p:cNvSpPr>
            <a:spLocks noChangeArrowheads="1"/>
          </p:cNvSpPr>
          <p:nvPr/>
        </p:nvSpPr>
        <p:spPr bwMode="auto">
          <a:xfrm>
            <a:off x="240608" y="-42771"/>
            <a:ext cx="88678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nb-NO" sz="3600" dirty="0" err="1" smtClean="0">
                <a:solidFill>
                  <a:schemeClr val="accent1"/>
                </a:solidFill>
                <a:latin typeface="+mj-lt"/>
                <a:ea typeface="+mj-ea"/>
                <a:cs typeface="+mj-cs"/>
              </a:rPr>
              <a:t>Accessibility_bicycle</a:t>
            </a:r>
            <a:r>
              <a:rPr lang="en-GB" altLang="nb-NO" sz="3600" dirty="0">
                <a:solidFill>
                  <a:schemeClr val="accent1"/>
                </a:solidFill>
                <a:latin typeface="+mj-lt"/>
                <a:ea typeface="+mj-ea"/>
                <a:cs typeface="+mj-cs"/>
              </a:rPr>
              <a:t> </a:t>
            </a:r>
            <a:r>
              <a:rPr lang="en-GB" altLang="nb-NO" sz="3600" dirty="0" smtClean="0">
                <a:solidFill>
                  <a:schemeClr val="accent1"/>
                </a:solidFill>
                <a:latin typeface="+mj-lt"/>
                <a:ea typeface="+mj-ea"/>
                <a:cs typeface="+mj-cs"/>
              </a:rPr>
              <a:t>/ E-bike, and </a:t>
            </a:r>
          </a:p>
          <a:p>
            <a:pPr marL="0" marR="0" lvl="0" indent="0" algn="l" defTabSz="914400" rtl="0" eaLnBrk="0" fontAlgn="base" latinLnBrk="0" hangingPunct="0">
              <a:lnSpc>
                <a:spcPct val="100000"/>
              </a:lnSpc>
              <a:spcBef>
                <a:spcPct val="0"/>
              </a:spcBef>
              <a:spcAft>
                <a:spcPct val="0"/>
              </a:spcAft>
              <a:buClrTx/>
              <a:buSzTx/>
              <a:buFontTx/>
              <a:buNone/>
              <a:tabLst/>
            </a:pPr>
            <a:r>
              <a:rPr lang="en-GB" altLang="nb-NO" sz="3600" dirty="0" smtClean="0">
                <a:solidFill>
                  <a:schemeClr val="accent1"/>
                </a:solidFill>
                <a:latin typeface="+mj-lt"/>
                <a:ea typeface="+mj-ea"/>
                <a:cs typeface="+mj-cs"/>
              </a:rPr>
              <a:t>growth </a:t>
            </a:r>
            <a:r>
              <a:rPr lang="en-GB" altLang="nb-NO" sz="3600" dirty="0">
                <a:solidFill>
                  <a:schemeClr val="accent1"/>
                </a:solidFill>
                <a:latin typeface="+mj-lt"/>
                <a:ea typeface="+mj-ea"/>
                <a:cs typeface="+mj-cs"/>
              </a:rPr>
              <a:t>potential </a:t>
            </a:r>
            <a:r>
              <a:rPr lang="en-GB" altLang="nb-NO" sz="3600" dirty="0" smtClean="0">
                <a:solidFill>
                  <a:schemeClr val="accent1"/>
                </a:solidFill>
                <a:latin typeface="+mj-lt"/>
                <a:ea typeface="+mj-ea"/>
                <a:cs typeface="+mj-cs"/>
              </a:rPr>
              <a:t>for Trondheim</a:t>
            </a:r>
            <a:endParaRPr lang="en-GB" altLang="nb-NO" sz="3600" dirty="0">
              <a:solidFill>
                <a:schemeClr val="accent1"/>
              </a:solidFill>
              <a:latin typeface="+mj-lt"/>
              <a:ea typeface="+mj-ea"/>
              <a:cs typeface="+mj-cs"/>
            </a:endParaRPr>
          </a:p>
        </p:txBody>
      </p:sp>
    </p:spTree>
    <p:extLst>
      <p:ext uri="{BB962C8B-B14F-4D97-AF65-F5344CB8AC3E}">
        <p14:creationId xmlns:p14="http://schemas.microsoft.com/office/powerpoint/2010/main" val="3865694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116632"/>
            <a:ext cx="8928992" cy="1301006"/>
          </a:xfrm>
        </p:spPr>
        <p:txBody>
          <a:bodyPr>
            <a:noAutofit/>
          </a:bodyPr>
          <a:lstStyle/>
          <a:p>
            <a:r>
              <a:rPr lang="nb-NO" sz="3600" dirty="0" smtClean="0"/>
              <a:t>2. A </a:t>
            </a:r>
            <a:r>
              <a:rPr lang="nb-NO" sz="3600" dirty="0"/>
              <a:t>survey of Norwegian </a:t>
            </a:r>
            <a:r>
              <a:rPr lang="nb-NO" sz="3600" dirty="0" err="1"/>
              <a:t>planners</a:t>
            </a:r>
            <a:r>
              <a:rPr lang="nb-NO" sz="3600" dirty="0"/>
              <a:t> </a:t>
            </a:r>
            <a:r>
              <a:rPr lang="nb-NO" sz="3600" dirty="0" err="1"/>
              <a:t>on</a:t>
            </a:r>
            <a:r>
              <a:rPr lang="nb-NO" sz="3600" dirty="0"/>
              <a:t> </a:t>
            </a:r>
            <a:r>
              <a:rPr lang="nb-NO" sz="3600" dirty="0" err="1"/>
              <a:t>mitigaiton</a:t>
            </a:r>
            <a:r>
              <a:rPr lang="nb-NO" sz="3600" dirty="0"/>
              <a:t>, </a:t>
            </a:r>
            <a:r>
              <a:rPr lang="nb-NO" sz="3600" dirty="0" err="1"/>
              <a:t>adaptation</a:t>
            </a:r>
            <a:r>
              <a:rPr lang="nb-NO" sz="3600" dirty="0"/>
              <a:t>, </a:t>
            </a:r>
            <a:r>
              <a:rPr lang="nb-NO" sz="3600" dirty="0" smtClean="0"/>
              <a:t>and </a:t>
            </a:r>
            <a:r>
              <a:rPr lang="nb-NO" sz="3600" dirty="0"/>
              <a:t>travel behaviour</a:t>
            </a:r>
            <a:endParaRPr lang="nb-NO" sz="3600" dirty="0"/>
          </a:p>
        </p:txBody>
      </p:sp>
      <p:sp>
        <p:nvSpPr>
          <p:cNvPr id="3" name="Plassholder for innhold 2"/>
          <p:cNvSpPr>
            <a:spLocks noGrp="1"/>
          </p:cNvSpPr>
          <p:nvPr>
            <p:ph idx="1"/>
          </p:nvPr>
        </p:nvSpPr>
        <p:spPr>
          <a:xfrm>
            <a:off x="385130" y="1628800"/>
            <a:ext cx="8229600" cy="4744622"/>
          </a:xfrm>
        </p:spPr>
        <p:txBody>
          <a:bodyPr>
            <a:normAutofit/>
          </a:bodyPr>
          <a:lstStyle/>
          <a:p>
            <a:r>
              <a:rPr lang="en-US" dirty="0" smtClean="0"/>
              <a:t>The survey explored the practices of Norwegian regions and municipalities </a:t>
            </a:r>
            <a:r>
              <a:rPr lang="en-US" dirty="0" err="1" smtClean="0"/>
              <a:t>wrt</a:t>
            </a:r>
            <a:endParaRPr lang="en-US" dirty="0"/>
          </a:p>
          <a:p>
            <a:pPr lvl="1"/>
            <a:r>
              <a:rPr lang="en-US" dirty="0"/>
              <a:t>Climate adaptation and mitigation in regional </a:t>
            </a:r>
            <a:r>
              <a:rPr lang="en-US" dirty="0" smtClean="0"/>
              <a:t>to and </a:t>
            </a:r>
            <a:r>
              <a:rPr lang="en-US" dirty="0"/>
              <a:t>municipal planning</a:t>
            </a:r>
          </a:p>
          <a:p>
            <a:pPr lvl="1"/>
            <a:r>
              <a:rPr lang="en-US" dirty="0"/>
              <a:t>Daily mobility and travel </a:t>
            </a:r>
            <a:r>
              <a:rPr lang="en-US" dirty="0" err="1"/>
              <a:t>behaviours</a:t>
            </a:r>
            <a:r>
              <a:rPr lang="en-US" dirty="0"/>
              <a:t> in regional and municipal planning</a:t>
            </a:r>
          </a:p>
          <a:p>
            <a:endParaRPr lang="nb-NO" dirty="0" smtClean="0"/>
          </a:p>
          <a:p>
            <a:r>
              <a:rPr lang="nb-NO" dirty="0" smtClean="0"/>
              <a:t>A total </a:t>
            </a:r>
            <a:r>
              <a:rPr lang="nb-NO" dirty="0" err="1" smtClean="0"/>
              <a:t>of</a:t>
            </a:r>
            <a:r>
              <a:rPr lang="nb-NO" dirty="0" smtClean="0"/>
              <a:t> 46 respondents, </a:t>
            </a:r>
            <a:r>
              <a:rPr lang="nb-NO" dirty="0" err="1" smtClean="0"/>
              <a:t>primarily</a:t>
            </a:r>
            <a:r>
              <a:rPr lang="nb-NO" dirty="0" smtClean="0"/>
              <a:t> </a:t>
            </a:r>
            <a:r>
              <a:rPr lang="nb-NO" dirty="0" err="1" smtClean="0"/>
              <a:t>municipal</a:t>
            </a:r>
            <a:r>
              <a:rPr lang="nb-NO" dirty="0" smtClean="0"/>
              <a:t> </a:t>
            </a:r>
            <a:r>
              <a:rPr lang="nb-NO" dirty="0" err="1" smtClean="0"/>
              <a:t>level</a:t>
            </a:r>
            <a:r>
              <a:rPr lang="nb-NO" dirty="0" smtClean="0"/>
              <a:t>-planning</a:t>
            </a:r>
          </a:p>
          <a:p>
            <a:pPr lvl="1"/>
            <a:endParaRPr lang="nb-NO" dirty="0" smtClean="0"/>
          </a:p>
          <a:p>
            <a:endParaRPr lang="nb-NO"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18</a:t>
            </a:fld>
            <a:endParaRPr lang="nb-NO"/>
          </a:p>
        </p:txBody>
      </p:sp>
      <p:graphicFrame>
        <p:nvGraphicFramePr>
          <p:cNvPr id="5" name="Tabell 4"/>
          <p:cNvGraphicFramePr>
            <a:graphicFrameLocks noGrp="1"/>
          </p:cNvGraphicFramePr>
          <p:nvPr>
            <p:extLst>
              <p:ext uri="{D42A27DB-BD31-4B8C-83A1-F6EECF244321}">
                <p14:modId xmlns:p14="http://schemas.microsoft.com/office/powerpoint/2010/main" val="2934234944"/>
              </p:ext>
            </p:extLst>
          </p:nvPr>
        </p:nvGraphicFramePr>
        <p:xfrm>
          <a:off x="2403068" y="4797152"/>
          <a:ext cx="4401180" cy="1991874"/>
        </p:xfrm>
        <a:graphic>
          <a:graphicData uri="http://schemas.openxmlformats.org/drawingml/2006/table">
            <a:tbl>
              <a:tblPr firstRow="1" firstCol="1" bandRow="1">
                <a:tableStyleId>{5940675A-B579-460E-94D1-54222C63F5DA}</a:tableStyleId>
              </a:tblPr>
              <a:tblGrid>
                <a:gridCol w="2200214">
                  <a:extLst>
                    <a:ext uri="{9D8B030D-6E8A-4147-A177-3AD203B41FA5}">
                      <a16:colId xmlns:a16="http://schemas.microsoft.com/office/drawing/2014/main" val="2589303396"/>
                    </a:ext>
                  </a:extLst>
                </a:gridCol>
                <a:gridCol w="2200966">
                  <a:extLst>
                    <a:ext uri="{9D8B030D-6E8A-4147-A177-3AD203B41FA5}">
                      <a16:colId xmlns:a16="http://schemas.microsoft.com/office/drawing/2014/main" val="194360826"/>
                    </a:ext>
                  </a:extLst>
                </a:gridCol>
              </a:tblGrid>
              <a:tr h="761591">
                <a:tc gridSpan="2">
                  <a:txBody>
                    <a:bodyPr/>
                    <a:lstStyle/>
                    <a:p>
                      <a:pPr>
                        <a:spcAft>
                          <a:spcPts val="0"/>
                        </a:spcAft>
                      </a:pPr>
                      <a:r>
                        <a:rPr lang="en-US" sz="1800" b="1" dirty="0" smtClean="0">
                          <a:effectLst/>
                        </a:rPr>
                        <a:t>Years </a:t>
                      </a:r>
                      <a:r>
                        <a:rPr lang="en-US" sz="1800" b="1" dirty="0">
                          <a:effectLst/>
                        </a:rPr>
                        <a:t>of experience working with climate adaptation and/or mitigation in </a:t>
                      </a:r>
                      <a:r>
                        <a:rPr lang="en-GB" sz="1800" b="1" dirty="0">
                          <a:effectLst/>
                        </a:rPr>
                        <a:t>regional and municipal planning </a:t>
                      </a:r>
                      <a:r>
                        <a:rPr lang="en-GB" sz="1800" dirty="0" smtClean="0">
                          <a:effectLst/>
                        </a:rPr>
                        <a:t/>
                      </a:r>
                      <a:br>
                        <a:rPr lang="en-GB" sz="1800" dirty="0" smtClean="0">
                          <a:effectLst/>
                        </a:rPr>
                      </a:br>
                      <a:r>
                        <a:rPr lang="en-US" sz="1800" dirty="0" smtClean="0">
                          <a:effectLst/>
                        </a:rPr>
                        <a:t>(</a:t>
                      </a:r>
                      <a:r>
                        <a:rPr lang="en-US" sz="1800" dirty="0">
                          <a:effectLst/>
                        </a:rPr>
                        <a:t>44 </a:t>
                      </a:r>
                      <a:r>
                        <a:rPr lang="en-US" sz="1800" dirty="0" smtClean="0">
                          <a:effectLst/>
                        </a:rPr>
                        <a:t>respondents)</a:t>
                      </a:r>
                      <a:endParaRPr lang="nb-NO" sz="3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141" marR="67141" marT="0" marB="0">
                    <a:solidFill>
                      <a:schemeClr val="accent1">
                        <a:lumMod val="60000"/>
                        <a:lumOff val="40000"/>
                      </a:schemeClr>
                    </a:solidFill>
                  </a:tcPr>
                </a:tc>
                <a:tc hMerge="1">
                  <a:txBody>
                    <a:bodyPr/>
                    <a:lstStyle/>
                    <a:p>
                      <a:endParaRPr lang="nb-NO"/>
                    </a:p>
                  </a:txBody>
                  <a:tcPr/>
                </a:tc>
                <a:extLst>
                  <a:ext uri="{0D108BD9-81ED-4DB2-BD59-A6C34878D82A}">
                    <a16:rowId xmlns:a16="http://schemas.microsoft.com/office/drawing/2014/main" val="3576584026"/>
                  </a:ext>
                </a:extLst>
              </a:tr>
              <a:tr h="298198">
                <a:tc>
                  <a:txBody>
                    <a:bodyPr/>
                    <a:lstStyle/>
                    <a:p>
                      <a:pPr algn="ctr">
                        <a:spcAft>
                          <a:spcPts val="0"/>
                        </a:spcAft>
                      </a:pPr>
                      <a:r>
                        <a:rPr lang="nb-NO" sz="1800">
                          <a:effectLst/>
                        </a:rPr>
                        <a:t>1-10 years</a:t>
                      </a:r>
                      <a:endParaRPr lang="nb-NO" sz="3200">
                        <a:effectLst/>
                        <a:latin typeface="Garamond" panose="02020404030301010803" pitchFamily="18" charset="0"/>
                        <a:ea typeface="Times New Roman" panose="02020603050405020304" pitchFamily="18" charset="0"/>
                        <a:cs typeface="Times New Roman" panose="02020603050405020304" pitchFamily="18" charset="0"/>
                      </a:endParaRPr>
                    </a:p>
                  </a:txBody>
                  <a:tcPr marL="67141" marR="67141" marT="0" marB="0">
                    <a:solidFill>
                      <a:schemeClr val="accent1">
                        <a:lumMod val="20000"/>
                        <a:lumOff val="80000"/>
                      </a:schemeClr>
                    </a:solidFill>
                  </a:tcPr>
                </a:tc>
                <a:tc>
                  <a:txBody>
                    <a:bodyPr/>
                    <a:lstStyle/>
                    <a:p>
                      <a:pPr algn="ctr">
                        <a:spcAft>
                          <a:spcPts val="0"/>
                        </a:spcAft>
                      </a:pPr>
                      <a:r>
                        <a:rPr lang="nb-NO" sz="1800" dirty="0">
                          <a:effectLst/>
                        </a:rPr>
                        <a:t>14 (32 %)</a:t>
                      </a:r>
                      <a:endParaRPr lang="nb-NO" sz="3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141" marR="67141" marT="0" marB="0"/>
                </a:tc>
                <a:extLst>
                  <a:ext uri="{0D108BD9-81ED-4DB2-BD59-A6C34878D82A}">
                    <a16:rowId xmlns:a16="http://schemas.microsoft.com/office/drawing/2014/main" val="1145913097"/>
                  </a:ext>
                </a:extLst>
              </a:tr>
              <a:tr h="298198">
                <a:tc>
                  <a:txBody>
                    <a:bodyPr/>
                    <a:lstStyle/>
                    <a:p>
                      <a:pPr algn="ctr">
                        <a:spcAft>
                          <a:spcPts val="0"/>
                        </a:spcAft>
                      </a:pPr>
                      <a:r>
                        <a:rPr lang="nb-NO" sz="1800">
                          <a:effectLst/>
                        </a:rPr>
                        <a:t>10-20 years</a:t>
                      </a:r>
                      <a:endParaRPr lang="nb-NO" sz="3200">
                        <a:effectLst/>
                        <a:latin typeface="Garamond" panose="02020404030301010803" pitchFamily="18" charset="0"/>
                        <a:ea typeface="Times New Roman" panose="02020603050405020304" pitchFamily="18" charset="0"/>
                        <a:cs typeface="Times New Roman" panose="02020603050405020304" pitchFamily="18" charset="0"/>
                      </a:endParaRPr>
                    </a:p>
                  </a:txBody>
                  <a:tcPr marL="67141" marR="67141" marT="0" marB="0">
                    <a:solidFill>
                      <a:schemeClr val="accent1">
                        <a:lumMod val="20000"/>
                        <a:lumOff val="80000"/>
                      </a:schemeClr>
                    </a:solidFill>
                  </a:tcPr>
                </a:tc>
                <a:tc>
                  <a:txBody>
                    <a:bodyPr/>
                    <a:lstStyle/>
                    <a:p>
                      <a:pPr algn="ctr">
                        <a:spcAft>
                          <a:spcPts val="0"/>
                        </a:spcAft>
                      </a:pPr>
                      <a:r>
                        <a:rPr lang="nb-NO" sz="1800">
                          <a:effectLst/>
                        </a:rPr>
                        <a:t>17 (39 %)</a:t>
                      </a:r>
                      <a:endParaRPr lang="nb-NO" sz="3200">
                        <a:effectLst/>
                        <a:latin typeface="Garamond" panose="02020404030301010803" pitchFamily="18" charset="0"/>
                        <a:ea typeface="Times New Roman" panose="02020603050405020304" pitchFamily="18" charset="0"/>
                        <a:cs typeface="Times New Roman" panose="02020603050405020304" pitchFamily="18" charset="0"/>
                      </a:endParaRPr>
                    </a:p>
                  </a:txBody>
                  <a:tcPr marL="67141" marR="67141" marT="0" marB="0"/>
                </a:tc>
                <a:extLst>
                  <a:ext uri="{0D108BD9-81ED-4DB2-BD59-A6C34878D82A}">
                    <a16:rowId xmlns:a16="http://schemas.microsoft.com/office/drawing/2014/main" val="3089524851"/>
                  </a:ext>
                </a:extLst>
              </a:tr>
              <a:tr h="298198">
                <a:tc>
                  <a:txBody>
                    <a:bodyPr/>
                    <a:lstStyle/>
                    <a:p>
                      <a:pPr algn="ctr">
                        <a:spcAft>
                          <a:spcPts val="0"/>
                        </a:spcAft>
                      </a:pPr>
                      <a:r>
                        <a:rPr lang="nb-NO" sz="1800" dirty="0">
                          <a:effectLst/>
                        </a:rPr>
                        <a:t>&gt;20 </a:t>
                      </a:r>
                      <a:r>
                        <a:rPr lang="nb-NO" sz="1800" dirty="0" err="1">
                          <a:effectLst/>
                        </a:rPr>
                        <a:t>years</a:t>
                      </a:r>
                      <a:endParaRPr lang="nb-NO" sz="3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141" marR="67141" marT="0" marB="0">
                    <a:solidFill>
                      <a:schemeClr val="accent1">
                        <a:lumMod val="20000"/>
                        <a:lumOff val="80000"/>
                      </a:schemeClr>
                    </a:solidFill>
                  </a:tcPr>
                </a:tc>
                <a:tc>
                  <a:txBody>
                    <a:bodyPr/>
                    <a:lstStyle/>
                    <a:p>
                      <a:pPr algn="ctr">
                        <a:spcAft>
                          <a:spcPts val="0"/>
                        </a:spcAft>
                      </a:pPr>
                      <a:r>
                        <a:rPr lang="nb-NO" sz="1800" dirty="0">
                          <a:effectLst/>
                        </a:rPr>
                        <a:t>13 (30 %)</a:t>
                      </a:r>
                      <a:endParaRPr lang="nb-NO" sz="3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7141" marR="67141" marT="0" marB="0"/>
                </a:tc>
                <a:extLst>
                  <a:ext uri="{0D108BD9-81ED-4DB2-BD59-A6C34878D82A}">
                    <a16:rowId xmlns:a16="http://schemas.microsoft.com/office/drawing/2014/main" val="2809356231"/>
                  </a:ext>
                </a:extLst>
              </a:tr>
            </a:tbl>
          </a:graphicData>
        </a:graphic>
      </p:graphicFrame>
      <p:sp>
        <p:nvSpPr>
          <p:cNvPr id="6" name="Tittel 1"/>
          <p:cNvSpPr txBox="1">
            <a:spLocks/>
          </p:cNvSpPr>
          <p:nvPr/>
        </p:nvSpPr>
        <p:spPr>
          <a:xfrm>
            <a:off x="539552" y="1277273"/>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nb-NO" dirty="0" smtClean="0"/>
              <a:t> </a:t>
            </a:r>
            <a:endParaRPr lang="nb-NO" dirty="0"/>
          </a:p>
        </p:txBody>
      </p:sp>
    </p:spTree>
    <p:extLst>
      <p:ext uri="{BB962C8B-B14F-4D97-AF65-F5344CB8AC3E}">
        <p14:creationId xmlns:p14="http://schemas.microsoft.com/office/powerpoint/2010/main" val="440735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8012" y="332656"/>
            <a:ext cx="8640960" cy="529568"/>
          </a:xfrm>
        </p:spPr>
        <p:txBody>
          <a:bodyPr>
            <a:noAutofit/>
          </a:bodyPr>
          <a:lstStyle/>
          <a:p>
            <a:r>
              <a:rPr lang="nb-NO" sz="3600" dirty="0" err="1"/>
              <a:t>Climate</a:t>
            </a:r>
            <a:r>
              <a:rPr lang="nb-NO" sz="3600" dirty="0"/>
              <a:t> </a:t>
            </a:r>
            <a:r>
              <a:rPr lang="nb-NO" sz="3600" dirty="0" err="1"/>
              <a:t>adaptation</a:t>
            </a:r>
            <a:r>
              <a:rPr lang="nb-NO" sz="3600" dirty="0"/>
              <a:t> and </a:t>
            </a:r>
            <a:r>
              <a:rPr lang="nb-NO" sz="3600" dirty="0" err="1"/>
              <a:t>mitigation</a:t>
            </a:r>
            <a:r>
              <a:rPr lang="nb-NO" sz="3600" dirty="0"/>
              <a:t> in regional and </a:t>
            </a:r>
            <a:r>
              <a:rPr lang="nb-NO" sz="3600" dirty="0" err="1"/>
              <a:t>municipal</a:t>
            </a:r>
            <a:r>
              <a:rPr lang="nb-NO" sz="3600" dirty="0"/>
              <a:t> planning (1)</a:t>
            </a:r>
            <a:endParaRPr lang="nb-NO" sz="3600" dirty="0"/>
          </a:p>
        </p:txBody>
      </p:sp>
      <p:sp>
        <p:nvSpPr>
          <p:cNvPr id="3" name="Plassholder for innhold 2"/>
          <p:cNvSpPr>
            <a:spLocks noGrp="1"/>
          </p:cNvSpPr>
          <p:nvPr>
            <p:ph idx="1"/>
          </p:nvPr>
        </p:nvSpPr>
        <p:spPr>
          <a:xfrm>
            <a:off x="4572000" y="1268760"/>
            <a:ext cx="4464496" cy="5184576"/>
          </a:xfrm>
        </p:spPr>
        <p:txBody>
          <a:bodyPr>
            <a:normAutofit fontScale="85000" lnSpcReduction="20000"/>
          </a:bodyPr>
          <a:lstStyle/>
          <a:p>
            <a:pPr marL="202406" lvl="1" indent="-202406">
              <a:buClrTx/>
            </a:pPr>
            <a:r>
              <a:rPr lang="en-US" sz="1900" i="0" dirty="0"/>
              <a:t>The </a:t>
            </a:r>
            <a:r>
              <a:rPr lang="en-US" sz="2600" b="1" i="0" dirty="0"/>
              <a:t>apparent dissonance </a:t>
            </a:r>
            <a:r>
              <a:rPr lang="en-US" sz="1900" i="0" dirty="0"/>
              <a:t>mirrors </a:t>
            </a:r>
            <a:r>
              <a:rPr lang="en-US" sz="1900" i="0" dirty="0"/>
              <a:t>previous </a:t>
            </a:r>
            <a:r>
              <a:rPr lang="en-US" sz="1900" i="0" dirty="0"/>
              <a:t>findings regarding climate adaptation </a:t>
            </a:r>
            <a:r>
              <a:rPr lang="en-US" sz="1900" i="0" dirty="0"/>
              <a:t>(e.g. NIBR, 2017)</a:t>
            </a:r>
          </a:p>
          <a:p>
            <a:pPr marL="202406" lvl="1" indent="-202406">
              <a:buClrTx/>
            </a:pPr>
            <a:endParaRPr lang="en-US" sz="1900" i="0" dirty="0"/>
          </a:p>
          <a:p>
            <a:pPr marL="202406" lvl="1" indent="-202406">
              <a:buClrTx/>
            </a:pPr>
            <a:r>
              <a:rPr lang="en-US" sz="1900" i="0" dirty="0"/>
              <a:t>The survey results indicate that </a:t>
            </a:r>
            <a:r>
              <a:rPr lang="en-US" sz="2600" b="1" i="0" dirty="0"/>
              <a:t>climate action remains relatively sector based </a:t>
            </a:r>
            <a:r>
              <a:rPr lang="en-US" sz="1900" i="0" dirty="0"/>
              <a:t>within Norwegian planning</a:t>
            </a:r>
          </a:p>
          <a:p>
            <a:pPr marL="0" indent="0">
              <a:buNone/>
            </a:pPr>
            <a:endParaRPr lang="nb-NO" sz="1900" i="1" dirty="0">
              <a:latin typeface="Garamond" panose="02020404030301010803" pitchFamily="18" charset="0"/>
            </a:endParaRPr>
          </a:p>
          <a:p>
            <a:pPr marL="0" indent="0">
              <a:buNone/>
            </a:pPr>
            <a:endParaRPr lang="nb-NO" sz="1900" i="1" dirty="0">
              <a:latin typeface="Garamond" panose="02020404030301010803" pitchFamily="18" charset="0"/>
            </a:endParaRPr>
          </a:p>
          <a:p>
            <a:pPr marL="0" indent="0">
              <a:buNone/>
            </a:pPr>
            <a:r>
              <a:rPr lang="nb-NO" sz="2100" i="1" dirty="0">
                <a:latin typeface="Garamond" panose="02020404030301010803" pitchFamily="18" charset="0"/>
              </a:rPr>
              <a:t>«</a:t>
            </a:r>
            <a:r>
              <a:rPr lang="nb-NO" sz="2100" i="1" dirty="0">
                <a:latin typeface="Garamond" panose="02020404030301010803" pitchFamily="18" charset="0"/>
              </a:rPr>
              <a:t>Har avsatt flomsoner langs </a:t>
            </a:r>
            <a:r>
              <a:rPr lang="nb-NO" sz="2100" i="1" dirty="0" err="1">
                <a:latin typeface="Garamond" panose="02020404030301010803" pitchFamily="18" charset="0"/>
              </a:rPr>
              <a:t>hovedvassdrag</a:t>
            </a:r>
            <a:r>
              <a:rPr lang="nb-NO" sz="2100" i="1" dirty="0">
                <a:latin typeface="Garamond" panose="02020404030301010803" pitchFamily="18" charset="0"/>
              </a:rPr>
              <a:t> og innført laveste </a:t>
            </a:r>
            <a:r>
              <a:rPr lang="nb-NO" sz="2100" i="1" dirty="0" err="1">
                <a:latin typeface="Garamond" panose="02020404030301010803" pitchFamily="18" charset="0"/>
              </a:rPr>
              <a:t>byggekote</a:t>
            </a:r>
            <a:r>
              <a:rPr lang="nb-NO" sz="2100" i="1" dirty="0">
                <a:latin typeface="Garamond" panose="02020404030301010803" pitchFamily="18" charset="0"/>
              </a:rPr>
              <a:t> </a:t>
            </a:r>
            <a:r>
              <a:rPr lang="nb-NO" sz="2100" i="1" dirty="0" err="1">
                <a:latin typeface="Garamond" panose="02020404030301010803" pitchFamily="18" charset="0"/>
              </a:rPr>
              <a:t>mht</a:t>
            </a:r>
            <a:r>
              <a:rPr lang="nb-NO" sz="2100" i="1" dirty="0">
                <a:latin typeface="Garamond" panose="02020404030301010803" pitchFamily="18" charset="0"/>
              </a:rPr>
              <a:t> stormflo langs sjø.»</a:t>
            </a:r>
            <a:endParaRPr lang="nb-NO" sz="2100" dirty="0">
              <a:latin typeface="Garamond" panose="02020404030301010803" pitchFamily="18" charset="0"/>
            </a:endParaRPr>
          </a:p>
          <a:p>
            <a:pPr marL="0" indent="0">
              <a:buNone/>
            </a:pPr>
            <a:endParaRPr lang="nb-NO" sz="2100" i="1" dirty="0">
              <a:latin typeface="Garamond" panose="02020404030301010803" pitchFamily="18" charset="0"/>
            </a:endParaRPr>
          </a:p>
          <a:p>
            <a:pPr marL="0" indent="0">
              <a:buNone/>
            </a:pPr>
            <a:r>
              <a:rPr lang="nb-NO" sz="2100" i="1" dirty="0">
                <a:latin typeface="Garamond" panose="02020404030301010803" pitchFamily="18" charset="0"/>
              </a:rPr>
              <a:t>«</a:t>
            </a:r>
            <a:r>
              <a:rPr lang="nb-NO" sz="2100" i="1" dirty="0">
                <a:latin typeface="Garamond" panose="02020404030301010803" pitchFamily="18" charset="0"/>
              </a:rPr>
              <a:t>Gjenåpning av bekker og elver.»</a:t>
            </a:r>
            <a:endParaRPr lang="nb-NO" sz="2100" dirty="0">
              <a:latin typeface="Garamond" panose="02020404030301010803" pitchFamily="18" charset="0"/>
            </a:endParaRPr>
          </a:p>
          <a:p>
            <a:pPr marL="0" indent="0">
              <a:buNone/>
            </a:pPr>
            <a:endParaRPr lang="nb-NO" sz="2100" i="1" dirty="0">
              <a:latin typeface="Garamond" panose="02020404030301010803" pitchFamily="18" charset="0"/>
            </a:endParaRPr>
          </a:p>
          <a:p>
            <a:pPr marL="0" indent="0">
              <a:buNone/>
            </a:pPr>
            <a:r>
              <a:rPr lang="nb-NO" sz="2100" i="1" dirty="0">
                <a:latin typeface="Garamond" panose="02020404030301010803" pitchFamily="18" charset="0"/>
              </a:rPr>
              <a:t>«</a:t>
            </a:r>
            <a:r>
              <a:rPr lang="nb-NO" sz="2100" i="1" dirty="0">
                <a:latin typeface="Garamond" panose="02020404030301010803" pitchFamily="18" charset="0"/>
              </a:rPr>
              <a:t>Vi setter </a:t>
            </a:r>
            <a:r>
              <a:rPr lang="nb-NO" sz="2100" i="1" dirty="0" err="1">
                <a:latin typeface="Garamond" panose="02020404030301010803" pitchFamily="18" charset="0"/>
              </a:rPr>
              <a:t>cote</a:t>
            </a:r>
            <a:r>
              <a:rPr lang="nb-NO" sz="2100" i="1" dirty="0">
                <a:latin typeface="Garamond" panose="02020404030301010803" pitchFamily="18" charset="0"/>
              </a:rPr>
              <a:t> C+3 som laveste høyde for oppholdsrom i bygg. Dette for å sikre mot havstigning</a:t>
            </a:r>
            <a:r>
              <a:rPr lang="nb-NO" sz="2100" i="1" dirty="0">
                <a:latin typeface="Garamond" panose="02020404030301010803" pitchFamily="18" charset="0"/>
              </a:rPr>
              <a:t>.»</a:t>
            </a:r>
            <a:endParaRPr lang="nb-NO" sz="2100" dirty="0"/>
          </a:p>
          <a:p>
            <a:pPr marL="0" lvl="1" indent="0">
              <a:buClrTx/>
              <a:buNone/>
            </a:pPr>
            <a:endParaRPr lang="nb-NO" sz="900" i="0"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19</a:t>
            </a:fld>
            <a:endParaRPr lang="nb-NO"/>
          </a:p>
        </p:txBody>
      </p:sp>
      <p:graphicFrame>
        <p:nvGraphicFramePr>
          <p:cNvPr id="5" name="Tabell 4"/>
          <p:cNvGraphicFramePr>
            <a:graphicFrameLocks noGrp="1"/>
          </p:cNvGraphicFramePr>
          <p:nvPr>
            <p:extLst>
              <p:ext uri="{D42A27DB-BD31-4B8C-83A1-F6EECF244321}">
                <p14:modId xmlns:p14="http://schemas.microsoft.com/office/powerpoint/2010/main" val="4258756322"/>
              </p:ext>
            </p:extLst>
          </p:nvPr>
        </p:nvGraphicFramePr>
        <p:xfrm>
          <a:off x="251520" y="1340768"/>
          <a:ext cx="4176973" cy="1890985"/>
        </p:xfrm>
        <a:graphic>
          <a:graphicData uri="http://schemas.openxmlformats.org/drawingml/2006/table">
            <a:tbl>
              <a:tblPr firstRow="1" firstCol="1" bandRow="1">
                <a:tableStyleId>{5940675A-B579-460E-94D1-54222C63F5DA}</a:tableStyleId>
              </a:tblPr>
              <a:tblGrid>
                <a:gridCol w="2690041">
                  <a:extLst>
                    <a:ext uri="{9D8B030D-6E8A-4147-A177-3AD203B41FA5}">
                      <a16:colId xmlns:a16="http://schemas.microsoft.com/office/drawing/2014/main" val="1001141147"/>
                    </a:ext>
                  </a:extLst>
                </a:gridCol>
                <a:gridCol w="677347">
                  <a:extLst>
                    <a:ext uri="{9D8B030D-6E8A-4147-A177-3AD203B41FA5}">
                      <a16:colId xmlns:a16="http://schemas.microsoft.com/office/drawing/2014/main" val="278979192"/>
                    </a:ext>
                  </a:extLst>
                </a:gridCol>
                <a:gridCol w="809585">
                  <a:extLst>
                    <a:ext uri="{9D8B030D-6E8A-4147-A177-3AD203B41FA5}">
                      <a16:colId xmlns:a16="http://schemas.microsoft.com/office/drawing/2014/main" val="1268823995"/>
                    </a:ext>
                  </a:extLst>
                </a:gridCol>
              </a:tblGrid>
              <a:tr h="427945">
                <a:tc gridSpan="3">
                  <a:txBody>
                    <a:bodyPr/>
                    <a:lstStyle/>
                    <a:p>
                      <a:pPr>
                        <a:spcAft>
                          <a:spcPts val="600"/>
                        </a:spcAft>
                      </a:pPr>
                      <a:r>
                        <a:rPr lang="en-US" sz="1200" b="1" i="0" dirty="0" smtClean="0">
                          <a:latin typeface="+mj-lt"/>
                          <a:ea typeface="Times New Roman" panose="02020603050405020304" pitchFamily="18" charset="0"/>
                          <a:cs typeface="Times New Roman" panose="02020603050405020304" pitchFamily="18" charset="0"/>
                        </a:rPr>
                        <a:t>The role of climate adaptation and mitigation in the planning process </a:t>
                      </a:r>
                      <a:r>
                        <a:rPr lang="en-US" sz="1200" kern="1200" dirty="0" smtClean="0">
                          <a:solidFill>
                            <a:schemeClr val="tx1"/>
                          </a:solidFill>
                          <a:effectLst/>
                          <a:latin typeface="+mn-lt"/>
                          <a:ea typeface="+mn-ea"/>
                          <a:cs typeface="+mn-cs"/>
                        </a:rPr>
                        <a:t>(45 responses, scale from 1 to 7)</a:t>
                      </a:r>
                      <a:endParaRPr lang="nb-NO" sz="1200" kern="1200" dirty="0">
                        <a:solidFill>
                          <a:schemeClr val="tx1"/>
                        </a:solidFill>
                        <a:effectLst/>
                        <a:latin typeface="+mn-lt"/>
                        <a:ea typeface="+mn-ea"/>
                        <a:cs typeface="+mn-cs"/>
                      </a:endParaRPr>
                    </a:p>
                  </a:txBody>
                  <a:tcPr marL="51435" marR="51435" marT="0" marB="0" anchor="ctr">
                    <a:solidFill>
                      <a:schemeClr val="accent1">
                        <a:lumMod val="60000"/>
                        <a:lumOff val="40000"/>
                      </a:schemeClr>
                    </a:solidFill>
                  </a:tcPr>
                </a:tc>
                <a:tc hMerge="1">
                  <a:txBody>
                    <a:bodyPr/>
                    <a:lstStyle/>
                    <a:p>
                      <a:pPr algn="ctr">
                        <a:spcAft>
                          <a:spcPts val="0"/>
                        </a:spcAft>
                      </a:pPr>
                      <a:endParaRPr lang="nb-NO"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hMerge="1">
                  <a:txBody>
                    <a:bodyPr/>
                    <a:lstStyle/>
                    <a:p>
                      <a:pPr algn="ctr">
                        <a:spcAft>
                          <a:spcPts val="0"/>
                        </a:spcAft>
                      </a:pPr>
                      <a:endParaRPr lang="nb-NO" sz="1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3879568775"/>
                  </a:ext>
                </a:extLst>
              </a:tr>
              <a:tr h="362225">
                <a:tc>
                  <a:txBody>
                    <a:bodyPr/>
                    <a:lstStyle/>
                    <a:p>
                      <a:pPr algn="ctr">
                        <a:spcAft>
                          <a:spcPts val="0"/>
                        </a:spcAft>
                      </a:pPr>
                      <a:r>
                        <a:rPr lang="en-GB" sz="1200" dirty="0">
                          <a:effectLst/>
                        </a:rPr>
                        <a:t> </a:t>
                      </a:r>
                      <a:endParaRPr lang="nb-NO" sz="1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0"/>
                        </a:spcAft>
                      </a:pPr>
                      <a:r>
                        <a:rPr lang="en-GB" sz="1200">
                          <a:effectLst/>
                        </a:rPr>
                        <a:t>Mitigation</a:t>
                      </a:r>
                      <a:endParaRPr lang="nb-NO"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0"/>
                        </a:spcAft>
                      </a:pPr>
                      <a:r>
                        <a:rPr lang="en-GB" sz="1200" dirty="0">
                          <a:effectLst/>
                        </a:rPr>
                        <a:t>Adaptation</a:t>
                      </a:r>
                      <a:endParaRPr lang="nb-NO" sz="1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extLst>
                  <a:ext uri="{0D108BD9-81ED-4DB2-BD59-A6C34878D82A}">
                    <a16:rowId xmlns:a16="http://schemas.microsoft.com/office/drawing/2014/main" val="3720676845"/>
                  </a:ext>
                </a:extLst>
              </a:tr>
              <a:tr h="431435">
                <a:tc>
                  <a:txBody>
                    <a:bodyPr/>
                    <a:lstStyle/>
                    <a:p>
                      <a:pPr>
                        <a:spcAft>
                          <a:spcPts val="0"/>
                        </a:spcAft>
                      </a:pPr>
                      <a:r>
                        <a:rPr lang="en-GB" sz="1200" dirty="0">
                          <a:effectLst/>
                        </a:rPr>
                        <a:t>To what extent the current planning processes focus upon </a:t>
                      </a:r>
                      <a:r>
                        <a:rPr lang="en-GB" sz="1200" dirty="0" smtClean="0">
                          <a:effectLst/>
                        </a:rPr>
                        <a:t>mitigation/adaptation</a:t>
                      </a:r>
                      <a:endParaRPr lang="nb-NO" sz="12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0"/>
                        </a:spcAft>
                      </a:pPr>
                      <a:r>
                        <a:rPr lang="en-GB" sz="1200" dirty="0">
                          <a:effectLst/>
                        </a:rPr>
                        <a:t>5,04</a:t>
                      </a:r>
                      <a:endParaRPr lang="nb-NO" sz="1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spcAft>
                          <a:spcPts val="0"/>
                        </a:spcAft>
                      </a:pPr>
                      <a:r>
                        <a:rPr lang="en-GB" sz="1200" dirty="0">
                          <a:effectLst/>
                        </a:rPr>
                        <a:t>5,20</a:t>
                      </a:r>
                      <a:endParaRPr lang="nb-NO" sz="1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500700123"/>
                  </a:ext>
                </a:extLst>
              </a:tr>
              <a:tr h="4314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rPr>
                        <a:t>To what extent they believe </a:t>
                      </a:r>
                      <a:r>
                        <a:rPr lang="en-GB" sz="1200" dirty="0" smtClean="0">
                          <a:effectLst/>
                        </a:rPr>
                        <a:t>mitigation/adaptation</a:t>
                      </a:r>
                      <a:endParaRPr lang="nb-NO" sz="1200" dirty="0" smtClean="0">
                        <a:effectLst/>
                      </a:endParaRPr>
                    </a:p>
                    <a:p>
                      <a:pPr>
                        <a:spcAft>
                          <a:spcPts val="0"/>
                        </a:spcAft>
                      </a:pPr>
                      <a:r>
                        <a:rPr lang="en-GB" sz="1200" dirty="0" smtClean="0">
                          <a:effectLst/>
                        </a:rPr>
                        <a:t> </a:t>
                      </a:r>
                      <a:r>
                        <a:rPr lang="en-GB" sz="1200" dirty="0">
                          <a:effectLst/>
                        </a:rPr>
                        <a:t>should be given focus</a:t>
                      </a:r>
                      <a:endParaRPr lang="nb-NO" sz="12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0"/>
                        </a:spcAft>
                      </a:pPr>
                      <a:r>
                        <a:rPr lang="en-GB" sz="1200" dirty="0">
                          <a:effectLst/>
                        </a:rPr>
                        <a:t>5,91</a:t>
                      </a:r>
                      <a:endParaRPr lang="nb-NO" sz="1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spcAft>
                          <a:spcPts val="0"/>
                        </a:spcAft>
                      </a:pPr>
                      <a:r>
                        <a:rPr lang="en-GB" sz="1200" dirty="0">
                          <a:effectLst/>
                        </a:rPr>
                        <a:t>5,91</a:t>
                      </a:r>
                      <a:endParaRPr lang="nb-NO" sz="1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156253465"/>
                  </a:ext>
                </a:extLst>
              </a:tr>
            </a:tbl>
          </a:graphicData>
        </a:graphic>
      </p:graphicFrame>
      <p:graphicFrame>
        <p:nvGraphicFramePr>
          <p:cNvPr id="6" name="Tabell 5"/>
          <p:cNvGraphicFramePr>
            <a:graphicFrameLocks noGrp="1"/>
          </p:cNvGraphicFramePr>
          <p:nvPr>
            <p:extLst>
              <p:ext uri="{D42A27DB-BD31-4B8C-83A1-F6EECF244321}">
                <p14:modId xmlns:p14="http://schemas.microsoft.com/office/powerpoint/2010/main" val="2362815614"/>
              </p:ext>
            </p:extLst>
          </p:nvPr>
        </p:nvGraphicFramePr>
        <p:xfrm>
          <a:off x="251520" y="3284984"/>
          <a:ext cx="4176972" cy="2715530"/>
        </p:xfrm>
        <a:graphic>
          <a:graphicData uri="http://schemas.openxmlformats.org/drawingml/2006/table">
            <a:tbl>
              <a:tblPr firstRow="1" firstCol="1" bandRow="1">
                <a:tableStyleId>{5940675A-B579-460E-94D1-54222C63F5DA}</a:tableStyleId>
              </a:tblPr>
              <a:tblGrid>
                <a:gridCol w="2520705">
                  <a:extLst>
                    <a:ext uri="{9D8B030D-6E8A-4147-A177-3AD203B41FA5}">
                      <a16:colId xmlns:a16="http://schemas.microsoft.com/office/drawing/2014/main" val="312580891"/>
                    </a:ext>
                  </a:extLst>
                </a:gridCol>
                <a:gridCol w="1656267">
                  <a:extLst>
                    <a:ext uri="{9D8B030D-6E8A-4147-A177-3AD203B41FA5}">
                      <a16:colId xmlns:a16="http://schemas.microsoft.com/office/drawing/2014/main" val="2953774896"/>
                    </a:ext>
                  </a:extLst>
                </a:gridCol>
              </a:tblGrid>
              <a:tr h="494699">
                <a:tc gridSpan="2">
                  <a:txBody>
                    <a:bodyPr/>
                    <a:lstStyle/>
                    <a:p>
                      <a:pPr>
                        <a:spcAft>
                          <a:spcPts val="600"/>
                        </a:spcAft>
                      </a:pPr>
                      <a:r>
                        <a:rPr lang="en-US" sz="1200" b="1" i="0" kern="1200" dirty="0" smtClean="0">
                          <a:solidFill>
                            <a:schemeClr val="tx1"/>
                          </a:solidFill>
                          <a:latin typeface="+mj-lt"/>
                          <a:ea typeface="Times New Roman" panose="02020603050405020304" pitchFamily="18" charset="0"/>
                          <a:cs typeface="Times New Roman" panose="02020603050405020304" pitchFamily="18" charset="0"/>
                        </a:rPr>
                        <a:t>Adaptation and mitigation measures taken when planning for </a:t>
                      </a:r>
                      <a:r>
                        <a:rPr lang="en-US" sz="1200" b="1" i="0" kern="1200" dirty="0" smtClean="0">
                          <a:solidFill>
                            <a:schemeClr val="tx1"/>
                          </a:solidFill>
                          <a:latin typeface="+mj-lt"/>
                          <a:ea typeface="Times New Roman" panose="02020603050405020304" pitchFamily="18" charset="0"/>
                          <a:cs typeface="Times New Roman" panose="02020603050405020304" pitchFamily="18" charset="0"/>
                        </a:rPr>
                        <a:t>future </a:t>
                      </a:r>
                      <a:r>
                        <a:rPr lang="en-US" sz="1200" b="1" i="0" kern="1200" dirty="0" smtClean="0">
                          <a:solidFill>
                            <a:schemeClr val="tx1"/>
                          </a:solidFill>
                          <a:latin typeface="+mj-lt"/>
                          <a:ea typeface="Times New Roman" panose="02020603050405020304" pitchFamily="18" charset="0"/>
                          <a:cs typeface="Times New Roman" panose="02020603050405020304" pitchFamily="18" charset="0"/>
                        </a:rPr>
                        <a:t>climate changes </a:t>
                      </a:r>
                      <a:r>
                        <a:rPr lang="en-US" sz="1200" b="0" i="0" kern="1200" dirty="0" smtClean="0">
                          <a:solidFill>
                            <a:schemeClr val="tx1"/>
                          </a:solidFill>
                          <a:latin typeface="+mj-lt"/>
                          <a:ea typeface="Times New Roman" panose="02020603050405020304" pitchFamily="18" charset="0"/>
                          <a:cs typeface="Times New Roman" panose="02020603050405020304" pitchFamily="18" charset="0"/>
                        </a:rPr>
                        <a:t>(20 responses)</a:t>
                      </a:r>
                      <a:endParaRPr lang="nb-NO" sz="1200" b="1" i="0" kern="1200" dirty="0">
                        <a:solidFill>
                          <a:schemeClr val="tx1"/>
                        </a:solidFill>
                        <a:latin typeface="+mj-lt"/>
                        <a:ea typeface="Times New Roman" panose="02020603050405020304" pitchFamily="18" charset="0"/>
                        <a:cs typeface="Times New Roman" panose="02020603050405020304" pitchFamily="18" charset="0"/>
                      </a:endParaRPr>
                    </a:p>
                  </a:txBody>
                  <a:tcPr marL="51435" marR="51435" marT="0" marB="0" anchor="ctr">
                    <a:solidFill>
                      <a:schemeClr val="accent1">
                        <a:lumMod val="60000"/>
                        <a:lumOff val="40000"/>
                      </a:schemeClr>
                    </a:solidFill>
                  </a:tcPr>
                </a:tc>
                <a:tc hMerge="1">
                  <a:txBody>
                    <a:bodyPr/>
                    <a:lstStyle/>
                    <a:p>
                      <a:pPr>
                        <a:spcAft>
                          <a:spcPts val="600"/>
                        </a:spcAft>
                      </a:pPr>
                      <a:endParaRPr lang="nb-NO" sz="16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605339074"/>
                  </a:ext>
                </a:extLst>
              </a:tr>
              <a:tr h="494699">
                <a:tc>
                  <a:txBody>
                    <a:bodyPr/>
                    <a:lstStyle/>
                    <a:p>
                      <a:pPr>
                        <a:spcAft>
                          <a:spcPts val="600"/>
                        </a:spcAft>
                      </a:pPr>
                      <a:endParaRPr lang="nb-NO" sz="20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spcAft>
                          <a:spcPts val="600"/>
                        </a:spcAft>
                      </a:pPr>
                      <a:r>
                        <a:rPr lang="en-GB" sz="1100" dirty="0">
                          <a:effectLst/>
                        </a:rPr>
                        <a:t>Number of comments </a:t>
                      </a:r>
                      <a:br>
                        <a:rPr lang="en-GB" sz="1100" dirty="0">
                          <a:effectLst/>
                        </a:rPr>
                      </a:br>
                      <a:r>
                        <a:rPr lang="en-GB" sz="1100" dirty="0">
                          <a:effectLst/>
                        </a:rPr>
                        <a:t>(26 responses, several mentioned multiple topics)</a:t>
                      </a:r>
                      <a:endParaRPr lang="nb-NO" sz="20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extLst>
                  <a:ext uri="{0D108BD9-81ED-4DB2-BD59-A6C34878D82A}">
                    <a16:rowId xmlns:a16="http://schemas.microsoft.com/office/drawing/2014/main" val="3207017231"/>
                  </a:ext>
                </a:extLst>
              </a:tr>
              <a:tr h="232499">
                <a:tc>
                  <a:txBody>
                    <a:bodyPr/>
                    <a:lstStyle/>
                    <a:p>
                      <a:pPr>
                        <a:spcAft>
                          <a:spcPts val="600"/>
                        </a:spcAft>
                      </a:pPr>
                      <a:r>
                        <a:rPr lang="en-GB" sz="1100" dirty="0">
                          <a:effectLst/>
                        </a:rPr>
                        <a:t>Floods and urban runoff</a:t>
                      </a:r>
                      <a:endParaRPr lang="nb-NO" sz="20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dirty="0">
                          <a:effectLst/>
                        </a:rPr>
                        <a:t>9</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109325613"/>
                  </a:ext>
                </a:extLst>
              </a:tr>
              <a:tr h="273705">
                <a:tc>
                  <a:txBody>
                    <a:bodyPr/>
                    <a:lstStyle/>
                    <a:p>
                      <a:pPr>
                        <a:spcAft>
                          <a:spcPts val="600"/>
                        </a:spcAft>
                      </a:pPr>
                      <a:r>
                        <a:rPr lang="en-GB" sz="1100" dirty="0">
                          <a:effectLst/>
                        </a:rPr>
                        <a:t>Land use planning, densification</a:t>
                      </a:r>
                      <a:endParaRPr lang="nb-NO" sz="20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dirty="0">
                          <a:effectLst/>
                        </a:rPr>
                        <a:t>3</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424205091"/>
                  </a:ext>
                </a:extLst>
              </a:tr>
              <a:tr h="380999">
                <a:tc>
                  <a:txBody>
                    <a:bodyPr/>
                    <a:lstStyle/>
                    <a:p>
                      <a:pPr>
                        <a:spcAft>
                          <a:spcPts val="600"/>
                        </a:spcAft>
                      </a:pPr>
                      <a:r>
                        <a:rPr lang="en-GB" sz="1100" dirty="0">
                          <a:effectLst/>
                        </a:rPr>
                        <a:t>Transportation and mobility planning </a:t>
                      </a:r>
                      <a:r>
                        <a:rPr lang="en-GB" sz="1100" dirty="0" smtClean="0">
                          <a:effectLst/>
                        </a:rPr>
                        <a:t>(here </a:t>
                      </a:r>
                      <a:r>
                        <a:rPr lang="en-GB" sz="1100" dirty="0">
                          <a:effectLst/>
                        </a:rPr>
                        <a:t>majority of answers related to public transport)</a:t>
                      </a:r>
                      <a:endParaRPr lang="nb-NO" sz="20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dirty="0">
                          <a:effectLst/>
                        </a:rPr>
                        <a:t>5</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444123857"/>
                  </a:ext>
                </a:extLst>
              </a:tr>
              <a:tr h="329801">
                <a:tc>
                  <a:txBody>
                    <a:bodyPr/>
                    <a:lstStyle/>
                    <a:p>
                      <a:pPr>
                        <a:spcAft>
                          <a:spcPts val="600"/>
                        </a:spcAft>
                      </a:pPr>
                      <a:r>
                        <a:rPr lang="en-GB" sz="1100" dirty="0">
                          <a:effectLst/>
                        </a:rPr>
                        <a:t>Have climate plans, use the UN Sustainability Development Goals, etc.</a:t>
                      </a:r>
                      <a:endParaRPr lang="nb-NO" sz="20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dirty="0">
                          <a:effectLst/>
                        </a:rPr>
                        <a:t>6</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257933759"/>
                  </a:ext>
                </a:extLst>
              </a:tr>
              <a:tr h="205867">
                <a:tc>
                  <a:txBody>
                    <a:bodyPr/>
                    <a:lstStyle/>
                    <a:p>
                      <a:pPr>
                        <a:spcAft>
                          <a:spcPts val="600"/>
                        </a:spcAft>
                      </a:pPr>
                      <a:r>
                        <a:rPr lang="en-GB" sz="1100" dirty="0">
                          <a:effectLst/>
                        </a:rPr>
                        <a:t>Rising sea levels</a:t>
                      </a:r>
                      <a:endParaRPr lang="nb-NO" sz="20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dirty="0">
                          <a:effectLst/>
                        </a:rPr>
                        <a:t>6</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902983266"/>
                  </a:ext>
                </a:extLst>
              </a:tr>
            </a:tbl>
          </a:graphicData>
        </a:graphic>
      </p:graphicFrame>
    </p:spTree>
    <p:extLst>
      <p:ext uri="{BB962C8B-B14F-4D97-AF65-F5344CB8AC3E}">
        <p14:creationId xmlns:p14="http://schemas.microsoft.com/office/powerpoint/2010/main" val="404466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fld id="{71FC3D63-8603-43E3-9285-1800AE477FF4}" type="slidenum">
              <a:rPr lang="nb-NO" smtClean="0"/>
              <a:pPr/>
              <a:t>2</a:t>
            </a:fld>
            <a:endParaRPr lang="nb-NO"/>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332906"/>
            <a:ext cx="3564907" cy="2377793"/>
          </a:xfrm>
          <a:prstGeom prst="rect">
            <a:avLst/>
          </a:prstGeom>
        </p:spPr>
      </p:pic>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39561"/>
            <a:ext cx="3564907" cy="2376381"/>
          </a:xfrm>
          <a:prstGeom prst="rect">
            <a:avLst/>
          </a:prstGeom>
        </p:spPr>
      </p:pic>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2332906"/>
            <a:ext cx="3766604" cy="2511069"/>
          </a:xfrm>
          <a:prstGeom prst="rect">
            <a:avLst/>
          </a:prstGeom>
        </p:spPr>
      </p:pic>
      <p:pic>
        <p:nvPicPr>
          <p:cNvPr id="8" name="Bild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36156"/>
            <a:ext cx="3766604" cy="2340179"/>
          </a:xfrm>
          <a:prstGeom prst="rect">
            <a:avLst/>
          </a:prstGeom>
        </p:spPr>
      </p:pic>
      <p:pic>
        <p:nvPicPr>
          <p:cNvPr id="9" name="Bild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
            <a:ext cx="3564907" cy="2348879"/>
          </a:xfrm>
          <a:prstGeom prst="rect">
            <a:avLst/>
          </a:prstGeom>
        </p:spPr>
      </p:pic>
      <p:pic>
        <p:nvPicPr>
          <p:cNvPr id="10" name="Bild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894" y="4539560"/>
            <a:ext cx="3766606" cy="2396371"/>
          </a:xfrm>
          <a:prstGeom prst="rect">
            <a:avLst/>
          </a:prstGeom>
        </p:spPr>
      </p:pic>
      <p:sp>
        <p:nvSpPr>
          <p:cNvPr id="11" name="TekstSylinder 10"/>
          <p:cNvSpPr txBox="1"/>
          <p:nvPr/>
        </p:nvSpPr>
        <p:spPr>
          <a:xfrm>
            <a:off x="7395589" y="36156"/>
            <a:ext cx="1670513" cy="7232749"/>
          </a:xfrm>
          <a:prstGeom prst="rect">
            <a:avLst/>
          </a:prstGeom>
          <a:noFill/>
        </p:spPr>
        <p:txBody>
          <a:bodyPr wrap="square" rtlCol="0">
            <a:spAutoFit/>
          </a:bodyPr>
          <a:lstStyle/>
          <a:p>
            <a:r>
              <a:rPr lang="nb-NO" sz="1600" b="1" dirty="0"/>
              <a:t>The </a:t>
            </a:r>
            <a:r>
              <a:rPr lang="nb-NO" sz="1600" b="1" dirty="0" smtClean="0"/>
              <a:t>Personal</a:t>
            </a:r>
            <a:r>
              <a:rPr lang="nb-NO" sz="1600" b="1" dirty="0"/>
              <a:t>:</a:t>
            </a:r>
          </a:p>
          <a:p>
            <a:endParaRPr lang="nb-NO" sz="1600" dirty="0" smtClean="0"/>
          </a:p>
          <a:p>
            <a:r>
              <a:rPr lang="nb-NO" sz="1600" dirty="0" smtClean="0"/>
              <a:t>DRIVE</a:t>
            </a:r>
          </a:p>
          <a:p>
            <a:endParaRPr lang="nb-NO" sz="1600" dirty="0"/>
          </a:p>
          <a:p>
            <a:r>
              <a:rPr lang="nb-NO" sz="1600" dirty="0"/>
              <a:t>PUBLIC TRANSPORT</a:t>
            </a:r>
          </a:p>
          <a:p>
            <a:endParaRPr lang="nb-NO" sz="1600" dirty="0" smtClean="0"/>
          </a:p>
          <a:p>
            <a:r>
              <a:rPr lang="nb-NO" sz="1600" dirty="0" smtClean="0"/>
              <a:t>WALK</a:t>
            </a:r>
          </a:p>
          <a:p>
            <a:endParaRPr lang="nb-NO" sz="1600" dirty="0"/>
          </a:p>
          <a:p>
            <a:r>
              <a:rPr lang="nb-NO" sz="1600" dirty="0" smtClean="0"/>
              <a:t>CYCLE</a:t>
            </a:r>
          </a:p>
          <a:p>
            <a:endParaRPr lang="nb-NO" sz="1600" dirty="0"/>
          </a:p>
          <a:p>
            <a:r>
              <a:rPr lang="nb-NO" sz="1600" dirty="0" smtClean="0"/>
              <a:t>DREAM / </a:t>
            </a:r>
            <a:endParaRPr lang="nb-NO" sz="1600" dirty="0"/>
          </a:p>
          <a:p>
            <a:r>
              <a:rPr lang="nb-NO" sz="1600" dirty="0" smtClean="0"/>
              <a:t>STAY HOME</a:t>
            </a:r>
          </a:p>
          <a:p>
            <a:endParaRPr lang="nb-NO" sz="1600" dirty="0"/>
          </a:p>
          <a:p>
            <a:r>
              <a:rPr lang="nb-NO" sz="1600" dirty="0" smtClean="0"/>
              <a:t>VIRTUAL MOBILITY</a:t>
            </a:r>
          </a:p>
          <a:p>
            <a:endParaRPr lang="nb-NO" sz="1600" dirty="0"/>
          </a:p>
          <a:p>
            <a:r>
              <a:rPr lang="nb-NO" sz="1600" dirty="0" smtClean="0"/>
              <a:t>WHY?HOW?</a:t>
            </a:r>
          </a:p>
          <a:p>
            <a:endParaRPr lang="nb-NO" sz="1600" dirty="0"/>
          </a:p>
          <a:p>
            <a:r>
              <a:rPr lang="nb-NO" sz="1600" b="1" dirty="0" smtClean="0"/>
              <a:t>The Institutional:</a:t>
            </a:r>
          </a:p>
          <a:p>
            <a:endParaRPr lang="nb-NO" sz="1600" dirty="0"/>
          </a:p>
          <a:p>
            <a:r>
              <a:rPr lang="nb-NO" sz="1600" dirty="0" smtClean="0">
                <a:solidFill>
                  <a:srgbClr val="0070C0"/>
                </a:solidFill>
              </a:rPr>
              <a:t>PLAN FOR?</a:t>
            </a:r>
          </a:p>
          <a:p>
            <a:endParaRPr lang="nb-NO" sz="1600" dirty="0">
              <a:solidFill>
                <a:srgbClr val="0070C0"/>
              </a:solidFill>
            </a:endParaRPr>
          </a:p>
          <a:p>
            <a:r>
              <a:rPr lang="nb-NO" sz="1600" dirty="0" smtClean="0">
                <a:solidFill>
                  <a:srgbClr val="0070C0"/>
                </a:solidFill>
              </a:rPr>
              <a:t>IGNORE?</a:t>
            </a:r>
          </a:p>
          <a:p>
            <a:endParaRPr lang="nb-NO" sz="1600" dirty="0">
              <a:solidFill>
                <a:srgbClr val="0070C0"/>
              </a:solidFill>
            </a:endParaRPr>
          </a:p>
          <a:p>
            <a:r>
              <a:rPr lang="nb-NO" sz="1600" dirty="0" smtClean="0">
                <a:solidFill>
                  <a:srgbClr val="0070C0"/>
                </a:solidFill>
              </a:rPr>
              <a:t>ANTICIPATED CHANGES?</a:t>
            </a:r>
            <a:endParaRPr lang="nb-NO" sz="1600" dirty="0">
              <a:solidFill>
                <a:srgbClr val="0070C0"/>
              </a:solidFill>
            </a:endParaRPr>
          </a:p>
        </p:txBody>
      </p:sp>
    </p:spTree>
    <p:extLst>
      <p:ext uri="{BB962C8B-B14F-4D97-AF65-F5344CB8AC3E}">
        <p14:creationId xmlns:p14="http://schemas.microsoft.com/office/powerpoint/2010/main" val="3956866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512" y="332656"/>
            <a:ext cx="8856984" cy="529568"/>
          </a:xfrm>
        </p:spPr>
        <p:txBody>
          <a:bodyPr>
            <a:noAutofit/>
          </a:bodyPr>
          <a:lstStyle/>
          <a:p>
            <a:r>
              <a:rPr lang="nb-NO" sz="3600" dirty="0" err="1"/>
              <a:t>Climate</a:t>
            </a:r>
            <a:r>
              <a:rPr lang="nb-NO" sz="3600" dirty="0"/>
              <a:t> </a:t>
            </a:r>
            <a:r>
              <a:rPr lang="nb-NO" sz="3600" dirty="0" err="1"/>
              <a:t>adaptation</a:t>
            </a:r>
            <a:r>
              <a:rPr lang="nb-NO" sz="3600" dirty="0"/>
              <a:t> and </a:t>
            </a:r>
            <a:r>
              <a:rPr lang="nb-NO" sz="3600" dirty="0" err="1"/>
              <a:t>mitigation</a:t>
            </a:r>
            <a:r>
              <a:rPr lang="nb-NO" sz="3600" dirty="0"/>
              <a:t> in regional and </a:t>
            </a:r>
            <a:r>
              <a:rPr lang="nb-NO" sz="3600" dirty="0" err="1"/>
              <a:t>municipal</a:t>
            </a:r>
            <a:r>
              <a:rPr lang="nb-NO" sz="3600" dirty="0"/>
              <a:t> </a:t>
            </a:r>
            <a:r>
              <a:rPr lang="nb-NO" sz="3600" dirty="0"/>
              <a:t>planning (2)</a:t>
            </a:r>
            <a:endParaRPr lang="nb-NO" sz="3600" dirty="0"/>
          </a:p>
        </p:txBody>
      </p:sp>
      <p:sp>
        <p:nvSpPr>
          <p:cNvPr id="3" name="Plassholder for innhold 2"/>
          <p:cNvSpPr>
            <a:spLocks noGrp="1"/>
          </p:cNvSpPr>
          <p:nvPr>
            <p:ph idx="1"/>
          </p:nvPr>
        </p:nvSpPr>
        <p:spPr>
          <a:xfrm>
            <a:off x="4572000" y="1437218"/>
            <a:ext cx="4374486" cy="4464495"/>
          </a:xfrm>
        </p:spPr>
        <p:txBody>
          <a:bodyPr>
            <a:normAutofit fontScale="55000" lnSpcReduction="20000"/>
          </a:bodyPr>
          <a:lstStyle/>
          <a:p>
            <a:endParaRPr lang="nb-NO" sz="1200" dirty="0"/>
          </a:p>
          <a:p>
            <a:r>
              <a:rPr lang="nb-NO" sz="4400" b="1" dirty="0" err="1" smtClean="0"/>
              <a:t>Wish</a:t>
            </a:r>
            <a:r>
              <a:rPr lang="nb-NO" sz="2600" dirty="0" smtClean="0"/>
              <a:t> </a:t>
            </a:r>
            <a:r>
              <a:rPr lang="nb-NO" sz="2600" dirty="0" err="1"/>
              <a:t>among</a:t>
            </a:r>
            <a:r>
              <a:rPr lang="nb-NO" sz="2600" dirty="0"/>
              <a:t> </a:t>
            </a:r>
            <a:r>
              <a:rPr lang="nb-NO" sz="2600" dirty="0"/>
              <a:t>respondents </a:t>
            </a:r>
            <a:r>
              <a:rPr lang="nb-NO" sz="2600" dirty="0"/>
              <a:t>for </a:t>
            </a:r>
            <a:r>
              <a:rPr lang="nb-NO" sz="4400" b="1" dirty="0" err="1"/>
              <a:t>stronger</a:t>
            </a:r>
            <a:r>
              <a:rPr lang="nb-NO" sz="4400" b="1" dirty="0"/>
              <a:t> </a:t>
            </a:r>
            <a:r>
              <a:rPr lang="nb-NO" sz="4400" b="1" dirty="0"/>
              <a:t>directives/</a:t>
            </a:r>
            <a:r>
              <a:rPr lang="nb-NO" sz="4400" b="1" dirty="0" err="1"/>
              <a:t>regulations</a:t>
            </a:r>
            <a:r>
              <a:rPr lang="nb-NO" sz="2600" dirty="0"/>
              <a:t>, in part </a:t>
            </a:r>
            <a:r>
              <a:rPr lang="nb-NO" sz="2600" dirty="0" err="1"/>
              <a:t>seen</a:t>
            </a:r>
            <a:r>
              <a:rPr lang="nb-NO" sz="2600" dirty="0"/>
              <a:t> as a </a:t>
            </a:r>
            <a:r>
              <a:rPr lang="nb-NO" sz="2600" dirty="0" err="1"/>
              <a:t>tool</a:t>
            </a:r>
            <a:r>
              <a:rPr lang="nb-NO" sz="2600" dirty="0"/>
              <a:t> to </a:t>
            </a:r>
            <a:r>
              <a:rPr lang="nb-NO" sz="2600" dirty="0" err="1"/>
              <a:t>strengthen</a:t>
            </a:r>
            <a:r>
              <a:rPr lang="nb-NO" sz="2600" dirty="0"/>
              <a:t> </a:t>
            </a:r>
            <a:r>
              <a:rPr lang="nb-NO" sz="2600" dirty="0" err="1"/>
              <a:t>work</a:t>
            </a:r>
            <a:r>
              <a:rPr lang="nb-NO" sz="2600" dirty="0"/>
              <a:t> </a:t>
            </a:r>
            <a:r>
              <a:rPr lang="nb-NO" sz="2600" dirty="0" err="1"/>
              <a:t>on</a:t>
            </a:r>
            <a:r>
              <a:rPr lang="nb-NO" sz="2600" dirty="0"/>
              <a:t> </a:t>
            </a:r>
            <a:r>
              <a:rPr lang="nb-NO" sz="2600" dirty="0" err="1"/>
              <a:t>adaptation</a:t>
            </a:r>
            <a:r>
              <a:rPr lang="nb-NO" sz="2600" dirty="0"/>
              <a:t> and </a:t>
            </a:r>
            <a:r>
              <a:rPr lang="nb-NO" sz="2600" dirty="0" err="1"/>
              <a:t>mitigation</a:t>
            </a:r>
            <a:r>
              <a:rPr lang="nb-NO" sz="2600" dirty="0"/>
              <a:t> in </a:t>
            </a:r>
            <a:r>
              <a:rPr lang="nb-NO" sz="2600" dirty="0" err="1"/>
              <a:t>municipal</a:t>
            </a:r>
            <a:r>
              <a:rPr lang="nb-NO" sz="2600" dirty="0"/>
              <a:t> </a:t>
            </a:r>
            <a:r>
              <a:rPr lang="nb-NO" sz="2600" dirty="0"/>
              <a:t>planning </a:t>
            </a:r>
          </a:p>
          <a:p>
            <a:pPr marL="202406" lvl="1" indent="-202406">
              <a:buClrTx/>
            </a:pPr>
            <a:endParaRPr lang="nb-NO" sz="2600" i="0" dirty="0"/>
          </a:p>
          <a:p>
            <a:pPr marL="202406" lvl="1" indent="-202406">
              <a:buClrTx/>
            </a:pPr>
            <a:r>
              <a:rPr lang="nb-NO" sz="2600" i="0" dirty="0" err="1"/>
              <a:t>Regulations</a:t>
            </a:r>
            <a:r>
              <a:rPr lang="nb-NO" sz="2600" i="0" dirty="0"/>
              <a:t> </a:t>
            </a:r>
            <a:r>
              <a:rPr lang="nb-NO" sz="2600" i="0" dirty="0"/>
              <a:t>and </a:t>
            </a:r>
            <a:r>
              <a:rPr lang="nb-NO" sz="2600" i="0" dirty="0" err="1"/>
              <a:t>stronger</a:t>
            </a:r>
            <a:r>
              <a:rPr lang="nb-NO" sz="2600" i="0" dirty="0"/>
              <a:t> directives </a:t>
            </a:r>
            <a:r>
              <a:rPr lang="nb-NO" sz="2600" i="0" dirty="0" smtClean="0"/>
              <a:t>- a </a:t>
            </a:r>
            <a:r>
              <a:rPr lang="nb-NO" sz="2600" i="0" dirty="0"/>
              <a:t>more </a:t>
            </a:r>
            <a:r>
              <a:rPr lang="nb-NO" sz="4400" b="1" i="0" dirty="0" err="1"/>
              <a:t>holistic</a:t>
            </a:r>
            <a:r>
              <a:rPr lang="nb-NO" sz="4400" b="1" i="0" dirty="0"/>
              <a:t> </a:t>
            </a:r>
            <a:r>
              <a:rPr lang="nb-NO" sz="4400" b="1" i="0" dirty="0" err="1"/>
              <a:t>take</a:t>
            </a:r>
            <a:r>
              <a:rPr lang="nb-NO" sz="4400" b="1" i="0" dirty="0"/>
              <a:t> </a:t>
            </a:r>
            <a:r>
              <a:rPr lang="nb-NO" sz="4400" b="1" i="0" dirty="0" err="1"/>
              <a:t>on</a:t>
            </a:r>
            <a:r>
              <a:rPr lang="nb-NO" sz="4400" b="1" i="0" dirty="0"/>
              <a:t> </a:t>
            </a:r>
            <a:r>
              <a:rPr lang="nb-NO" sz="4400" b="1" i="0" dirty="0" err="1"/>
              <a:t>mitigaiton</a:t>
            </a:r>
            <a:r>
              <a:rPr lang="nb-NO" sz="4400" b="1" i="0" dirty="0"/>
              <a:t> and </a:t>
            </a:r>
            <a:r>
              <a:rPr lang="nb-NO" sz="4400" b="1" i="0" dirty="0" err="1"/>
              <a:t>adaptation</a:t>
            </a:r>
            <a:r>
              <a:rPr lang="nb-NO" sz="4400" b="1" i="0" dirty="0"/>
              <a:t> in planning </a:t>
            </a:r>
          </a:p>
          <a:p>
            <a:pPr marL="0" indent="0">
              <a:buNone/>
            </a:pPr>
            <a:endParaRPr lang="nb-NO" sz="4600" i="1" dirty="0" smtClean="0">
              <a:latin typeface="Garamond" panose="02020404030301010803" pitchFamily="18" charset="0"/>
            </a:endParaRPr>
          </a:p>
          <a:p>
            <a:pPr marL="0" indent="0">
              <a:buNone/>
            </a:pPr>
            <a:r>
              <a:rPr lang="nb-NO" sz="2900" i="1" dirty="0">
                <a:latin typeface="Garamond" panose="02020404030301010803" pitchFamily="18" charset="0"/>
              </a:rPr>
              <a:t>«Det vil sannsynligvis understøtte det klimaarbeidet vi allerede gjør.»</a:t>
            </a:r>
          </a:p>
          <a:p>
            <a:pPr marL="0" indent="0">
              <a:buNone/>
            </a:pPr>
            <a:endParaRPr lang="nb-NO" sz="2900" i="1" dirty="0">
              <a:latin typeface="Garamond" panose="02020404030301010803" pitchFamily="18" charset="0"/>
            </a:endParaRPr>
          </a:p>
          <a:p>
            <a:pPr marL="0" indent="0">
              <a:buNone/>
            </a:pPr>
            <a:r>
              <a:rPr lang="nb-NO" sz="2900" i="1" dirty="0">
                <a:latin typeface="Garamond" panose="02020404030301010803" pitchFamily="18" charset="0"/>
              </a:rPr>
              <a:t>«</a:t>
            </a:r>
            <a:r>
              <a:rPr lang="nb-NO" sz="2900" i="1" dirty="0">
                <a:latin typeface="Garamond" panose="02020404030301010803" pitchFamily="18" charset="0"/>
              </a:rPr>
              <a:t>Prioritering av tema setter sterkere fokus i planarbeidet.»</a:t>
            </a:r>
          </a:p>
          <a:p>
            <a:pPr marL="0" indent="0">
              <a:buNone/>
            </a:pPr>
            <a:endParaRPr lang="nb-NO" sz="2900" i="1" dirty="0">
              <a:latin typeface="Garamond" panose="02020404030301010803" pitchFamily="18" charset="0"/>
            </a:endParaRPr>
          </a:p>
          <a:p>
            <a:pPr marL="0" indent="0">
              <a:buNone/>
            </a:pPr>
            <a:r>
              <a:rPr lang="nb-NO" sz="2900" i="1" dirty="0">
                <a:latin typeface="Garamond" panose="02020404030301010803" pitchFamily="18" charset="0"/>
              </a:rPr>
              <a:t>«Vil </a:t>
            </a:r>
            <a:r>
              <a:rPr lang="nb-NO" sz="2900" i="1" dirty="0">
                <a:latin typeface="Garamond" panose="02020404030301010803" pitchFamily="18" charset="0"/>
              </a:rPr>
              <a:t>anta at deler av retningslinjene blir ganske sterkt </a:t>
            </a:r>
            <a:r>
              <a:rPr lang="nb-NO" sz="2900" i="1" dirty="0" err="1">
                <a:latin typeface="Garamond" panose="02020404030301010803" pitchFamily="18" charset="0"/>
              </a:rPr>
              <a:t>bindande</a:t>
            </a:r>
            <a:r>
              <a:rPr lang="nb-NO" sz="2900" i="1" dirty="0">
                <a:latin typeface="Garamond" panose="02020404030301010803" pitchFamily="18" charset="0"/>
              </a:rPr>
              <a:t>»</a:t>
            </a:r>
          </a:p>
          <a:p>
            <a:pPr marL="0" lvl="1" indent="0">
              <a:buNone/>
            </a:pPr>
            <a:endParaRPr lang="nb-NO" sz="900"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20</a:t>
            </a:fld>
            <a:endParaRPr lang="nb-NO"/>
          </a:p>
        </p:txBody>
      </p:sp>
      <p:graphicFrame>
        <p:nvGraphicFramePr>
          <p:cNvPr id="7" name="Tabell 6"/>
          <p:cNvGraphicFramePr>
            <a:graphicFrameLocks noGrp="1"/>
          </p:cNvGraphicFramePr>
          <p:nvPr>
            <p:extLst>
              <p:ext uri="{D42A27DB-BD31-4B8C-83A1-F6EECF244321}">
                <p14:modId xmlns:p14="http://schemas.microsoft.com/office/powerpoint/2010/main" val="3774884205"/>
              </p:ext>
            </p:extLst>
          </p:nvPr>
        </p:nvGraphicFramePr>
        <p:xfrm>
          <a:off x="107504" y="1916834"/>
          <a:ext cx="4248472" cy="3151827"/>
        </p:xfrm>
        <a:graphic>
          <a:graphicData uri="http://schemas.openxmlformats.org/drawingml/2006/table">
            <a:tbl>
              <a:tblPr>
                <a:tableStyleId>{5940675A-B579-460E-94D1-54222C63F5DA}</a:tableStyleId>
              </a:tblPr>
              <a:tblGrid>
                <a:gridCol w="2962071">
                  <a:extLst>
                    <a:ext uri="{9D8B030D-6E8A-4147-A177-3AD203B41FA5}">
                      <a16:colId xmlns:a16="http://schemas.microsoft.com/office/drawing/2014/main" val="3985866410"/>
                    </a:ext>
                  </a:extLst>
                </a:gridCol>
                <a:gridCol w="584728">
                  <a:extLst>
                    <a:ext uri="{9D8B030D-6E8A-4147-A177-3AD203B41FA5}">
                      <a16:colId xmlns:a16="http://schemas.microsoft.com/office/drawing/2014/main" val="511616401"/>
                    </a:ext>
                  </a:extLst>
                </a:gridCol>
                <a:gridCol w="701673">
                  <a:extLst>
                    <a:ext uri="{9D8B030D-6E8A-4147-A177-3AD203B41FA5}">
                      <a16:colId xmlns:a16="http://schemas.microsoft.com/office/drawing/2014/main" val="3077891703"/>
                    </a:ext>
                  </a:extLst>
                </a:gridCol>
              </a:tblGrid>
              <a:tr h="424865">
                <a:tc gridSpan="3">
                  <a:txBody>
                    <a:bodyPr/>
                    <a:lstStyle/>
                    <a:p>
                      <a:pPr algn="l" fontAlgn="b"/>
                      <a:r>
                        <a:rPr lang="nb-NO" sz="1600" b="1" u="none" strike="noStrike" dirty="0" err="1" smtClean="0">
                          <a:effectLst/>
                        </a:rPr>
                        <a:t>Planned</a:t>
                      </a:r>
                      <a:r>
                        <a:rPr lang="nb-NO" sz="1600" b="1" u="none" strike="noStrike" baseline="0" dirty="0" smtClean="0">
                          <a:effectLst/>
                        </a:rPr>
                        <a:t> </a:t>
                      </a:r>
                      <a:r>
                        <a:rPr lang="nb-NO" sz="1600" b="1" u="none" strike="noStrike" baseline="0" dirty="0" err="1" smtClean="0">
                          <a:effectLst/>
                        </a:rPr>
                        <a:t>changes</a:t>
                      </a:r>
                      <a:r>
                        <a:rPr lang="nb-NO" sz="1600" b="1" u="none" strike="noStrike" baseline="0" dirty="0" smtClean="0">
                          <a:effectLst/>
                        </a:rPr>
                        <a:t> in </a:t>
                      </a:r>
                      <a:r>
                        <a:rPr lang="nb-NO" sz="1600" b="1" u="none" strike="noStrike" baseline="0" dirty="0" err="1" smtClean="0">
                          <a:effectLst/>
                        </a:rPr>
                        <a:t>state</a:t>
                      </a:r>
                      <a:r>
                        <a:rPr lang="nb-NO" sz="1600" b="1" u="none" strike="noStrike" baseline="0" dirty="0" smtClean="0">
                          <a:effectLst/>
                        </a:rPr>
                        <a:t> directives</a:t>
                      </a:r>
                      <a:r>
                        <a:rPr lang="nb-NO" sz="1600" b="1" i="0" u="none" strike="noStrike" baseline="0" dirty="0" smtClean="0">
                          <a:effectLst/>
                        </a:rPr>
                        <a:t> for </a:t>
                      </a:r>
                      <a:r>
                        <a:rPr lang="nb-NO" sz="1600" b="1" i="0" u="none" strike="noStrike" baseline="0" dirty="0" err="1" smtClean="0">
                          <a:effectLst/>
                        </a:rPr>
                        <a:t>climate</a:t>
                      </a:r>
                      <a:r>
                        <a:rPr lang="nb-NO" sz="1600" b="1" i="0" u="none" strike="noStrike" baseline="0" dirty="0" smtClean="0">
                          <a:effectLst/>
                        </a:rPr>
                        <a:t> and </a:t>
                      </a:r>
                      <a:r>
                        <a:rPr lang="nb-NO" sz="1600" b="1" i="0" u="none" strike="noStrike" baseline="0" dirty="0" err="1" smtClean="0">
                          <a:effectLst/>
                        </a:rPr>
                        <a:t>energy</a:t>
                      </a:r>
                      <a:r>
                        <a:rPr lang="nb-NO" sz="1600" b="1" i="0" u="none" strike="noStrike" baseline="0" dirty="0" smtClean="0">
                          <a:effectLst/>
                        </a:rPr>
                        <a:t> planning</a:t>
                      </a:r>
                      <a:r>
                        <a:rPr lang="nb-NO" sz="1600" b="1" i="1" u="none" strike="noStrike" baseline="0" dirty="0" smtClean="0">
                          <a:effectLst/>
                        </a:rPr>
                        <a:t/>
                      </a:r>
                      <a:br>
                        <a:rPr lang="nb-NO" sz="1600" b="1" i="1" u="none" strike="noStrike" baseline="0" dirty="0" smtClean="0">
                          <a:effectLst/>
                        </a:rPr>
                      </a:br>
                      <a:r>
                        <a:rPr lang="nb-NO" sz="1600" b="0" i="1" u="none" strike="noStrike" baseline="0" dirty="0" smtClean="0">
                          <a:effectLst/>
                        </a:rPr>
                        <a:t>(Statlige planretningslinjer for klima- og energiplanlegging)</a:t>
                      </a:r>
                      <a:endParaRPr lang="nb-NO" sz="1600" b="0" i="1" u="none" strike="noStrike" dirty="0">
                        <a:solidFill>
                          <a:srgbClr val="333399"/>
                        </a:solidFill>
                        <a:effectLst/>
                        <a:latin typeface="Arial" panose="020B0604020202020204" pitchFamily="34" charset="0"/>
                      </a:endParaRPr>
                    </a:p>
                  </a:txBody>
                  <a:tcPr marL="4763" marR="4763" marT="4763" marB="0" anchor="ctr">
                    <a:solidFill>
                      <a:schemeClr val="accent1">
                        <a:lumMod val="60000"/>
                        <a:lumOff val="40000"/>
                      </a:schemeClr>
                    </a:solidFill>
                  </a:tcPr>
                </a:tc>
                <a:tc hMerge="1">
                  <a:txBody>
                    <a:bodyPr/>
                    <a:lstStyle/>
                    <a:p>
                      <a:endParaRPr lang="nb-NO"/>
                    </a:p>
                  </a:txBody>
                  <a:tcPr/>
                </a:tc>
                <a:tc hMerge="1">
                  <a:txBody>
                    <a:bodyPr/>
                    <a:lstStyle/>
                    <a:p>
                      <a:pPr algn="ctr" fontAlgn="b"/>
                      <a:endParaRPr lang="nb-NO" sz="900" b="0" i="0" u="none" strike="noStrike" dirty="0">
                        <a:solidFill>
                          <a:srgbClr val="333399"/>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81602058"/>
                  </a:ext>
                </a:extLst>
              </a:tr>
              <a:tr h="182674">
                <a:tc rowSpan="2">
                  <a:txBody>
                    <a:bodyPr/>
                    <a:lstStyle/>
                    <a:p>
                      <a:pPr algn="l" fontAlgn="t"/>
                      <a:r>
                        <a:rPr lang="nb-NO" sz="1400" u="none" strike="noStrike" dirty="0" smtClean="0">
                          <a:effectLst/>
                        </a:rPr>
                        <a:t>A) Do </a:t>
                      </a:r>
                      <a:r>
                        <a:rPr lang="nb-NO" sz="1400" u="none" strike="noStrike" dirty="0" err="1" smtClean="0">
                          <a:effectLst/>
                        </a:rPr>
                        <a:t>you</a:t>
                      </a:r>
                      <a:r>
                        <a:rPr lang="nb-NO" sz="1400" u="none" strike="noStrike" dirty="0" smtClean="0">
                          <a:effectLst/>
                        </a:rPr>
                        <a:t> </a:t>
                      </a:r>
                      <a:r>
                        <a:rPr lang="nb-NO" sz="1400" u="none" strike="noStrike" dirty="0" err="1" smtClean="0">
                          <a:effectLst/>
                        </a:rPr>
                        <a:t>know</a:t>
                      </a:r>
                      <a:r>
                        <a:rPr lang="nb-NO" sz="1400" u="none" strike="noStrike" dirty="0" smtClean="0">
                          <a:effectLst/>
                        </a:rPr>
                        <a:t> </a:t>
                      </a:r>
                      <a:r>
                        <a:rPr lang="nb-NO" sz="1400" u="none" strike="noStrike" dirty="0" err="1" smtClean="0">
                          <a:effectLst/>
                        </a:rPr>
                        <a:t>about</a:t>
                      </a:r>
                      <a:r>
                        <a:rPr lang="nb-NO" sz="1400" u="none" strike="noStrike" dirty="0" smtClean="0">
                          <a:effectLst/>
                        </a:rPr>
                        <a:t> </a:t>
                      </a:r>
                      <a:r>
                        <a:rPr lang="nb-NO" sz="1400" u="none" strike="noStrike" dirty="0" err="1" smtClean="0">
                          <a:effectLst/>
                        </a:rPr>
                        <a:t>the</a:t>
                      </a:r>
                      <a:r>
                        <a:rPr lang="nb-NO" sz="1400" u="none" strike="noStrike" dirty="0" smtClean="0">
                          <a:effectLst/>
                        </a:rPr>
                        <a:t> </a:t>
                      </a:r>
                      <a:r>
                        <a:rPr lang="nb-NO" sz="1400" u="none" strike="noStrike" dirty="0" err="1" smtClean="0">
                          <a:effectLst/>
                        </a:rPr>
                        <a:t>changes</a:t>
                      </a:r>
                      <a:r>
                        <a:rPr lang="nb-NO" sz="1400" u="none" strike="noStrike" dirty="0" smtClean="0">
                          <a:effectLst/>
                        </a:rPr>
                        <a:t>?</a:t>
                      </a:r>
                      <a:endParaRPr lang="nb-NO" sz="1400" b="0" i="0" u="none" strike="noStrike" dirty="0">
                        <a:solidFill>
                          <a:srgbClr val="333399"/>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l" fontAlgn="t"/>
                      <a:r>
                        <a:rPr lang="nb-NO" sz="1400" u="none" strike="noStrike" dirty="0">
                          <a:effectLst/>
                        </a:rPr>
                        <a:t>Ja</a:t>
                      </a:r>
                      <a:endParaRPr lang="nb-NO" sz="1400" b="0" i="0" u="none" strike="noStrike" dirty="0">
                        <a:solidFill>
                          <a:srgbClr val="333399"/>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t"/>
                      <a:r>
                        <a:rPr lang="nb-NO" sz="1400" u="none" strike="noStrike" dirty="0">
                          <a:effectLst/>
                        </a:rPr>
                        <a:t>19</a:t>
                      </a:r>
                      <a:endParaRPr lang="nb-NO" sz="1400" b="0" i="0" u="none" strike="noStrike" dirty="0">
                        <a:solidFill>
                          <a:srgbClr val="9933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1613557034"/>
                  </a:ext>
                </a:extLst>
              </a:tr>
              <a:tr h="182674">
                <a:tc vMerge="1">
                  <a:txBody>
                    <a:bodyPr/>
                    <a:lstStyle/>
                    <a:p>
                      <a:endParaRPr lang="nb-NO"/>
                    </a:p>
                  </a:txBody>
                  <a:tcPr/>
                </a:tc>
                <a:tc>
                  <a:txBody>
                    <a:bodyPr/>
                    <a:lstStyle/>
                    <a:p>
                      <a:pPr algn="l" fontAlgn="t"/>
                      <a:r>
                        <a:rPr lang="nb-NO" sz="1400" u="none" strike="noStrike" dirty="0">
                          <a:effectLst/>
                        </a:rPr>
                        <a:t>Nei</a:t>
                      </a:r>
                      <a:endParaRPr lang="nb-NO" sz="1400" b="0" i="0" u="none" strike="noStrike" dirty="0">
                        <a:solidFill>
                          <a:srgbClr val="333399"/>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t"/>
                      <a:r>
                        <a:rPr lang="nb-NO" sz="1400" u="none" strike="noStrike" dirty="0">
                          <a:effectLst/>
                        </a:rPr>
                        <a:t>26</a:t>
                      </a:r>
                      <a:endParaRPr lang="nb-NO" sz="1400" b="0" i="0" u="none" strike="noStrike" dirty="0">
                        <a:solidFill>
                          <a:srgbClr val="9933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2120030056"/>
                  </a:ext>
                </a:extLst>
              </a:tr>
              <a:tr h="182674">
                <a:tc rowSpan="3">
                  <a:txBody>
                    <a:bodyPr/>
                    <a:lstStyle/>
                    <a:p>
                      <a:pPr algn="l" fontAlgn="t"/>
                      <a:r>
                        <a:rPr lang="nb-NO" sz="1400" u="none" strike="noStrike" dirty="0" smtClean="0">
                          <a:effectLst/>
                        </a:rPr>
                        <a:t>B) Do</a:t>
                      </a:r>
                      <a:r>
                        <a:rPr lang="nb-NO" sz="1400" u="none" strike="noStrike" baseline="0" dirty="0" smtClean="0">
                          <a:effectLst/>
                        </a:rPr>
                        <a:t> </a:t>
                      </a:r>
                      <a:r>
                        <a:rPr lang="nb-NO" sz="1400" u="none" strike="noStrike" baseline="0" dirty="0" err="1" smtClean="0">
                          <a:effectLst/>
                        </a:rPr>
                        <a:t>you</a:t>
                      </a:r>
                      <a:r>
                        <a:rPr lang="nb-NO" sz="1400" u="none" strike="noStrike" baseline="0" dirty="0" smtClean="0">
                          <a:effectLst/>
                        </a:rPr>
                        <a:t> </a:t>
                      </a:r>
                      <a:r>
                        <a:rPr lang="nb-NO" sz="1400" u="none" strike="noStrike" baseline="0" dirty="0" err="1" smtClean="0">
                          <a:effectLst/>
                        </a:rPr>
                        <a:t>think</a:t>
                      </a:r>
                      <a:r>
                        <a:rPr lang="nb-NO" sz="1400" u="none" strike="noStrike" baseline="0" dirty="0" smtClean="0">
                          <a:effectLst/>
                        </a:rPr>
                        <a:t> </a:t>
                      </a:r>
                      <a:r>
                        <a:rPr lang="nb-NO" sz="1400" u="none" strike="noStrike" baseline="0" dirty="0" err="1" smtClean="0">
                          <a:effectLst/>
                        </a:rPr>
                        <a:t>this</a:t>
                      </a:r>
                      <a:r>
                        <a:rPr lang="nb-NO" sz="1400" u="none" strike="noStrike" baseline="0" dirty="0" smtClean="0">
                          <a:effectLst/>
                        </a:rPr>
                        <a:t> it </a:t>
                      </a:r>
                      <a:r>
                        <a:rPr lang="nb-NO" sz="1400" u="none" strike="noStrike" baseline="0" dirty="0" err="1" smtClean="0">
                          <a:effectLst/>
                        </a:rPr>
                        <a:t>will</a:t>
                      </a:r>
                      <a:r>
                        <a:rPr lang="nb-NO" sz="1400" u="none" strike="noStrike" baseline="0" dirty="0" smtClean="0">
                          <a:effectLst/>
                        </a:rPr>
                        <a:t> lead to </a:t>
                      </a:r>
                      <a:r>
                        <a:rPr lang="nb-NO" sz="1400" u="none" strike="noStrike" baseline="0" dirty="0" err="1" smtClean="0">
                          <a:effectLst/>
                        </a:rPr>
                        <a:t>bigger</a:t>
                      </a:r>
                      <a:r>
                        <a:rPr lang="nb-NO" sz="1400" u="none" strike="noStrike" baseline="0" dirty="0" smtClean="0">
                          <a:effectLst/>
                        </a:rPr>
                        <a:t> </a:t>
                      </a:r>
                      <a:r>
                        <a:rPr lang="nb-NO" sz="1400" u="none" strike="noStrike" baseline="0" dirty="0" err="1" smtClean="0">
                          <a:effectLst/>
                        </a:rPr>
                        <a:t>changes</a:t>
                      </a:r>
                      <a:r>
                        <a:rPr lang="nb-NO" sz="1400" u="none" strike="noStrike" baseline="0" dirty="0" smtClean="0">
                          <a:effectLst/>
                        </a:rPr>
                        <a:t> in </a:t>
                      </a:r>
                      <a:r>
                        <a:rPr lang="nb-NO" sz="1400" u="none" strike="noStrike" baseline="0" dirty="0" err="1" smtClean="0">
                          <a:effectLst/>
                        </a:rPr>
                        <a:t>the</a:t>
                      </a:r>
                      <a:r>
                        <a:rPr lang="nb-NO" sz="1400" u="none" strike="noStrike" baseline="0" dirty="0" smtClean="0">
                          <a:effectLst/>
                        </a:rPr>
                        <a:t> </a:t>
                      </a:r>
                      <a:r>
                        <a:rPr lang="nb-NO" sz="1400" u="none" strike="noStrike" baseline="0" dirty="0" err="1" smtClean="0">
                          <a:effectLst/>
                        </a:rPr>
                        <a:t>way</a:t>
                      </a:r>
                      <a:r>
                        <a:rPr lang="nb-NO" sz="1400" u="none" strike="noStrike" baseline="0" dirty="0" smtClean="0">
                          <a:effectLst/>
                        </a:rPr>
                        <a:t> </a:t>
                      </a:r>
                      <a:r>
                        <a:rPr lang="nb-NO" sz="1400" u="none" strike="noStrike" baseline="0" dirty="0" err="1" smtClean="0">
                          <a:effectLst/>
                        </a:rPr>
                        <a:t>you</a:t>
                      </a:r>
                      <a:r>
                        <a:rPr lang="nb-NO" sz="1400" u="none" strike="noStrike" baseline="0" dirty="0" smtClean="0">
                          <a:effectLst/>
                        </a:rPr>
                        <a:t>/</a:t>
                      </a:r>
                      <a:r>
                        <a:rPr lang="nb-NO" sz="1400" u="none" strike="noStrike" baseline="0" dirty="0" err="1" smtClean="0">
                          <a:effectLst/>
                        </a:rPr>
                        <a:t>your</a:t>
                      </a:r>
                      <a:r>
                        <a:rPr lang="nb-NO" sz="1400" u="none" strike="noStrike" baseline="0" dirty="0" smtClean="0">
                          <a:effectLst/>
                        </a:rPr>
                        <a:t> </a:t>
                      </a:r>
                      <a:r>
                        <a:rPr lang="nb-NO" sz="1400" u="none" strike="noStrike" baseline="0" dirty="0" err="1" smtClean="0">
                          <a:effectLst/>
                        </a:rPr>
                        <a:t>organisation</a:t>
                      </a:r>
                      <a:r>
                        <a:rPr lang="nb-NO" sz="1400" u="none" strike="noStrike" baseline="0" dirty="0" smtClean="0">
                          <a:effectLst/>
                        </a:rPr>
                        <a:t> </a:t>
                      </a:r>
                      <a:r>
                        <a:rPr lang="nb-NO" sz="1400" u="none" strike="noStrike" baseline="0" dirty="0" err="1" smtClean="0">
                          <a:effectLst/>
                        </a:rPr>
                        <a:t>work</a:t>
                      </a:r>
                      <a:r>
                        <a:rPr lang="nb-NO" sz="1400" u="none" strike="noStrike" baseline="0" dirty="0" smtClean="0">
                          <a:effectLst/>
                        </a:rPr>
                        <a:t> </a:t>
                      </a:r>
                      <a:r>
                        <a:rPr lang="nb-NO" sz="1400" u="none" strike="noStrike" baseline="0" dirty="0" err="1" smtClean="0">
                          <a:effectLst/>
                        </a:rPr>
                        <a:t>with</a:t>
                      </a:r>
                      <a:r>
                        <a:rPr lang="nb-NO" sz="1400" u="none" strike="noStrike" baseline="0" dirty="0" smtClean="0">
                          <a:effectLst/>
                        </a:rPr>
                        <a:t> </a:t>
                      </a:r>
                      <a:r>
                        <a:rPr lang="nb-NO" sz="1400" u="none" strike="noStrike" baseline="0" dirty="0" err="1" smtClean="0">
                          <a:effectLst/>
                        </a:rPr>
                        <a:t>climate</a:t>
                      </a:r>
                      <a:r>
                        <a:rPr lang="nb-NO" sz="1400" u="none" strike="noStrike" baseline="0" dirty="0" smtClean="0">
                          <a:effectLst/>
                        </a:rPr>
                        <a:t> </a:t>
                      </a:r>
                      <a:r>
                        <a:rPr lang="nb-NO" sz="1400" u="none" strike="noStrike" baseline="0" dirty="0" err="1" smtClean="0">
                          <a:effectLst/>
                        </a:rPr>
                        <a:t>adaptation</a:t>
                      </a:r>
                      <a:r>
                        <a:rPr lang="nb-NO" sz="1400" u="none" strike="noStrike" baseline="0" dirty="0" smtClean="0">
                          <a:effectLst/>
                        </a:rPr>
                        <a:t> and </a:t>
                      </a:r>
                      <a:r>
                        <a:rPr lang="nb-NO" sz="1400" u="none" strike="noStrike" baseline="0" dirty="0" err="1" smtClean="0">
                          <a:effectLst/>
                        </a:rPr>
                        <a:t>mitigaiton</a:t>
                      </a:r>
                      <a:r>
                        <a:rPr lang="nb-NO" sz="1400" u="none" strike="noStrike" baseline="0" dirty="0" smtClean="0">
                          <a:effectLst/>
                        </a:rPr>
                        <a:t>?  </a:t>
                      </a:r>
                      <a:endParaRPr lang="nb-NO" sz="1400" b="0" i="0" u="none" strike="noStrike" dirty="0">
                        <a:solidFill>
                          <a:srgbClr val="333399"/>
                        </a:solidFill>
                        <a:effectLst/>
                        <a:latin typeface="Arial" panose="020B0604020202020204" pitchFamily="34" charset="0"/>
                      </a:endParaRPr>
                    </a:p>
                  </a:txBody>
                  <a:tcPr marL="4763" marR="4763" marT="4763" marB="0" anchor="ctr">
                    <a:solidFill>
                      <a:schemeClr val="bg1"/>
                    </a:solidFill>
                  </a:tcPr>
                </a:tc>
                <a:tc>
                  <a:txBody>
                    <a:bodyPr/>
                    <a:lstStyle/>
                    <a:p>
                      <a:pPr algn="l" fontAlgn="t"/>
                      <a:r>
                        <a:rPr lang="nb-NO" sz="1400" u="none" strike="noStrike" dirty="0">
                          <a:effectLst/>
                        </a:rPr>
                        <a:t>Ja</a:t>
                      </a:r>
                      <a:endParaRPr lang="nb-NO" sz="1400" b="0" i="0" u="none" strike="noStrike" dirty="0">
                        <a:solidFill>
                          <a:srgbClr val="333399"/>
                        </a:solidFill>
                        <a:effectLst/>
                        <a:latin typeface="Arial" panose="020B0604020202020204" pitchFamily="34" charset="0"/>
                      </a:endParaRPr>
                    </a:p>
                  </a:txBody>
                  <a:tcPr marL="4763" marR="4763" marT="4763" marB="0" anchor="ctr">
                    <a:solidFill>
                      <a:schemeClr val="bg1"/>
                    </a:solidFill>
                  </a:tcPr>
                </a:tc>
                <a:tc>
                  <a:txBody>
                    <a:bodyPr/>
                    <a:lstStyle/>
                    <a:p>
                      <a:pPr algn="ctr" fontAlgn="t"/>
                      <a:r>
                        <a:rPr lang="nb-NO" sz="1400" u="none" strike="noStrike">
                          <a:effectLst/>
                        </a:rPr>
                        <a:t>4</a:t>
                      </a:r>
                      <a:endParaRPr lang="nb-NO" sz="1400" b="0" i="0" u="none" strike="noStrike">
                        <a:solidFill>
                          <a:srgbClr val="993300"/>
                        </a:solidFill>
                        <a:effectLst/>
                        <a:latin typeface="Arial" panose="020B0604020202020204" pitchFamily="34" charset="0"/>
                      </a:endParaRPr>
                    </a:p>
                  </a:txBody>
                  <a:tcPr marL="4763" marR="4763" marT="4763" marB="0" anchor="ctr">
                    <a:solidFill>
                      <a:schemeClr val="bg1"/>
                    </a:solidFill>
                  </a:tcPr>
                </a:tc>
                <a:extLst>
                  <a:ext uri="{0D108BD9-81ED-4DB2-BD59-A6C34878D82A}">
                    <a16:rowId xmlns:a16="http://schemas.microsoft.com/office/drawing/2014/main" val="3360162000"/>
                  </a:ext>
                </a:extLst>
              </a:tr>
              <a:tr h="182674">
                <a:tc vMerge="1">
                  <a:txBody>
                    <a:bodyPr/>
                    <a:lstStyle/>
                    <a:p>
                      <a:endParaRPr lang="nb-NO"/>
                    </a:p>
                  </a:txBody>
                  <a:tcPr/>
                </a:tc>
                <a:tc>
                  <a:txBody>
                    <a:bodyPr/>
                    <a:lstStyle/>
                    <a:p>
                      <a:pPr algn="l" fontAlgn="t"/>
                      <a:r>
                        <a:rPr lang="nb-NO" sz="1400" u="none" strike="noStrike">
                          <a:effectLst/>
                        </a:rPr>
                        <a:t>Nei</a:t>
                      </a:r>
                      <a:endParaRPr lang="nb-NO" sz="1400" b="0" i="0" u="none" strike="noStrike">
                        <a:solidFill>
                          <a:srgbClr val="333399"/>
                        </a:solidFill>
                        <a:effectLst/>
                        <a:latin typeface="Arial" panose="020B0604020202020204" pitchFamily="34" charset="0"/>
                      </a:endParaRPr>
                    </a:p>
                  </a:txBody>
                  <a:tcPr marL="4763" marR="4763" marT="4763" marB="0" anchor="ctr">
                    <a:solidFill>
                      <a:schemeClr val="bg1"/>
                    </a:solidFill>
                  </a:tcPr>
                </a:tc>
                <a:tc>
                  <a:txBody>
                    <a:bodyPr/>
                    <a:lstStyle/>
                    <a:p>
                      <a:pPr algn="ctr" fontAlgn="t"/>
                      <a:r>
                        <a:rPr lang="nb-NO" sz="1400" u="none" strike="noStrike">
                          <a:effectLst/>
                        </a:rPr>
                        <a:t>16</a:t>
                      </a:r>
                      <a:endParaRPr lang="nb-NO" sz="1400" b="0" i="0" u="none" strike="noStrike">
                        <a:solidFill>
                          <a:srgbClr val="993300"/>
                        </a:solidFill>
                        <a:effectLst/>
                        <a:latin typeface="Arial" panose="020B0604020202020204" pitchFamily="34" charset="0"/>
                      </a:endParaRPr>
                    </a:p>
                  </a:txBody>
                  <a:tcPr marL="4763" marR="4763" marT="4763" marB="0" anchor="ctr">
                    <a:solidFill>
                      <a:schemeClr val="bg1"/>
                    </a:solidFill>
                  </a:tcPr>
                </a:tc>
                <a:extLst>
                  <a:ext uri="{0D108BD9-81ED-4DB2-BD59-A6C34878D82A}">
                    <a16:rowId xmlns:a16="http://schemas.microsoft.com/office/drawing/2014/main" val="528840075"/>
                  </a:ext>
                </a:extLst>
              </a:tr>
              <a:tr h="182674">
                <a:tc vMerge="1">
                  <a:txBody>
                    <a:bodyPr/>
                    <a:lstStyle/>
                    <a:p>
                      <a:pPr algn="l" fontAlgn="t"/>
                      <a:endParaRPr lang="nb-NO" sz="900" b="0" i="0" u="none" strike="noStrike" dirty="0">
                        <a:solidFill>
                          <a:srgbClr val="333399"/>
                        </a:solidFill>
                        <a:effectLst/>
                        <a:latin typeface="Arial" panose="020B0604020202020204" pitchFamily="34" charset="0"/>
                      </a:endParaRPr>
                    </a:p>
                  </a:txBody>
                  <a:tcPr marL="6350" marR="6350" marT="6350" marB="0"/>
                </a:tc>
                <a:tc>
                  <a:txBody>
                    <a:bodyPr/>
                    <a:lstStyle/>
                    <a:p>
                      <a:pPr algn="l" fontAlgn="t"/>
                      <a:r>
                        <a:rPr lang="nb-NO" sz="1400" u="none" strike="noStrike" dirty="0">
                          <a:effectLst/>
                        </a:rPr>
                        <a:t>Vet ikke</a:t>
                      </a:r>
                      <a:endParaRPr lang="nb-NO" sz="1400" b="0" i="0" u="none" strike="noStrike" dirty="0">
                        <a:solidFill>
                          <a:srgbClr val="333399"/>
                        </a:solidFill>
                        <a:effectLst/>
                        <a:latin typeface="Arial" panose="020B0604020202020204" pitchFamily="34" charset="0"/>
                      </a:endParaRPr>
                    </a:p>
                  </a:txBody>
                  <a:tcPr marL="4763" marR="4763" marT="4763" marB="0" anchor="ctr">
                    <a:solidFill>
                      <a:schemeClr val="bg1"/>
                    </a:solidFill>
                  </a:tcPr>
                </a:tc>
                <a:tc>
                  <a:txBody>
                    <a:bodyPr/>
                    <a:lstStyle/>
                    <a:p>
                      <a:pPr algn="ctr" fontAlgn="t"/>
                      <a:r>
                        <a:rPr lang="nb-NO" sz="1400" u="none" strike="noStrike" dirty="0">
                          <a:effectLst/>
                        </a:rPr>
                        <a:t>21</a:t>
                      </a:r>
                      <a:endParaRPr lang="nb-NO" sz="1400" b="0" i="0" u="none" strike="noStrike" dirty="0">
                        <a:solidFill>
                          <a:srgbClr val="993300"/>
                        </a:solidFill>
                        <a:effectLst/>
                        <a:latin typeface="Arial" panose="020B0604020202020204" pitchFamily="34" charset="0"/>
                      </a:endParaRPr>
                    </a:p>
                  </a:txBody>
                  <a:tcPr marL="4763" marR="4763" marT="4763" marB="0" anchor="ctr">
                    <a:solidFill>
                      <a:schemeClr val="bg1"/>
                    </a:solidFill>
                  </a:tcPr>
                </a:tc>
                <a:extLst>
                  <a:ext uri="{0D108BD9-81ED-4DB2-BD59-A6C34878D82A}">
                    <a16:rowId xmlns:a16="http://schemas.microsoft.com/office/drawing/2014/main" val="2612014001"/>
                  </a:ext>
                </a:extLst>
              </a:tr>
              <a:tr h="182674">
                <a:tc rowSpan="3">
                  <a:txBody>
                    <a:bodyPr/>
                    <a:lstStyle/>
                    <a:p>
                      <a:pPr algn="l" fontAlgn="t"/>
                      <a:r>
                        <a:rPr lang="nb-NO" sz="1400" u="none" strike="noStrike" dirty="0" smtClean="0">
                          <a:effectLst/>
                        </a:rPr>
                        <a:t>C) Do </a:t>
                      </a:r>
                      <a:r>
                        <a:rPr lang="nb-NO" sz="1400" u="none" strike="noStrike" dirty="0" err="1" smtClean="0">
                          <a:effectLst/>
                        </a:rPr>
                        <a:t>you</a:t>
                      </a:r>
                      <a:r>
                        <a:rPr lang="nb-NO" sz="1400" u="none" strike="noStrike" dirty="0" smtClean="0">
                          <a:effectLst/>
                        </a:rPr>
                        <a:t> </a:t>
                      </a:r>
                      <a:r>
                        <a:rPr lang="nb-NO" sz="1400" u="none" strike="noStrike" dirty="0" err="1" smtClean="0">
                          <a:effectLst/>
                        </a:rPr>
                        <a:t>think</a:t>
                      </a:r>
                      <a:r>
                        <a:rPr lang="nb-NO" sz="1400" u="none" strike="noStrike" dirty="0" smtClean="0">
                          <a:effectLst/>
                        </a:rPr>
                        <a:t> </a:t>
                      </a:r>
                      <a:r>
                        <a:rPr lang="nb-NO" sz="1400" u="none" strike="noStrike" dirty="0" err="1" smtClean="0">
                          <a:effectLst/>
                        </a:rPr>
                        <a:t>this</a:t>
                      </a:r>
                      <a:r>
                        <a:rPr lang="nb-NO" sz="1400" u="none" strike="noStrike" dirty="0" smtClean="0">
                          <a:effectLst/>
                        </a:rPr>
                        <a:t> </a:t>
                      </a:r>
                      <a:r>
                        <a:rPr lang="nb-NO" sz="1400" u="none" strike="noStrike" dirty="0" err="1" smtClean="0">
                          <a:effectLst/>
                        </a:rPr>
                        <a:t>can</a:t>
                      </a:r>
                      <a:r>
                        <a:rPr lang="nb-NO" sz="1400" u="none" strike="noStrike" baseline="0" dirty="0" smtClean="0">
                          <a:effectLst/>
                        </a:rPr>
                        <a:t> </a:t>
                      </a:r>
                      <a:r>
                        <a:rPr lang="nb-NO" sz="1400" u="none" strike="noStrike" baseline="0" dirty="0" err="1" smtClean="0">
                          <a:effectLst/>
                        </a:rPr>
                        <a:t>contribute</a:t>
                      </a:r>
                      <a:r>
                        <a:rPr lang="nb-NO" sz="1400" u="none" strike="noStrike" baseline="0" dirty="0" smtClean="0">
                          <a:effectLst/>
                        </a:rPr>
                        <a:t> </a:t>
                      </a:r>
                      <a:r>
                        <a:rPr lang="nb-NO" sz="1400" u="none" strike="noStrike" baseline="0" dirty="0" err="1" smtClean="0">
                          <a:effectLst/>
                        </a:rPr>
                        <a:t>positively</a:t>
                      </a:r>
                      <a:r>
                        <a:rPr lang="nb-NO" sz="1400" u="none" strike="noStrike" baseline="0" dirty="0" smtClean="0">
                          <a:effectLst/>
                        </a:rPr>
                        <a:t> to </a:t>
                      </a:r>
                      <a:r>
                        <a:rPr lang="nb-NO" sz="1400" u="none" strike="noStrike" baseline="0" dirty="0" err="1" smtClean="0">
                          <a:effectLst/>
                        </a:rPr>
                        <a:t>strengthening</a:t>
                      </a:r>
                      <a:r>
                        <a:rPr lang="nb-NO" sz="1400" u="none" strike="noStrike" baseline="0" dirty="0" smtClean="0">
                          <a:effectLst/>
                        </a:rPr>
                        <a:t> </a:t>
                      </a:r>
                      <a:r>
                        <a:rPr lang="nb-NO" sz="1400" u="none" strike="noStrike" baseline="0" dirty="0" err="1" smtClean="0">
                          <a:effectLst/>
                        </a:rPr>
                        <a:t>the</a:t>
                      </a:r>
                      <a:r>
                        <a:rPr lang="nb-NO" sz="1400" u="none" strike="noStrike" baseline="0" dirty="0" smtClean="0">
                          <a:effectLst/>
                        </a:rPr>
                        <a:t> </a:t>
                      </a:r>
                      <a:r>
                        <a:rPr lang="nb-NO" sz="1400" u="none" strike="noStrike" baseline="0" dirty="0" err="1" smtClean="0">
                          <a:effectLst/>
                        </a:rPr>
                        <a:t>work</a:t>
                      </a:r>
                      <a:r>
                        <a:rPr lang="nb-NO" sz="1400" u="none" strike="noStrike" baseline="0" dirty="0" smtClean="0">
                          <a:effectLst/>
                        </a:rPr>
                        <a:t> </a:t>
                      </a:r>
                      <a:r>
                        <a:rPr lang="nb-NO" sz="1400" u="none" strike="noStrike" baseline="0" dirty="0" err="1" smtClean="0">
                          <a:effectLst/>
                        </a:rPr>
                        <a:t>on</a:t>
                      </a:r>
                      <a:r>
                        <a:rPr lang="nb-NO" sz="1400" u="none" strike="noStrike" baseline="0" dirty="0" smtClean="0">
                          <a:effectLst/>
                        </a:rPr>
                        <a:t> </a:t>
                      </a:r>
                      <a:r>
                        <a:rPr lang="nb-NO" sz="1400" u="none" strike="noStrike" baseline="0" dirty="0" err="1" smtClean="0">
                          <a:effectLst/>
                        </a:rPr>
                        <a:t>climate</a:t>
                      </a:r>
                      <a:r>
                        <a:rPr lang="nb-NO" sz="1400" u="none" strike="noStrike" baseline="0" dirty="0" smtClean="0">
                          <a:effectLst/>
                        </a:rPr>
                        <a:t> </a:t>
                      </a:r>
                      <a:r>
                        <a:rPr lang="nb-NO" sz="1400" u="none" strike="noStrike" baseline="0" dirty="0" err="1" smtClean="0">
                          <a:effectLst/>
                        </a:rPr>
                        <a:t>adaptation</a:t>
                      </a:r>
                      <a:r>
                        <a:rPr lang="nb-NO" sz="1400" u="none" strike="noStrike" baseline="0" dirty="0" smtClean="0">
                          <a:effectLst/>
                        </a:rPr>
                        <a:t> and </a:t>
                      </a:r>
                      <a:r>
                        <a:rPr lang="nb-NO" sz="1400" u="none" strike="noStrike" baseline="0" dirty="0" err="1" smtClean="0">
                          <a:effectLst/>
                        </a:rPr>
                        <a:t>mitigaiton</a:t>
                      </a:r>
                      <a:r>
                        <a:rPr lang="nb-NO" sz="1400" u="none" strike="noStrike" baseline="0" dirty="0" smtClean="0">
                          <a:effectLst/>
                        </a:rPr>
                        <a:t>? </a:t>
                      </a:r>
                      <a:endParaRPr lang="nb-NO" sz="1400" b="0" i="0" u="none" strike="noStrike" dirty="0">
                        <a:solidFill>
                          <a:srgbClr val="333399"/>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l" fontAlgn="t"/>
                      <a:r>
                        <a:rPr lang="nb-NO" sz="1400" u="none" strike="noStrike" dirty="0">
                          <a:effectLst/>
                        </a:rPr>
                        <a:t>Ja </a:t>
                      </a:r>
                      <a:endParaRPr lang="nb-NO" sz="1400" b="0" i="0" u="none" strike="noStrike" dirty="0">
                        <a:solidFill>
                          <a:srgbClr val="333399"/>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t"/>
                      <a:r>
                        <a:rPr lang="nb-NO" sz="1400" u="none" strike="noStrike" dirty="0">
                          <a:effectLst/>
                        </a:rPr>
                        <a:t>17</a:t>
                      </a:r>
                      <a:endParaRPr lang="nb-NO" sz="1400" b="0" i="0" u="none" strike="noStrike" dirty="0">
                        <a:solidFill>
                          <a:srgbClr val="9933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746483526"/>
                  </a:ext>
                </a:extLst>
              </a:tr>
              <a:tr h="182674">
                <a:tc vMerge="1">
                  <a:txBody>
                    <a:bodyPr/>
                    <a:lstStyle/>
                    <a:p>
                      <a:pPr algn="l" fontAlgn="t"/>
                      <a:endParaRPr lang="nb-NO" sz="900" b="0" i="0" u="none" strike="noStrike" dirty="0">
                        <a:solidFill>
                          <a:srgbClr val="333399"/>
                        </a:solidFill>
                        <a:effectLst/>
                        <a:latin typeface="Arial" panose="020B0604020202020204" pitchFamily="34" charset="0"/>
                      </a:endParaRPr>
                    </a:p>
                  </a:txBody>
                  <a:tcPr marL="6350" marR="6350" marT="6350" marB="0"/>
                </a:tc>
                <a:tc>
                  <a:txBody>
                    <a:bodyPr/>
                    <a:lstStyle/>
                    <a:p>
                      <a:pPr algn="l" fontAlgn="t"/>
                      <a:r>
                        <a:rPr lang="nb-NO" sz="1400" u="none" strike="noStrike">
                          <a:effectLst/>
                        </a:rPr>
                        <a:t>Nei</a:t>
                      </a:r>
                      <a:endParaRPr lang="nb-NO" sz="1400" b="0" i="0" u="none" strike="noStrike">
                        <a:solidFill>
                          <a:srgbClr val="333399"/>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t"/>
                      <a:r>
                        <a:rPr lang="nb-NO" sz="1400" u="none" strike="noStrike" dirty="0">
                          <a:effectLst/>
                        </a:rPr>
                        <a:t>2</a:t>
                      </a:r>
                      <a:endParaRPr lang="nb-NO" sz="1400" b="0" i="0" u="none" strike="noStrike" dirty="0">
                        <a:solidFill>
                          <a:srgbClr val="9933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1339673269"/>
                  </a:ext>
                </a:extLst>
              </a:tr>
              <a:tr h="182674">
                <a:tc vMerge="1">
                  <a:txBody>
                    <a:bodyPr/>
                    <a:lstStyle/>
                    <a:p>
                      <a:pPr algn="l" fontAlgn="t"/>
                      <a:endParaRPr lang="nb-NO" sz="900" b="0" i="0" u="none" strike="noStrike" dirty="0">
                        <a:solidFill>
                          <a:srgbClr val="333399"/>
                        </a:solidFill>
                        <a:effectLst/>
                        <a:latin typeface="Arial" panose="020B0604020202020204" pitchFamily="34" charset="0"/>
                      </a:endParaRPr>
                    </a:p>
                  </a:txBody>
                  <a:tcPr marL="6350" marR="6350" marT="6350" marB="0"/>
                </a:tc>
                <a:tc>
                  <a:txBody>
                    <a:bodyPr/>
                    <a:lstStyle/>
                    <a:p>
                      <a:pPr algn="l" fontAlgn="t"/>
                      <a:r>
                        <a:rPr lang="nb-NO" sz="1400" u="none" strike="noStrike" dirty="0">
                          <a:effectLst/>
                        </a:rPr>
                        <a:t>Vet ikke</a:t>
                      </a:r>
                      <a:endParaRPr lang="nb-NO" sz="1400" b="0" i="0" u="none" strike="noStrike" dirty="0">
                        <a:solidFill>
                          <a:srgbClr val="333399"/>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t"/>
                      <a:r>
                        <a:rPr lang="nb-NO" sz="1400" u="none" strike="noStrike" dirty="0">
                          <a:effectLst/>
                        </a:rPr>
                        <a:t>16</a:t>
                      </a:r>
                      <a:endParaRPr lang="nb-NO" sz="1400" b="0" i="0" u="none" strike="noStrike" dirty="0">
                        <a:solidFill>
                          <a:srgbClr val="9933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1924286425"/>
                  </a:ext>
                </a:extLst>
              </a:tr>
            </a:tbl>
          </a:graphicData>
        </a:graphic>
      </p:graphicFrame>
    </p:spTree>
    <p:extLst>
      <p:ext uri="{BB962C8B-B14F-4D97-AF65-F5344CB8AC3E}">
        <p14:creationId xmlns:p14="http://schemas.microsoft.com/office/powerpoint/2010/main" val="2181205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100" dirty="0" err="1"/>
              <a:t>Daily</a:t>
            </a:r>
            <a:r>
              <a:rPr lang="nb-NO" sz="2100" dirty="0"/>
              <a:t> </a:t>
            </a:r>
            <a:r>
              <a:rPr lang="nb-NO" sz="2100" dirty="0" err="1"/>
              <a:t>mobility</a:t>
            </a:r>
            <a:r>
              <a:rPr lang="nb-NO" sz="2100" dirty="0"/>
              <a:t> and travel </a:t>
            </a:r>
            <a:r>
              <a:rPr lang="nb-NO" sz="2100" dirty="0" err="1"/>
              <a:t>behaviours</a:t>
            </a:r>
            <a:r>
              <a:rPr lang="nb-NO" sz="2100" dirty="0"/>
              <a:t> in regional and </a:t>
            </a:r>
            <a:r>
              <a:rPr lang="nb-NO" sz="2100" dirty="0" err="1"/>
              <a:t>municipal</a:t>
            </a:r>
            <a:r>
              <a:rPr lang="nb-NO" sz="2100" dirty="0"/>
              <a:t> </a:t>
            </a:r>
            <a:r>
              <a:rPr lang="nb-NO" sz="2100" dirty="0"/>
              <a:t>planning (1)</a:t>
            </a:r>
            <a:endParaRPr lang="nb-NO" sz="2100" dirty="0"/>
          </a:p>
        </p:txBody>
      </p:sp>
      <p:sp>
        <p:nvSpPr>
          <p:cNvPr id="3" name="Plassholder for innhold 2"/>
          <p:cNvSpPr>
            <a:spLocks noGrp="1"/>
          </p:cNvSpPr>
          <p:nvPr>
            <p:ph idx="1"/>
          </p:nvPr>
        </p:nvSpPr>
        <p:spPr>
          <a:xfrm>
            <a:off x="4896036" y="1196752"/>
            <a:ext cx="4247964" cy="5256584"/>
          </a:xfrm>
        </p:spPr>
        <p:txBody>
          <a:bodyPr>
            <a:normAutofit lnSpcReduction="10000"/>
          </a:bodyPr>
          <a:lstStyle/>
          <a:p>
            <a:r>
              <a:rPr lang="nb-NO" sz="1800" dirty="0" err="1" smtClean="0"/>
              <a:t>Several</a:t>
            </a:r>
            <a:r>
              <a:rPr lang="nb-NO" sz="1800" dirty="0" smtClean="0"/>
              <a:t> </a:t>
            </a:r>
            <a:r>
              <a:rPr lang="nb-NO" sz="1800" dirty="0"/>
              <a:t>report </a:t>
            </a:r>
            <a:r>
              <a:rPr lang="nb-NO" sz="1800" dirty="0" err="1"/>
              <a:t>having</a:t>
            </a:r>
            <a:r>
              <a:rPr lang="nb-NO" sz="1800" dirty="0"/>
              <a:t> </a:t>
            </a:r>
            <a:r>
              <a:rPr lang="nb-NO" b="1" dirty="0" err="1"/>
              <a:t>walking</a:t>
            </a:r>
            <a:r>
              <a:rPr lang="nb-NO" b="1" dirty="0"/>
              <a:t> and </a:t>
            </a:r>
            <a:r>
              <a:rPr lang="nb-NO" b="1" dirty="0" err="1"/>
              <a:t>cycling</a:t>
            </a:r>
            <a:r>
              <a:rPr lang="nb-NO" b="1" dirty="0"/>
              <a:t> </a:t>
            </a:r>
            <a:r>
              <a:rPr lang="nb-NO" b="1" dirty="0" err="1"/>
              <a:t>strategies</a:t>
            </a:r>
            <a:r>
              <a:rPr lang="nb-NO" sz="1800" dirty="0"/>
              <a:t> </a:t>
            </a:r>
            <a:r>
              <a:rPr lang="nb-NO" sz="1800" dirty="0" err="1"/>
              <a:t>despite</a:t>
            </a:r>
            <a:r>
              <a:rPr lang="nb-NO" sz="1800" dirty="0"/>
              <a:t> </a:t>
            </a:r>
            <a:r>
              <a:rPr lang="nb-NO" sz="1800" dirty="0" err="1"/>
              <a:t>this</a:t>
            </a:r>
            <a:r>
              <a:rPr lang="nb-NO" sz="1800" dirty="0"/>
              <a:t> not </a:t>
            </a:r>
            <a:r>
              <a:rPr lang="nb-NO" sz="1800" dirty="0" err="1"/>
              <a:t>being</a:t>
            </a:r>
            <a:r>
              <a:rPr lang="nb-NO" sz="1800" dirty="0"/>
              <a:t> a </a:t>
            </a:r>
            <a:r>
              <a:rPr lang="nb-NO" sz="1800" dirty="0" err="1"/>
              <a:t>requirement</a:t>
            </a:r>
            <a:r>
              <a:rPr lang="nb-NO" sz="1800" dirty="0"/>
              <a:t> in </a:t>
            </a:r>
            <a:r>
              <a:rPr lang="nb-NO" sz="1800" dirty="0" err="1"/>
              <a:t>municipal</a:t>
            </a:r>
            <a:r>
              <a:rPr lang="nb-NO" sz="1800" dirty="0"/>
              <a:t> planning</a:t>
            </a:r>
          </a:p>
          <a:p>
            <a:pPr lvl="1"/>
            <a:r>
              <a:rPr lang="nb-NO" sz="1600" dirty="0"/>
              <a:t>A </a:t>
            </a:r>
            <a:r>
              <a:rPr lang="nb-NO" sz="1600" dirty="0" err="1"/>
              <a:t>result</a:t>
            </a:r>
            <a:r>
              <a:rPr lang="nb-NO" sz="1600" dirty="0"/>
              <a:t> </a:t>
            </a:r>
            <a:r>
              <a:rPr lang="nb-NO" sz="1600" dirty="0"/>
              <a:t>from </a:t>
            </a:r>
            <a:r>
              <a:rPr lang="nb-NO" sz="1600" dirty="0" err="1"/>
              <a:t>the</a:t>
            </a:r>
            <a:r>
              <a:rPr lang="nb-NO" sz="1600" dirty="0"/>
              <a:t> </a:t>
            </a:r>
            <a:r>
              <a:rPr lang="nb-NO" sz="1600" dirty="0" err="1"/>
              <a:t>focus</a:t>
            </a:r>
            <a:r>
              <a:rPr lang="nb-NO" sz="1600" dirty="0"/>
              <a:t> of Vegvesenet </a:t>
            </a:r>
            <a:r>
              <a:rPr lang="nb-NO" sz="1600" dirty="0" err="1" smtClean="0"/>
              <a:t>on</a:t>
            </a:r>
            <a:r>
              <a:rPr lang="nb-NO" sz="1600" dirty="0" smtClean="0"/>
              <a:t> </a:t>
            </a:r>
            <a:r>
              <a:rPr lang="nb-NO" sz="1600" dirty="0" err="1"/>
              <a:t>this</a:t>
            </a:r>
            <a:r>
              <a:rPr lang="nb-NO" sz="1600" dirty="0"/>
              <a:t>?</a:t>
            </a:r>
          </a:p>
          <a:p>
            <a:pPr lvl="1"/>
            <a:r>
              <a:rPr lang="nb-NO" sz="1600" dirty="0" err="1"/>
              <a:t>Influenced</a:t>
            </a:r>
            <a:r>
              <a:rPr lang="nb-NO" sz="1600" dirty="0"/>
              <a:t> by </a:t>
            </a:r>
            <a:r>
              <a:rPr lang="nb-NO" sz="1600" dirty="0" err="1"/>
              <a:t>Bypakker</a:t>
            </a:r>
            <a:r>
              <a:rPr lang="nb-NO" sz="1600" dirty="0"/>
              <a:t>/Byvekstavtaler? </a:t>
            </a:r>
          </a:p>
          <a:p>
            <a:pPr lvl="1"/>
            <a:r>
              <a:rPr lang="nb-NO" sz="1600" dirty="0" smtClean="0"/>
              <a:t>An </a:t>
            </a:r>
            <a:r>
              <a:rPr lang="nb-NO" sz="1600" dirty="0" err="1"/>
              <a:t>effect</a:t>
            </a:r>
            <a:r>
              <a:rPr lang="nb-NO" sz="1600" dirty="0"/>
              <a:t> of </a:t>
            </a:r>
            <a:r>
              <a:rPr lang="nb-NO" sz="1600" dirty="0" err="1"/>
              <a:t>the</a:t>
            </a:r>
            <a:r>
              <a:rPr lang="nb-NO" sz="1600" dirty="0"/>
              <a:t> zero-</a:t>
            </a:r>
            <a:r>
              <a:rPr lang="nb-NO" sz="1600" dirty="0" err="1"/>
              <a:t>growth</a:t>
            </a:r>
            <a:r>
              <a:rPr lang="nb-NO" sz="1600" dirty="0"/>
              <a:t> </a:t>
            </a:r>
            <a:r>
              <a:rPr lang="nb-NO" sz="1600" dirty="0" err="1"/>
              <a:t>objective</a:t>
            </a:r>
            <a:r>
              <a:rPr lang="nb-NO" sz="1600" dirty="0"/>
              <a:t> (Nullvekstmålet)?</a:t>
            </a:r>
          </a:p>
          <a:p>
            <a:endParaRPr lang="nb-NO" sz="1800" dirty="0"/>
          </a:p>
          <a:p>
            <a:r>
              <a:rPr lang="nb-NO" sz="1800" dirty="0" err="1"/>
              <a:t>Could</a:t>
            </a:r>
            <a:r>
              <a:rPr lang="nb-NO" sz="1800" dirty="0"/>
              <a:t> </a:t>
            </a:r>
            <a:r>
              <a:rPr lang="nb-NO" sz="1800" dirty="0" err="1"/>
              <a:t>these</a:t>
            </a:r>
            <a:r>
              <a:rPr lang="nb-NO" sz="1800" dirty="0"/>
              <a:t> </a:t>
            </a:r>
            <a:r>
              <a:rPr lang="nb-NO" sz="1800" dirty="0" err="1"/>
              <a:t>tendencies</a:t>
            </a:r>
            <a:r>
              <a:rPr lang="nb-NO" sz="1800" dirty="0"/>
              <a:t> be </a:t>
            </a:r>
            <a:r>
              <a:rPr lang="nb-NO" sz="1800" dirty="0" err="1"/>
              <a:t>strengthened</a:t>
            </a:r>
            <a:r>
              <a:rPr lang="nb-NO" sz="1800" dirty="0"/>
              <a:t> by an </a:t>
            </a:r>
            <a:r>
              <a:rPr lang="nb-NO" sz="1800" dirty="0" err="1"/>
              <a:t>obligatory</a:t>
            </a:r>
            <a:r>
              <a:rPr lang="nb-NO" sz="1800" dirty="0"/>
              <a:t> </a:t>
            </a:r>
            <a:r>
              <a:rPr lang="nb-NO" sz="1800" dirty="0" err="1"/>
              <a:t>inclusion</a:t>
            </a:r>
            <a:r>
              <a:rPr lang="nb-NO" sz="1800" dirty="0"/>
              <a:t> </a:t>
            </a:r>
            <a:r>
              <a:rPr lang="nb-NO" sz="1800" dirty="0" err="1"/>
              <a:t>of</a:t>
            </a:r>
            <a:r>
              <a:rPr lang="nb-NO" sz="1800" dirty="0"/>
              <a:t> </a:t>
            </a:r>
            <a:r>
              <a:rPr lang="nb-NO" sz="1800" dirty="0" err="1"/>
              <a:t>mobility</a:t>
            </a:r>
            <a:r>
              <a:rPr lang="nb-NO" sz="1800" dirty="0"/>
              <a:t> plans in </a:t>
            </a:r>
            <a:r>
              <a:rPr lang="nb-NO" sz="1800" dirty="0" err="1"/>
              <a:t>municipal</a:t>
            </a:r>
            <a:r>
              <a:rPr lang="nb-NO" sz="1800" dirty="0"/>
              <a:t> planning? </a:t>
            </a:r>
          </a:p>
          <a:p>
            <a:pPr lvl="1"/>
            <a:r>
              <a:rPr lang="nb-NO" sz="1400" dirty="0"/>
              <a:t>E.g. </a:t>
            </a:r>
            <a:r>
              <a:rPr lang="nb-NO" sz="1400" dirty="0" err="1"/>
              <a:t>the</a:t>
            </a:r>
            <a:r>
              <a:rPr lang="nb-NO" sz="1400" dirty="0"/>
              <a:t> </a:t>
            </a:r>
            <a:r>
              <a:rPr lang="nb-NO" sz="1400" dirty="0" err="1"/>
              <a:t>implementation</a:t>
            </a:r>
            <a:r>
              <a:rPr lang="nb-NO" sz="1400" dirty="0"/>
              <a:t> </a:t>
            </a:r>
            <a:r>
              <a:rPr lang="nb-NO" sz="1400" dirty="0" err="1"/>
              <a:t>of</a:t>
            </a:r>
            <a:r>
              <a:rPr lang="nb-NO" sz="1400" dirty="0"/>
              <a:t> </a:t>
            </a:r>
            <a:r>
              <a:rPr lang="nb-NO" sz="1800" b="1" dirty="0" err="1"/>
              <a:t>Sustainable</a:t>
            </a:r>
            <a:r>
              <a:rPr lang="nb-NO" sz="1800" b="1" dirty="0"/>
              <a:t> </a:t>
            </a:r>
            <a:r>
              <a:rPr lang="nb-NO" sz="1800" b="1" dirty="0"/>
              <a:t>Urban </a:t>
            </a:r>
            <a:r>
              <a:rPr lang="nb-NO" sz="1800" b="1" dirty="0" err="1"/>
              <a:t>Mobility</a:t>
            </a:r>
            <a:r>
              <a:rPr lang="nb-NO" sz="1800" b="1" dirty="0"/>
              <a:t> Plans (SUMP)?</a:t>
            </a:r>
          </a:p>
          <a:p>
            <a:pPr marL="0" lvl="1" indent="0">
              <a:buClrTx/>
              <a:buNone/>
            </a:pPr>
            <a:endParaRPr lang="nb-NO" sz="900" i="0"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21</a:t>
            </a:fld>
            <a:endParaRPr lang="nb-NO"/>
          </a:p>
        </p:txBody>
      </p:sp>
      <p:graphicFrame>
        <p:nvGraphicFramePr>
          <p:cNvPr id="10" name="Tabell 9"/>
          <p:cNvGraphicFramePr>
            <a:graphicFrameLocks noGrp="1"/>
          </p:cNvGraphicFramePr>
          <p:nvPr>
            <p:extLst>
              <p:ext uri="{D42A27DB-BD31-4B8C-83A1-F6EECF244321}">
                <p14:modId xmlns:p14="http://schemas.microsoft.com/office/powerpoint/2010/main" val="1359614616"/>
              </p:ext>
            </p:extLst>
          </p:nvPr>
        </p:nvGraphicFramePr>
        <p:xfrm>
          <a:off x="457200" y="1484784"/>
          <a:ext cx="4236225" cy="3230880"/>
        </p:xfrm>
        <a:graphic>
          <a:graphicData uri="http://schemas.openxmlformats.org/drawingml/2006/table">
            <a:tbl>
              <a:tblPr firstRow="1" firstCol="1" bandRow="1">
                <a:tableStyleId>{5940675A-B579-460E-94D1-54222C63F5DA}</a:tableStyleId>
              </a:tblPr>
              <a:tblGrid>
                <a:gridCol w="2400021">
                  <a:extLst>
                    <a:ext uri="{9D8B030D-6E8A-4147-A177-3AD203B41FA5}">
                      <a16:colId xmlns:a16="http://schemas.microsoft.com/office/drawing/2014/main" val="4292732431"/>
                    </a:ext>
                  </a:extLst>
                </a:gridCol>
                <a:gridCol w="1836204">
                  <a:extLst>
                    <a:ext uri="{9D8B030D-6E8A-4147-A177-3AD203B41FA5}">
                      <a16:colId xmlns:a16="http://schemas.microsoft.com/office/drawing/2014/main" val="3143036210"/>
                    </a:ext>
                  </a:extLst>
                </a:gridCol>
              </a:tblGrid>
              <a:tr h="190500">
                <a:tc gridSpan="2">
                  <a:txBody>
                    <a:bodyPr/>
                    <a:lstStyle/>
                    <a:p>
                      <a:pPr>
                        <a:spcAft>
                          <a:spcPts val="600"/>
                        </a:spcAft>
                      </a:pPr>
                      <a:r>
                        <a:rPr lang="en-US" sz="1600" b="1" kern="1200" dirty="0" smtClean="0">
                          <a:solidFill>
                            <a:schemeClr val="tx1"/>
                          </a:solidFill>
                          <a:effectLst/>
                          <a:latin typeface="+mn-lt"/>
                          <a:ea typeface="+mn-ea"/>
                          <a:cs typeface="+mn-cs"/>
                        </a:rPr>
                        <a:t>How daily mobility is included in planning documents</a:t>
                      </a:r>
                      <a:endParaRPr lang="nb-NO" sz="1600" b="1" kern="1200" dirty="0">
                        <a:solidFill>
                          <a:schemeClr val="tx1"/>
                        </a:solidFill>
                        <a:effectLst/>
                        <a:latin typeface="+mn-lt"/>
                        <a:ea typeface="+mn-ea"/>
                        <a:cs typeface="+mn-cs"/>
                      </a:endParaRPr>
                    </a:p>
                  </a:txBody>
                  <a:tcPr marL="51435" marR="51435" marT="0" marB="0" anchor="ctr">
                    <a:solidFill>
                      <a:schemeClr val="accent1">
                        <a:lumMod val="60000"/>
                        <a:lumOff val="40000"/>
                      </a:schemeClr>
                    </a:solidFill>
                  </a:tcPr>
                </a:tc>
                <a:tc hMerge="1">
                  <a:txBody>
                    <a:bodyPr/>
                    <a:lstStyle/>
                    <a:p>
                      <a:pPr>
                        <a:spcAft>
                          <a:spcPts val="600"/>
                        </a:spcAft>
                      </a:pPr>
                      <a:endParaRPr lang="nb-NO" sz="1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510898115"/>
                  </a:ext>
                </a:extLst>
              </a:tr>
              <a:tr h="411480">
                <a:tc>
                  <a:txBody>
                    <a:bodyPr/>
                    <a:lstStyle/>
                    <a:p>
                      <a:pPr>
                        <a:spcAft>
                          <a:spcPts val="600"/>
                        </a:spcAft>
                      </a:pP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spcAft>
                          <a:spcPts val="600"/>
                        </a:spcAft>
                      </a:pPr>
                      <a:r>
                        <a:rPr lang="en-GB" sz="1200" dirty="0">
                          <a:effectLst/>
                        </a:rPr>
                        <a:t>Number of comments per topic</a:t>
                      </a:r>
                      <a:br>
                        <a:rPr lang="en-GB" sz="1200" dirty="0">
                          <a:effectLst/>
                        </a:rPr>
                      </a:br>
                      <a:r>
                        <a:rPr lang="en-GB" sz="1200" dirty="0">
                          <a:effectLst/>
                        </a:rPr>
                        <a:t>(28 in total, several mentioned multiple topics)</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extLst>
                  <a:ext uri="{0D108BD9-81ED-4DB2-BD59-A6C34878D82A}">
                    <a16:rowId xmlns:a16="http://schemas.microsoft.com/office/drawing/2014/main" val="560543310"/>
                  </a:ext>
                </a:extLst>
              </a:tr>
              <a:tr h="137160">
                <a:tc>
                  <a:txBody>
                    <a:bodyPr/>
                    <a:lstStyle/>
                    <a:p>
                      <a:pPr>
                        <a:spcAft>
                          <a:spcPts val="600"/>
                        </a:spcAft>
                      </a:pPr>
                      <a:r>
                        <a:rPr lang="en-GB" sz="1200" dirty="0">
                          <a:effectLst/>
                        </a:rPr>
                        <a:t>Cycling strategy  </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dirty="0">
                          <a:effectLst/>
                        </a:rPr>
                        <a:t>16</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163187083"/>
                  </a:ext>
                </a:extLst>
              </a:tr>
              <a:tr h="137160">
                <a:tc>
                  <a:txBody>
                    <a:bodyPr/>
                    <a:lstStyle/>
                    <a:p>
                      <a:pPr>
                        <a:spcAft>
                          <a:spcPts val="600"/>
                        </a:spcAft>
                      </a:pPr>
                      <a:r>
                        <a:rPr lang="en-GB" sz="1200" dirty="0">
                          <a:effectLst/>
                        </a:rPr>
                        <a:t>Walking strategy </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dirty="0">
                          <a:effectLst/>
                        </a:rPr>
                        <a:t>15</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071108899"/>
                  </a:ext>
                </a:extLst>
              </a:tr>
              <a:tr h="137160">
                <a:tc>
                  <a:txBody>
                    <a:bodyPr/>
                    <a:lstStyle/>
                    <a:p>
                      <a:pPr>
                        <a:spcAft>
                          <a:spcPts val="600"/>
                        </a:spcAft>
                      </a:pPr>
                      <a:r>
                        <a:rPr lang="en-GB" sz="1200" dirty="0">
                          <a:effectLst/>
                        </a:rPr>
                        <a:t>Public transport strategy/priorities/initiatives</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dirty="0">
                          <a:effectLst/>
                        </a:rPr>
                        <a:t>9</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568774634"/>
                  </a:ext>
                </a:extLst>
              </a:tr>
              <a:tr h="274320">
                <a:tc>
                  <a:txBody>
                    <a:bodyPr/>
                    <a:lstStyle/>
                    <a:p>
                      <a:pPr>
                        <a:spcAft>
                          <a:spcPts val="600"/>
                        </a:spcAft>
                      </a:pPr>
                      <a:r>
                        <a:rPr lang="en-US" sz="1200" dirty="0">
                          <a:effectLst/>
                        </a:rPr>
                        <a:t>Urban development, land use that promotes walking, cycling, and public transport use</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nb-NO" sz="1200" dirty="0">
                          <a:effectLst/>
                        </a:rPr>
                        <a:t>5</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156049587"/>
                  </a:ext>
                </a:extLst>
              </a:tr>
              <a:tr h="137160">
                <a:tc>
                  <a:txBody>
                    <a:bodyPr/>
                    <a:lstStyle/>
                    <a:p>
                      <a:pPr>
                        <a:spcAft>
                          <a:spcPts val="600"/>
                        </a:spcAft>
                      </a:pPr>
                      <a:r>
                        <a:rPr lang="en-GB" sz="1200" dirty="0">
                          <a:effectLst/>
                        </a:rPr>
                        <a:t>Mobility plans and analyses</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nb-NO" sz="1200" dirty="0">
                          <a:effectLst/>
                        </a:rPr>
                        <a:t>3</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470377412"/>
                  </a:ext>
                </a:extLst>
              </a:tr>
              <a:tr h="137160">
                <a:tc>
                  <a:txBody>
                    <a:bodyPr/>
                    <a:lstStyle/>
                    <a:p>
                      <a:pPr>
                        <a:spcAft>
                          <a:spcPts val="600"/>
                        </a:spcAft>
                      </a:pPr>
                      <a:r>
                        <a:rPr lang="en-GB" sz="1200" dirty="0">
                          <a:effectLst/>
                        </a:rPr>
                        <a:t>Nodal development (public transport) </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dirty="0">
                          <a:effectLst/>
                        </a:rPr>
                        <a:t>2</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042375320"/>
                  </a:ext>
                </a:extLst>
              </a:tr>
            </a:tbl>
          </a:graphicData>
        </a:graphic>
      </p:graphicFrame>
      <p:sp>
        <p:nvSpPr>
          <p:cNvPr id="11" name="Rektangel 10"/>
          <p:cNvSpPr/>
          <p:nvPr/>
        </p:nvSpPr>
        <p:spPr>
          <a:xfrm>
            <a:off x="324036" y="4706882"/>
            <a:ext cx="4572000" cy="2246769"/>
          </a:xfrm>
          <a:prstGeom prst="rect">
            <a:avLst/>
          </a:prstGeom>
        </p:spPr>
        <p:txBody>
          <a:bodyPr>
            <a:spAutoFit/>
          </a:bodyPr>
          <a:lstStyle/>
          <a:p>
            <a:r>
              <a:rPr lang="nb-NO" sz="1400" i="1" dirty="0">
                <a:latin typeface="Garamond" panose="02020404030301010803" pitchFamily="18" charset="0"/>
              </a:rPr>
              <a:t>«Kortere reiser med gange og sykkel, nettverk for gangforbindelser, sykkelnettverk.»</a:t>
            </a:r>
          </a:p>
          <a:p>
            <a:endParaRPr lang="nb-NO" sz="1400" dirty="0">
              <a:latin typeface="Garamond" panose="02020404030301010803" pitchFamily="18" charset="0"/>
            </a:endParaRPr>
          </a:p>
          <a:p>
            <a:r>
              <a:rPr lang="nb-NO" sz="1400" i="1" dirty="0">
                <a:latin typeface="Garamond" panose="02020404030301010803" pitchFamily="18" charset="0"/>
              </a:rPr>
              <a:t>«Mål om nullvekst legges til grunn, grønn mobilitet innført som begrep</a:t>
            </a:r>
            <a:r>
              <a:rPr lang="nb-NO" sz="1400" i="1" dirty="0">
                <a:latin typeface="Garamond" panose="02020404030301010803" pitchFamily="18" charset="0"/>
              </a:rPr>
              <a:t>.»</a:t>
            </a:r>
          </a:p>
          <a:p>
            <a:endParaRPr lang="nb-NO" sz="1400" i="1" dirty="0">
              <a:latin typeface="Garamond" panose="02020404030301010803" pitchFamily="18" charset="0"/>
            </a:endParaRPr>
          </a:p>
          <a:p>
            <a:r>
              <a:rPr lang="nb-NO" sz="1400" i="1" dirty="0">
                <a:latin typeface="Garamond" panose="02020404030301010803" pitchFamily="18" charset="0"/>
              </a:rPr>
              <a:t>«Tilrettelegge for sykkelparkering og </a:t>
            </a:r>
            <a:r>
              <a:rPr lang="nb-NO" sz="1400" i="1" dirty="0" err="1">
                <a:latin typeface="Garamond" panose="02020404030301010803" pitchFamily="18" charset="0"/>
              </a:rPr>
              <a:t>lading</a:t>
            </a:r>
            <a:r>
              <a:rPr lang="nb-NO" sz="1400" i="1" dirty="0">
                <a:latin typeface="Garamond" panose="02020404030301010803" pitchFamily="18" charset="0"/>
              </a:rPr>
              <a:t> for sykkel og bil. Gangavstand til kollektivstopp for buss eller bane.»</a:t>
            </a:r>
            <a:endParaRPr lang="nb-NO" sz="1400" dirty="0">
              <a:latin typeface="Garamond" panose="02020404030301010803" pitchFamily="18" charset="0"/>
            </a:endParaRPr>
          </a:p>
          <a:p>
            <a:endParaRPr lang="nb-NO" sz="1400" i="1" dirty="0">
              <a:latin typeface="Garamond" panose="02020404030301010803" pitchFamily="18" charset="0"/>
            </a:endParaRPr>
          </a:p>
          <a:p>
            <a:r>
              <a:rPr lang="nb-NO" sz="1400" i="1" dirty="0">
                <a:latin typeface="Garamond" panose="02020404030301010803" pitchFamily="18" charset="0"/>
              </a:rPr>
              <a:t>«Mobilitetsanalyser, grad av utnytting kan avhenge av nærhet til kollektivtransportmidler</a:t>
            </a:r>
            <a:r>
              <a:rPr lang="nb-NO" sz="1400" i="1" dirty="0">
                <a:latin typeface="Garamond" panose="02020404030301010803" pitchFamily="18" charset="0"/>
              </a:rPr>
              <a:t>.»</a:t>
            </a:r>
            <a:endParaRPr lang="nb-NO" sz="1400" dirty="0">
              <a:latin typeface="Garamond" panose="02020404030301010803" pitchFamily="18" charset="0"/>
            </a:endParaRPr>
          </a:p>
        </p:txBody>
      </p:sp>
    </p:spTree>
    <p:extLst>
      <p:ext uri="{BB962C8B-B14F-4D97-AF65-F5344CB8AC3E}">
        <p14:creationId xmlns:p14="http://schemas.microsoft.com/office/powerpoint/2010/main" val="4294545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100" dirty="0" err="1"/>
              <a:t>Daily</a:t>
            </a:r>
            <a:r>
              <a:rPr lang="nb-NO" sz="2100" dirty="0"/>
              <a:t> </a:t>
            </a:r>
            <a:r>
              <a:rPr lang="nb-NO" sz="2100" dirty="0" err="1"/>
              <a:t>mobility</a:t>
            </a:r>
            <a:r>
              <a:rPr lang="nb-NO" sz="2100" dirty="0"/>
              <a:t> and travel </a:t>
            </a:r>
            <a:r>
              <a:rPr lang="nb-NO" sz="2100" dirty="0" err="1"/>
              <a:t>behaviours</a:t>
            </a:r>
            <a:r>
              <a:rPr lang="nb-NO" sz="2100" dirty="0"/>
              <a:t> in regional and </a:t>
            </a:r>
            <a:r>
              <a:rPr lang="nb-NO" sz="2100" dirty="0" err="1"/>
              <a:t>municipal</a:t>
            </a:r>
            <a:r>
              <a:rPr lang="nb-NO" sz="2100" dirty="0"/>
              <a:t> </a:t>
            </a:r>
            <a:r>
              <a:rPr lang="nb-NO" sz="2100" dirty="0"/>
              <a:t>planning (2)</a:t>
            </a:r>
            <a:endParaRPr lang="nb-NO" sz="2100" dirty="0"/>
          </a:p>
        </p:txBody>
      </p:sp>
      <p:sp>
        <p:nvSpPr>
          <p:cNvPr id="3" name="Plassholder for innhold 2"/>
          <p:cNvSpPr>
            <a:spLocks noGrp="1"/>
          </p:cNvSpPr>
          <p:nvPr>
            <p:ph idx="1"/>
          </p:nvPr>
        </p:nvSpPr>
        <p:spPr>
          <a:xfrm>
            <a:off x="4896036" y="1484784"/>
            <a:ext cx="3996444" cy="4968551"/>
          </a:xfrm>
        </p:spPr>
        <p:txBody>
          <a:bodyPr>
            <a:normAutofit fontScale="92500"/>
          </a:bodyPr>
          <a:lstStyle/>
          <a:p>
            <a:r>
              <a:rPr lang="nb-NO" sz="1800" dirty="0"/>
              <a:t>In a </a:t>
            </a:r>
            <a:r>
              <a:rPr lang="nb-NO" sz="1800" dirty="0" err="1"/>
              <a:t>follow</a:t>
            </a:r>
            <a:r>
              <a:rPr lang="nb-NO" sz="1800" dirty="0"/>
              <a:t> up </a:t>
            </a:r>
            <a:r>
              <a:rPr lang="nb-NO" sz="1800" dirty="0" err="1" smtClean="0"/>
              <a:t>question</a:t>
            </a:r>
            <a:r>
              <a:rPr lang="nb-NO" sz="1800" dirty="0" smtClean="0"/>
              <a:t>, respondents </a:t>
            </a:r>
            <a:r>
              <a:rPr lang="nb-NO" sz="1800" dirty="0" err="1"/>
              <a:t>said</a:t>
            </a:r>
            <a:r>
              <a:rPr lang="nb-NO" sz="1800" dirty="0"/>
              <a:t> </a:t>
            </a:r>
            <a:r>
              <a:rPr lang="nb-NO" sz="1800" dirty="0" err="1"/>
              <a:t>they</a:t>
            </a:r>
            <a:r>
              <a:rPr lang="nb-NO" sz="1800" dirty="0"/>
              <a:t> </a:t>
            </a:r>
            <a:r>
              <a:rPr lang="nb-NO" b="1" dirty="0" err="1"/>
              <a:t>estimate</a:t>
            </a:r>
            <a:r>
              <a:rPr lang="nb-NO" sz="1800" dirty="0"/>
              <a:t> </a:t>
            </a:r>
            <a:r>
              <a:rPr lang="nb-NO" sz="1800" dirty="0" err="1"/>
              <a:t>only</a:t>
            </a:r>
            <a:r>
              <a:rPr lang="nb-NO" sz="1800" dirty="0"/>
              <a:t> </a:t>
            </a:r>
            <a:r>
              <a:rPr lang="nb-NO" sz="1800" i="1" dirty="0"/>
              <a:t>a </a:t>
            </a:r>
            <a:r>
              <a:rPr lang="nb-NO" sz="2200" b="1" i="1" u="sng" dirty="0" err="1"/>
              <a:t>slight</a:t>
            </a:r>
            <a:r>
              <a:rPr lang="nb-NO" sz="2200" b="1" i="1" u="sng" dirty="0"/>
              <a:t> </a:t>
            </a:r>
            <a:r>
              <a:rPr lang="nb-NO" sz="2200" b="1" i="1" u="sng" dirty="0" err="1"/>
              <a:t>reduction</a:t>
            </a:r>
            <a:r>
              <a:rPr lang="nb-NO" sz="2200" b="1" i="1" u="sng" dirty="0"/>
              <a:t> </a:t>
            </a:r>
            <a:r>
              <a:rPr lang="nb-NO" sz="2200" b="1" dirty="0"/>
              <a:t>in </a:t>
            </a:r>
            <a:r>
              <a:rPr lang="nb-NO" sz="2200" b="1" dirty="0" err="1"/>
              <a:t>car</a:t>
            </a:r>
            <a:r>
              <a:rPr lang="nb-NO" sz="2200" b="1" dirty="0"/>
              <a:t> </a:t>
            </a:r>
            <a:r>
              <a:rPr lang="nb-NO" sz="2200" b="1" dirty="0" err="1"/>
              <a:t>use</a:t>
            </a:r>
            <a:endParaRPr lang="nb-NO" sz="1800" b="1" dirty="0"/>
          </a:p>
          <a:p>
            <a:pPr marL="0" indent="0">
              <a:buNone/>
            </a:pPr>
            <a:endParaRPr lang="nb-NO" sz="1800" dirty="0"/>
          </a:p>
          <a:p>
            <a:pPr marL="0" indent="0">
              <a:buNone/>
            </a:pPr>
            <a:r>
              <a:rPr lang="nb-NO" sz="1800" i="1" dirty="0">
                <a:latin typeface="Garamond" panose="02020404030301010803" pitchFamily="18" charset="0"/>
                <a:ea typeface="Times New Roman" panose="02020603050405020304" pitchFamily="18" charset="0"/>
                <a:cs typeface="Times New Roman" panose="02020603050405020304" pitchFamily="18" charset="0"/>
              </a:rPr>
              <a:t>“</a:t>
            </a:r>
            <a:r>
              <a:rPr lang="nb-NO" sz="1800" i="1" dirty="0">
                <a:latin typeface="Garamond" panose="02020404030301010803" pitchFamily="18" charset="0"/>
                <a:ea typeface="Times New Roman" panose="02020603050405020304" pitchFamily="18" charset="0"/>
                <a:cs typeface="Arial" panose="020B0604020202020204" pitchFamily="34" charset="0"/>
              </a:rPr>
              <a:t>Vi vet ikke hvordan reisevanene vil endre seg, men vi planlegger for å endre de. Svært mange overordnede dokumenter legger opp til at vi planlegger for endring, spesielt mer gange, sykkel og kollektiv.»</a:t>
            </a:r>
            <a:endParaRPr lang="nb-NO" sz="1800" dirty="0">
              <a:latin typeface="Garamond" panose="02020404030301010803" pitchFamily="18" charset="0"/>
              <a:ea typeface="Times New Roman" panose="02020603050405020304" pitchFamily="18" charset="0"/>
              <a:cs typeface="Times New Roman" panose="02020603050405020304" pitchFamily="18" charset="0"/>
            </a:endParaRPr>
          </a:p>
          <a:p>
            <a:pPr marL="0" indent="0">
              <a:buNone/>
            </a:pPr>
            <a:endParaRPr lang="nb-NO" sz="1800" dirty="0"/>
          </a:p>
          <a:p>
            <a:r>
              <a:rPr lang="nb-NO" sz="1800" dirty="0" err="1"/>
              <a:t>Other</a:t>
            </a:r>
            <a:r>
              <a:rPr lang="nb-NO" sz="1800" dirty="0"/>
              <a:t> </a:t>
            </a:r>
            <a:r>
              <a:rPr lang="nb-NO" sz="1800" dirty="0" err="1"/>
              <a:t>sources</a:t>
            </a:r>
            <a:r>
              <a:rPr lang="nb-NO" sz="1800" dirty="0"/>
              <a:t> for ‘</a:t>
            </a:r>
            <a:r>
              <a:rPr lang="nb-NO" sz="1800" dirty="0" err="1"/>
              <a:t>estimating</a:t>
            </a:r>
            <a:r>
              <a:rPr lang="nb-NO" sz="1800" dirty="0"/>
              <a:t>’ </a:t>
            </a:r>
            <a:r>
              <a:rPr lang="nb-NO" sz="1800" dirty="0" err="1"/>
              <a:t>future</a:t>
            </a:r>
            <a:r>
              <a:rPr lang="nb-NO" sz="1800" dirty="0"/>
              <a:t> travel </a:t>
            </a:r>
            <a:r>
              <a:rPr lang="nb-NO" sz="1800" dirty="0" err="1"/>
              <a:t>behaviours</a:t>
            </a:r>
            <a:endParaRPr lang="nb-NO" sz="1800" dirty="0"/>
          </a:p>
          <a:p>
            <a:pPr lvl="1"/>
            <a:r>
              <a:rPr lang="en-GB" sz="1800" dirty="0"/>
              <a:t>Analyses</a:t>
            </a:r>
            <a:r>
              <a:rPr lang="en-GB" sz="1800" dirty="0"/>
              <a:t>, reports, investigations, travel surveys, etc., by the municipality or external </a:t>
            </a:r>
            <a:r>
              <a:rPr lang="en-GB" sz="1800" dirty="0"/>
              <a:t>actors</a:t>
            </a:r>
            <a:endParaRPr lang="nb-NO" sz="1800" dirty="0"/>
          </a:p>
          <a:p>
            <a:pPr lvl="1"/>
            <a:r>
              <a:rPr lang="en-GB" sz="1800" dirty="0"/>
              <a:t>The </a:t>
            </a:r>
            <a:r>
              <a:rPr lang="en-GB" sz="1800" dirty="0"/>
              <a:t>objectives and plans of the municipality</a:t>
            </a:r>
            <a:endParaRPr lang="nb-NO" sz="1800" dirty="0"/>
          </a:p>
          <a:p>
            <a:endParaRPr lang="nb-NO" sz="1200" dirty="0"/>
          </a:p>
          <a:p>
            <a:endParaRPr lang="nb-NO" sz="1200" dirty="0"/>
          </a:p>
          <a:p>
            <a:endParaRPr lang="nb-NO" sz="1200" dirty="0"/>
          </a:p>
          <a:p>
            <a:endParaRPr lang="nb-NO" sz="1200" dirty="0"/>
          </a:p>
          <a:p>
            <a:endParaRPr lang="nb-NO" sz="1200" dirty="0"/>
          </a:p>
          <a:p>
            <a:endParaRPr lang="nb-NO" sz="1200" dirty="0"/>
          </a:p>
          <a:p>
            <a:endParaRPr lang="nb-NO" sz="1200" dirty="0"/>
          </a:p>
          <a:p>
            <a:endParaRPr lang="nb-NO" sz="1050" dirty="0"/>
          </a:p>
          <a:p>
            <a:endParaRPr lang="nb-NO" sz="1050"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22</a:t>
            </a:fld>
            <a:endParaRPr lang="nb-NO"/>
          </a:p>
        </p:txBody>
      </p:sp>
      <p:sp>
        <p:nvSpPr>
          <p:cNvPr id="7" name="Rektangel 6"/>
          <p:cNvSpPr/>
          <p:nvPr/>
        </p:nvSpPr>
        <p:spPr>
          <a:xfrm>
            <a:off x="2035911" y="5658981"/>
            <a:ext cx="3996445" cy="230832"/>
          </a:xfrm>
          <a:prstGeom prst="rect">
            <a:avLst/>
          </a:prstGeom>
        </p:spPr>
        <p:txBody>
          <a:bodyPr wrap="square">
            <a:spAutoFit/>
          </a:bodyPr>
          <a:lstStyle/>
          <a:p>
            <a:pPr>
              <a:spcAft>
                <a:spcPts val="450"/>
              </a:spcAft>
            </a:pPr>
            <a:r>
              <a:rPr lang="en-US" sz="900" i="1" dirty="0">
                <a:latin typeface="Garamond" panose="02020404030301010803" pitchFamily="18" charset="0"/>
                <a:ea typeface="Times New Roman" panose="02020603050405020304" pitchFamily="18" charset="0"/>
                <a:cs typeface="Times New Roman" panose="02020603050405020304" pitchFamily="18" charset="0"/>
              </a:rPr>
              <a:t>Table 7: Potential </a:t>
            </a:r>
            <a:r>
              <a:rPr lang="en-US" sz="900" i="1" dirty="0">
                <a:latin typeface="Garamond" panose="02020404030301010803" pitchFamily="18" charset="0"/>
                <a:ea typeface="Times New Roman" panose="02020603050405020304" pitchFamily="18" charset="0"/>
                <a:cs typeface="Times New Roman" panose="02020603050405020304" pitchFamily="18" charset="0"/>
              </a:rPr>
              <a:t>changes in daily travel </a:t>
            </a:r>
            <a:r>
              <a:rPr lang="en-US" sz="900" i="1" dirty="0" err="1">
                <a:latin typeface="Garamond" panose="02020404030301010803" pitchFamily="18" charset="0"/>
                <a:ea typeface="Times New Roman" panose="02020603050405020304" pitchFamily="18" charset="0"/>
                <a:cs typeface="Times New Roman" panose="02020603050405020304" pitchFamily="18" charset="0"/>
              </a:rPr>
              <a:t>behaviours</a:t>
            </a:r>
            <a:r>
              <a:rPr lang="en-US" sz="900" i="1" dirty="0">
                <a:latin typeface="Garamond" panose="02020404030301010803" pitchFamily="18" charset="0"/>
                <a:ea typeface="Times New Roman" panose="02020603050405020304" pitchFamily="18" charset="0"/>
                <a:cs typeface="Times New Roman" panose="02020603050405020304" pitchFamily="18" charset="0"/>
              </a:rPr>
              <a:t> and habits</a:t>
            </a:r>
            <a:endParaRPr lang="nb-NO" sz="900" i="1" dirty="0">
              <a:latin typeface="Garamond" panose="02020404030301010803" pitchFamily="18" charset="0"/>
              <a:ea typeface="Times New Roman" panose="02020603050405020304" pitchFamily="18" charset="0"/>
              <a:cs typeface="Times New Roman" panose="02020603050405020304" pitchFamily="18"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2544640126"/>
              </p:ext>
            </p:extLst>
          </p:nvPr>
        </p:nvGraphicFramePr>
        <p:xfrm>
          <a:off x="395536" y="1519094"/>
          <a:ext cx="3996445" cy="2194560"/>
        </p:xfrm>
        <a:graphic>
          <a:graphicData uri="http://schemas.openxmlformats.org/drawingml/2006/table">
            <a:tbl>
              <a:tblPr firstRow="1" firstCol="1" bandRow="1">
                <a:tableStyleId>{5940675A-B579-460E-94D1-54222C63F5DA}</a:tableStyleId>
              </a:tblPr>
              <a:tblGrid>
                <a:gridCol w="3059834">
                  <a:extLst>
                    <a:ext uri="{9D8B030D-6E8A-4147-A177-3AD203B41FA5}">
                      <a16:colId xmlns:a16="http://schemas.microsoft.com/office/drawing/2014/main" val="1662983430"/>
                    </a:ext>
                  </a:extLst>
                </a:gridCol>
                <a:gridCol w="936611">
                  <a:extLst>
                    <a:ext uri="{9D8B030D-6E8A-4147-A177-3AD203B41FA5}">
                      <a16:colId xmlns:a16="http://schemas.microsoft.com/office/drawing/2014/main" val="1374265499"/>
                    </a:ext>
                  </a:extLst>
                </a:gridCol>
              </a:tblGrid>
              <a:tr h="309256">
                <a:tc gridSpan="2">
                  <a:txBody>
                    <a:bodyPr/>
                    <a:lstStyle/>
                    <a:p>
                      <a:pPr>
                        <a:spcAft>
                          <a:spcPts val="600"/>
                        </a:spcAft>
                      </a:pPr>
                      <a:r>
                        <a:rPr lang="en-US" sz="1800" b="1" kern="1200" dirty="0" smtClean="0">
                          <a:solidFill>
                            <a:schemeClr val="tx1"/>
                          </a:solidFill>
                          <a:effectLst/>
                          <a:latin typeface="+mn-lt"/>
                          <a:ea typeface="+mn-ea"/>
                          <a:cs typeface="+mn-cs"/>
                        </a:rPr>
                        <a:t>Potential changes in daily travel </a:t>
                      </a:r>
                      <a:r>
                        <a:rPr lang="en-US" sz="1800" b="1" kern="1200" dirty="0" err="1" smtClean="0">
                          <a:solidFill>
                            <a:schemeClr val="tx1"/>
                          </a:solidFill>
                          <a:effectLst/>
                          <a:latin typeface="+mn-lt"/>
                          <a:ea typeface="+mn-ea"/>
                          <a:cs typeface="+mn-cs"/>
                        </a:rPr>
                        <a:t>behaviours</a:t>
                      </a:r>
                      <a:r>
                        <a:rPr lang="en-US" sz="1800" b="1" kern="1200" dirty="0" smtClean="0">
                          <a:solidFill>
                            <a:schemeClr val="tx1"/>
                          </a:solidFill>
                          <a:effectLst/>
                          <a:latin typeface="+mn-lt"/>
                          <a:ea typeface="+mn-ea"/>
                          <a:cs typeface="+mn-cs"/>
                        </a:rPr>
                        <a:t> and habits</a:t>
                      </a:r>
                      <a:endParaRPr lang="nb-NO" sz="1800" b="1" kern="1200" dirty="0">
                        <a:solidFill>
                          <a:schemeClr val="tx1"/>
                        </a:solidFill>
                        <a:effectLst/>
                        <a:latin typeface="+mn-lt"/>
                        <a:ea typeface="+mn-ea"/>
                        <a:cs typeface="+mn-cs"/>
                      </a:endParaRPr>
                    </a:p>
                  </a:txBody>
                  <a:tcPr marL="51435" marR="51435" marT="0" marB="0" anchor="ctr">
                    <a:solidFill>
                      <a:schemeClr val="accent1">
                        <a:lumMod val="60000"/>
                        <a:lumOff val="40000"/>
                      </a:schemeClr>
                    </a:solidFill>
                  </a:tcPr>
                </a:tc>
                <a:tc hMerge="1">
                  <a:txBody>
                    <a:bodyPr/>
                    <a:lstStyle/>
                    <a:p>
                      <a:pPr algn="ctr">
                        <a:spcAft>
                          <a:spcPts val="600"/>
                        </a:spcAft>
                      </a:pPr>
                      <a:endParaRPr lang="nb-NO" sz="1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79217960"/>
                  </a:ext>
                </a:extLst>
              </a:tr>
              <a:tr h="309256">
                <a:tc>
                  <a:txBody>
                    <a:bodyPr/>
                    <a:lstStyle/>
                    <a:p>
                      <a:pPr>
                        <a:spcAft>
                          <a:spcPts val="600"/>
                        </a:spcAft>
                      </a:pPr>
                      <a:endParaRPr lang="nb-NO" sz="24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b="0" dirty="0">
                          <a:effectLst/>
                        </a:rPr>
                        <a:t>Number of responses</a:t>
                      </a:r>
                      <a:endParaRPr lang="nb-NO" sz="24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extLst>
                  <a:ext uri="{0D108BD9-81ED-4DB2-BD59-A6C34878D82A}">
                    <a16:rowId xmlns:a16="http://schemas.microsoft.com/office/drawing/2014/main" val="969972885"/>
                  </a:ext>
                </a:extLst>
              </a:tr>
              <a:tr h="154628">
                <a:tc>
                  <a:txBody>
                    <a:bodyPr/>
                    <a:lstStyle/>
                    <a:p>
                      <a:pPr>
                        <a:spcAft>
                          <a:spcPts val="600"/>
                        </a:spcAft>
                      </a:pPr>
                      <a:r>
                        <a:rPr lang="en-GB" sz="1200" dirty="0">
                          <a:effectLst/>
                        </a:rPr>
                        <a:t>Increase in public transport use</a:t>
                      </a:r>
                      <a:endParaRPr lang="nb-NO" sz="24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dirty="0">
                          <a:effectLst/>
                        </a:rPr>
                        <a:t>40</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138483150"/>
                  </a:ext>
                </a:extLst>
              </a:tr>
              <a:tr h="154628">
                <a:tc>
                  <a:txBody>
                    <a:bodyPr/>
                    <a:lstStyle/>
                    <a:p>
                      <a:pPr>
                        <a:spcAft>
                          <a:spcPts val="600"/>
                        </a:spcAft>
                      </a:pPr>
                      <a:r>
                        <a:rPr lang="en-GB" sz="1200" dirty="0">
                          <a:effectLst/>
                        </a:rPr>
                        <a:t>Increase in cycling shares</a:t>
                      </a:r>
                      <a:endParaRPr lang="nb-NO" sz="24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dirty="0">
                          <a:effectLst/>
                        </a:rPr>
                        <a:t>38</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761657639"/>
                  </a:ext>
                </a:extLst>
              </a:tr>
              <a:tr h="154628">
                <a:tc>
                  <a:txBody>
                    <a:bodyPr/>
                    <a:lstStyle/>
                    <a:p>
                      <a:pPr>
                        <a:spcAft>
                          <a:spcPts val="600"/>
                        </a:spcAft>
                      </a:pPr>
                      <a:r>
                        <a:rPr lang="en-GB" sz="1200" dirty="0">
                          <a:effectLst/>
                        </a:rPr>
                        <a:t>Increase in use of electrical cars</a:t>
                      </a:r>
                      <a:endParaRPr lang="nb-NO" sz="24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dirty="0">
                          <a:effectLst/>
                        </a:rPr>
                        <a:t>27</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645668841"/>
                  </a:ext>
                </a:extLst>
              </a:tr>
              <a:tr h="154628">
                <a:tc>
                  <a:txBody>
                    <a:bodyPr/>
                    <a:lstStyle/>
                    <a:p>
                      <a:pPr>
                        <a:spcAft>
                          <a:spcPts val="600"/>
                        </a:spcAft>
                      </a:pPr>
                      <a:r>
                        <a:rPr lang="en-GB" sz="1200" dirty="0">
                          <a:effectLst/>
                        </a:rPr>
                        <a:t>Changes in car use</a:t>
                      </a:r>
                      <a:endParaRPr lang="nb-NO" sz="24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dirty="0">
                          <a:effectLst/>
                        </a:rPr>
                        <a:t>25</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358778049"/>
                  </a:ext>
                </a:extLst>
              </a:tr>
              <a:tr h="154628">
                <a:tc>
                  <a:txBody>
                    <a:bodyPr/>
                    <a:lstStyle/>
                    <a:p>
                      <a:pPr>
                        <a:spcAft>
                          <a:spcPts val="600"/>
                        </a:spcAft>
                      </a:pPr>
                      <a:r>
                        <a:rPr lang="en-GB" sz="1200" dirty="0">
                          <a:effectLst/>
                        </a:rPr>
                        <a:t>Increase in use of electrical bikes</a:t>
                      </a:r>
                      <a:endParaRPr lang="nb-NO" sz="24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dirty="0">
                          <a:effectLst/>
                        </a:rPr>
                        <a:t>24</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751456296"/>
                  </a:ext>
                </a:extLst>
              </a:tr>
              <a:tr h="154628">
                <a:tc>
                  <a:txBody>
                    <a:bodyPr/>
                    <a:lstStyle/>
                    <a:p>
                      <a:pPr>
                        <a:spcAft>
                          <a:spcPts val="600"/>
                        </a:spcAft>
                      </a:pPr>
                      <a:r>
                        <a:rPr lang="en-GB" sz="1200" dirty="0">
                          <a:effectLst/>
                        </a:rPr>
                        <a:t>Increase in car sharing</a:t>
                      </a:r>
                      <a:endParaRPr lang="nb-NO" sz="24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dirty="0">
                          <a:effectLst/>
                        </a:rPr>
                        <a:t>17</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526887303"/>
                  </a:ext>
                </a:extLst>
              </a:tr>
              <a:tr h="154628">
                <a:tc>
                  <a:txBody>
                    <a:bodyPr/>
                    <a:lstStyle/>
                    <a:p>
                      <a:pPr>
                        <a:spcAft>
                          <a:spcPts val="600"/>
                        </a:spcAft>
                      </a:pPr>
                      <a:r>
                        <a:rPr lang="en-US" sz="1200" dirty="0">
                          <a:effectLst/>
                        </a:rPr>
                        <a:t>Introduction of autonomous cars</a:t>
                      </a:r>
                      <a:endParaRPr lang="nb-NO" sz="24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US" sz="1200" dirty="0">
                          <a:effectLst/>
                        </a:rPr>
                        <a:t>6</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486991011"/>
                  </a:ext>
                </a:extLst>
              </a:tr>
            </a:tbl>
          </a:graphicData>
        </a:graphic>
      </p:graphicFrame>
      <p:graphicFrame>
        <p:nvGraphicFramePr>
          <p:cNvPr id="6" name="Tabell 5"/>
          <p:cNvGraphicFramePr>
            <a:graphicFrameLocks noGrp="1"/>
          </p:cNvGraphicFramePr>
          <p:nvPr>
            <p:extLst>
              <p:ext uri="{D42A27DB-BD31-4B8C-83A1-F6EECF244321}">
                <p14:modId xmlns:p14="http://schemas.microsoft.com/office/powerpoint/2010/main" val="819550503"/>
              </p:ext>
            </p:extLst>
          </p:nvPr>
        </p:nvGraphicFramePr>
        <p:xfrm>
          <a:off x="432045" y="3945816"/>
          <a:ext cx="3996445" cy="2026050"/>
        </p:xfrm>
        <a:graphic>
          <a:graphicData uri="http://schemas.openxmlformats.org/drawingml/2006/table">
            <a:tbl>
              <a:tblPr firstRow="1" firstCol="1" bandRow="1">
                <a:tableStyleId>{5940675A-B579-460E-94D1-54222C63F5DA}</a:tableStyleId>
              </a:tblPr>
              <a:tblGrid>
                <a:gridCol w="3059835">
                  <a:extLst>
                    <a:ext uri="{9D8B030D-6E8A-4147-A177-3AD203B41FA5}">
                      <a16:colId xmlns:a16="http://schemas.microsoft.com/office/drawing/2014/main" val="1478683519"/>
                    </a:ext>
                  </a:extLst>
                </a:gridCol>
                <a:gridCol w="936610">
                  <a:extLst>
                    <a:ext uri="{9D8B030D-6E8A-4147-A177-3AD203B41FA5}">
                      <a16:colId xmlns:a16="http://schemas.microsoft.com/office/drawing/2014/main" val="2653729492"/>
                    </a:ext>
                  </a:extLst>
                </a:gridCol>
              </a:tblGrid>
              <a:tr h="242089">
                <a:tc gridSpan="2">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GB" sz="1800" b="1" dirty="0" smtClean="0">
                          <a:effectLst/>
                        </a:rPr>
                        <a:t>Sources to plan</a:t>
                      </a:r>
                      <a:r>
                        <a:rPr lang="en-GB" sz="1800" b="1" baseline="0" dirty="0" smtClean="0">
                          <a:effectLst/>
                        </a:rPr>
                        <a:t> for future travel behaviours</a:t>
                      </a:r>
                      <a:endParaRPr lang="nb-NO" sz="2400" b="1" dirty="0" smtClean="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60000"/>
                        <a:lumOff val="40000"/>
                      </a:schemeClr>
                    </a:solidFill>
                  </a:tcPr>
                </a:tc>
                <a:tc hMerge="1">
                  <a:txBody>
                    <a:bodyPr/>
                    <a:lstStyle/>
                    <a:p>
                      <a:pPr algn="ctr">
                        <a:spcAft>
                          <a:spcPts val="600"/>
                        </a:spcAft>
                      </a:pPr>
                      <a:endParaRPr lang="nb-NO" sz="1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4274011791"/>
                  </a:ext>
                </a:extLst>
              </a:tr>
              <a:tr h="274320">
                <a:tc>
                  <a:txBody>
                    <a:bodyPr/>
                    <a:lstStyle/>
                    <a:p>
                      <a:pPr>
                        <a:spcAft>
                          <a:spcPts val="600"/>
                        </a:spcAft>
                      </a:pPr>
                      <a:endParaRPr lang="nb-NO" sz="24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b="0" dirty="0">
                          <a:effectLst/>
                        </a:rPr>
                        <a:t>Number of responses</a:t>
                      </a:r>
                      <a:endParaRPr lang="nb-NO" sz="24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extLst>
                  <a:ext uri="{0D108BD9-81ED-4DB2-BD59-A6C34878D82A}">
                    <a16:rowId xmlns:a16="http://schemas.microsoft.com/office/drawing/2014/main" val="1804796583"/>
                  </a:ext>
                </a:extLst>
              </a:tr>
              <a:tr h="137160">
                <a:tc>
                  <a:txBody>
                    <a:bodyPr/>
                    <a:lstStyle/>
                    <a:p>
                      <a:pPr>
                        <a:spcAft>
                          <a:spcPts val="600"/>
                        </a:spcAft>
                      </a:pPr>
                      <a:r>
                        <a:rPr lang="en-GB" sz="1200" dirty="0">
                          <a:effectLst/>
                        </a:rPr>
                        <a:t>National travel surveys</a:t>
                      </a:r>
                      <a:endParaRPr lang="nb-NO" sz="24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a:effectLst/>
                        </a:rPr>
                        <a:t>31</a:t>
                      </a:r>
                      <a:endParaRPr lang="nb-NO" sz="240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365608492"/>
                  </a:ext>
                </a:extLst>
              </a:tr>
              <a:tr h="137160">
                <a:tc>
                  <a:txBody>
                    <a:bodyPr/>
                    <a:lstStyle/>
                    <a:p>
                      <a:pPr>
                        <a:spcAft>
                          <a:spcPts val="600"/>
                        </a:spcAft>
                      </a:pPr>
                      <a:r>
                        <a:rPr lang="en-GB" sz="1200" dirty="0">
                          <a:effectLst/>
                        </a:rPr>
                        <a:t>Local conditions</a:t>
                      </a:r>
                      <a:endParaRPr lang="nb-NO" sz="24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a:effectLst/>
                        </a:rPr>
                        <a:t>29</a:t>
                      </a:r>
                      <a:endParaRPr lang="nb-NO" sz="240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411683490"/>
                  </a:ext>
                </a:extLst>
              </a:tr>
              <a:tr h="137160">
                <a:tc>
                  <a:txBody>
                    <a:bodyPr/>
                    <a:lstStyle/>
                    <a:p>
                      <a:pPr>
                        <a:spcAft>
                          <a:spcPts val="600"/>
                        </a:spcAft>
                      </a:pPr>
                      <a:r>
                        <a:rPr lang="en-GB" sz="1200" dirty="0">
                          <a:effectLst/>
                        </a:rPr>
                        <a:t>Experience-based </a:t>
                      </a:r>
                      <a:r>
                        <a:rPr lang="en-GB" sz="1200" kern="1200" dirty="0">
                          <a:effectLst/>
                        </a:rPr>
                        <a:t>local</a:t>
                      </a:r>
                      <a:r>
                        <a:rPr lang="en-GB" sz="1200" dirty="0">
                          <a:effectLst/>
                        </a:rPr>
                        <a:t> knowledge</a:t>
                      </a:r>
                      <a:endParaRPr lang="nb-NO" sz="24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a:effectLst/>
                        </a:rPr>
                        <a:t>27</a:t>
                      </a:r>
                      <a:endParaRPr lang="nb-NO" sz="240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4034690846"/>
                  </a:ext>
                </a:extLst>
              </a:tr>
              <a:tr h="137160">
                <a:tc>
                  <a:txBody>
                    <a:bodyPr/>
                    <a:lstStyle/>
                    <a:p>
                      <a:pPr>
                        <a:spcAft>
                          <a:spcPts val="600"/>
                        </a:spcAft>
                      </a:pPr>
                      <a:r>
                        <a:rPr lang="en-GB" sz="1200" dirty="0">
                          <a:effectLst/>
                        </a:rPr>
                        <a:t>Trends</a:t>
                      </a:r>
                      <a:endParaRPr lang="nb-NO" sz="24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a:effectLst/>
                        </a:rPr>
                        <a:t>24</a:t>
                      </a:r>
                      <a:endParaRPr lang="nb-NO" sz="240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708881021"/>
                  </a:ext>
                </a:extLst>
              </a:tr>
              <a:tr h="137160">
                <a:tc>
                  <a:txBody>
                    <a:bodyPr/>
                    <a:lstStyle/>
                    <a:p>
                      <a:pPr>
                        <a:spcAft>
                          <a:spcPts val="600"/>
                        </a:spcAft>
                      </a:pPr>
                      <a:r>
                        <a:rPr lang="en-GB" sz="1200" dirty="0">
                          <a:effectLst/>
                        </a:rPr>
                        <a:t>International studies</a:t>
                      </a:r>
                      <a:endParaRPr lang="nb-NO" sz="24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algn="ctr">
                        <a:spcAft>
                          <a:spcPts val="600"/>
                        </a:spcAft>
                      </a:pPr>
                      <a:r>
                        <a:rPr lang="en-GB" sz="1200" dirty="0">
                          <a:effectLst/>
                        </a:rPr>
                        <a:t>10</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789269521"/>
                  </a:ext>
                </a:extLst>
              </a:tr>
              <a:tr h="197250">
                <a:tc>
                  <a:txBody>
                    <a:bodyPr/>
                    <a:lstStyle/>
                    <a:p>
                      <a:pPr>
                        <a:spcAft>
                          <a:spcPts val="600"/>
                        </a:spcAft>
                      </a:pPr>
                      <a:r>
                        <a:rPr lang="en-GB" sz="1200" dirty="0" smtClean="0">
                          <a:effectLst/>
                        </a:rPr>
                        <a:t>Other</a:t>
                      </a:r>
                      <a:endParaRPr lang="nb-NO" sz="2400" b="0" dirty="0">
                        <a:effectLst/>
                      </a:endParaRPr>
                    </a:p>
                  </a:txBody>
                  <a:tcPr marL="51435" marR="51435" marT="0" marB="0" anchor="ctr">
                    <a:solidFill>
                      <a:schemeClr val="accent1">
                        <a:lumMod val="20000"/>
                        <a:lumOff val="80000"/>
                      </a:schemeClr>
                    </a:solidFill>
                  </a:tcPr>
                </a:tc>
                <a:tc>
                  <a:txBody>
                    <a:bodyPr/>
                    <a:lstStyle/>
                    <a:p>
                      <a:pPr algn="ctr">
                        <a:spcAft>
                          <a:spcPts val="600"/>
                        </a:spcAft>
                      </a:pPr>
                      <a:r>
                        <a:rPr lang="en-GB" sz="1200" dirty="0">
                          <a:effectLst/>
                        </a:rPr>
                        <a:t>12</a:t>
                      </a:r>
                      <a:endParaRPr lang="nb-NO"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466351114"/>
                  </a:ext>
                </a:extLst>
              </a:tr>
            </a:tbl>
          </a:graphicData>
        </a:graphic>
      </p:graphicFrame>
    </p:spTree>
    <p:extLst>
      <p:ext uri="{BB962C8B-B14F-4D97-AF65-F5344CB8AC3E}">
        <p14:creationId xmlns:p14="http://schemas.microsoft.com/office/powerpoint/2010/main" val="3942471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7539" y="692696"/>
            <a:ext cx="8694966" cy="529568"/>
          </a:xfrm>
        </p:spPr>
        <p:txBody>
          <a:bodyPr>
            <a:noAutofit/>
          </a:bodyPr>
          <a:lstStyle/>
          <a:p>
            <a:r>
              <a:rPr lang="nb-NO" sz="3200" dirty="0" err="1"/>
              <a:t>Comments</a:t>
            </a:r>
            <a:r>
              <a:rPr lang="nb-NO" sz="3200" dirty="0"/>
              <a:t> to survey </a:t>
            </a:r>
            <a:r>
              <a:rPr lang="nb-NO" sz="3200" dirty="0" err="1"/>
              <a:t>findings</a:t>
            </a:r>
            <a:r>
              <a:rPr lang="nb-NO" sz="3200" dirty="0"/>
              <a:t> and </a:t>
            </a:r>
            <a:r>
              <a:rPr lang="nb-NO" sz="3200" dirty="0" err="1"/>
              <a:t>results</a:t>
            </a:r>
            <a:endParaRPr lang="nb-NO" sz="3200" dirty="0"/>
          </a:p>
        </p:txBody>
      </p:sp>
      <p:sp>
        <p:nvSpPr>
          <p:cNvPr id="3" name="Plassholder for innhold 2"/>
          <p:cNvSpPr>
            <a:spLocks noGrp="1"/>
          </p:cNvSpPr>
          <p:nvPr>
            <p:ph idx="1"/>
          </p:nvPr>
        </p:nvSpPr>
        <p:spPr>
          <a:xfrm>
            <a:off x="395536" y="1586578"/>
            <a:ext cx="8550950" cy="5256584"/>
          </a:xfrm>
        </p:spPr>
        <p:txBody>
          <a:bodyPr>
            <a:normAutofit fontScale="55000" lnSpcReduction="20000"/>
          </a:bodyPr>
          <a:lstStyle/>
          <a:p>
            <a:r>
              <a:rPr lang="en-US" sz="3800" dirty="0" smtClean="0"/>
              <a:t>The survey results indicates that planning for adaptation and mitigation follows </a:t>
            </a:r>
            <a:r>
              <a:rPr lang="en-US" sz="4400" b="1" dirty="0" smtClean="0"/>
              <a:t>national </a:t>
            </a:r>
            <a:r>
              <a:rPr lang="en-US" sz="4400" b="1" dirty="0"/>
              <a:t>rules and </a:t>
            </a:r>
            <a:r>
              <a:rPr lang="en-US" sz="4400" b="1" dirty="0" smtClean="0"/>
              <a:t>expectations </a:t>
            </a:r>
            <a:endParaRPr lang="en-US" sz="3800" b="1" dirty="0"/>
          </a:p>
          <a:p>
            <a:endParaRPr lang="en-US" sz="3800" dirty="0" smtClean="0"/>
          </a:p>
          <a:p>
            <a:r>
              <a:rPr lang="en-US" sz="3800" dirty="0" smtClean="0"/>
              <a:t>Moreover, that </a:t>
            </a:r>
            <a:r>
              <a:rPr lang="en-US" sz="3800" dirty="0"/>
              <a:t>rules and guidelines are </a:t>
            </a:r>
            <a:r>
              <a:rPr lang="en-US" sz="3800" dirty="0" smtClean="0"/>
              <a:t>important for the planners</a:t>
            </a:r>
          </a:p>
          <a:p>
            <a:pPr lvl="1"/>
            <a:r>
              <a:rPr lang="en-US" sz="3400" dirty="0" smtClean="0"/>
              <a:t>They set </a:t>
            </a:r>
            <a:r>
              <a:rPr lang="en-US" sz="3400" dirty="0"/>
              <a:t>the agenda for what </a:t>
            </a:r>
            <a:r>
              <a:rPr lang="en-US" sz="3400" dirty="0" smtClean="0"/>
              <a:t>is included </a:t>
            </a:r>
            <a:r>
              <a:rPr lang="en-US" sz="3400" dirty="0"/>
              <a:t>in </a:t>
            </a:r>
            <a:r>
              <a:rPr lang="en-US" sz="3400" dirty="0" smtClean="0"/>
              <a:t>plans – particularly for adaptation and mitigation </a:t>
            </a:r>
          </a:p>
          <a:p>
            <a:pPr lvl="1"/>
            <a:r>
              <a:rPr lang="nb-NO" sz="3400" dirty="0" err="1" smtClean="0"/>
              <a:t>Could</a:t>
            </a:r>
            <a:r>
              <a:rPr lang="nb-NO" sz="3400" dirty="0" smtClean="0"/>
              <a:t> </a:t>
            </a:r>
            <a:r>
              <a:rPr lang="nb-NO" sz="3400" dirty="0" err="1" smtClean="0"/>
              <a:t>regulations</a:t>
            </a:r>
            <a:r>
              <a:rPr lang="nb-NO" sz="3400" dirty="0" smtClean="0"/>
              <a:t> </a:t>
            </a:r>
            <a:r>
              <a:rPr lang="nb-NO" sz="3400" dirty="0"/>
              <a:t>and </a:t>
            </a:r>
            <a:r>
              <a:rPr lang="nb-NO" sz="3400" dirty="0" err="1"/>
              <a:t>stronger</a:t>
            </a:r>
            <a:r>
              <a:rPr lang="nb-NO" sz="3400" dirty="0"/>
              <a:t> directives </a:t>
            </a:r>
            <a:r>
              <a:rPr lang="nb-NO" sz="3400" dirty="0" smtClean="0"/>
              <a:t>lead </a:t>
            </a:r>
            <a:r>
              <a:rPr lang="nb-NO" sz="3400" dirty="0" err="1" smtClean="0"/>
              <a:t>towards</a:t>
            </a:r>
            <a:r>
              <a:rPr lang="nb-NO" sz="3400" dirty="0" smtClean="0"/>
              <a:t> a </a:t>
            </a:r>
            <a:r>
              <a:rPr lang="nb-NO" sz="3400" dirty="0"/>
              <a:t>more </a:t>
            </a:r>
            <a:r>
              <a:rPr lang="nb-NO" sz="3400" dirty="0" err="1"/>
              <a:t>holistic</a:t>
            </a:r>
            <a:r>
              <a:rPr lang="nb-NO" sz="3400" dirty="0"/>
              <a:t> </a:t>
            </a:r>
            <a:r>
              <a:rPr lang="nb-NO" sz="3400" dirty="0" err="1"/>
              <a:t>take</a:t>
            </a:r>
            <a:r>
              <a:rPr lang="nb-NO" sz="3400" dirty="0"/>
              <a:t> </a:t>
            </a:r>
            <a:r>
              <a:rPr lang="nb-NO" sz="3400" dirty="0" err="1"/>
              <a:t>on</a:t>
            </a:r>
            <a:r>
              <a:rPr lang="nb-NO" sz="3400" dirty="0"/>
              <a:t> </a:t>
            </a:r>
            <a:r>
              <a:rPr lang="nb-NO" sz="3400" dirty="0" err="1"/>
              <a:t>mitigaiton</a:t>
            </a:r>
            <a:r>
              <a:rPr lang="nb-NO" sz="3400" dirty="0"/>
              <a:t> and </a:t>
            </a:r>
            <a:r>
              <a:rPr lang="nb-NO" sz="3400" dirty="0" err="1"/>
              <a:t>adaptation</a:t>
            </a:r>
            <a:r>
              <a:rPr lang="nb-NO" sz="3400" dirty="0"/>
              <a:t> in </a:t>
            </a:r>
            <a:r>
              <a:rPr lang="nb-NO" sz="3400" dirty="0" smtClean="0"/>
              <a:t>planning? </a:t>
            </a:r>
            <a:endParaRPr lang="en-US" sz="3400" dirty="0" smtClean="0"/>
          </a:p>
          <a:p>
            <a:pPr lvl="1"/>
            <a:endParaRPr lang="en-US" sz="3400" dirty="0"/>
          </a:p>
          <a:p>
            <a:r>
              <a:rPr lang="en-US" sz="3800" dirty="0"/>
              <a:t>Well established sectors like </a:t>
            </a:r>
            <a:r>
              <a:rPr lang="en-US" sz="3600" b="1" dirty="0"/>
              <a:t>physical planning and transport are seemingly still treated as separate from climate change</a:t>
            </a:r>
            <a:r>
              <a:rPr lang="en-US" sz="4400" dirty="0"/>
              <a:t>, </a:t>
            </a:r>
            <a:r>
              <a:rPr lang="en-US" sz="3800" dirty="0"/>
              <a:t>both on government and local levels</a:t>
            </a:r>
          </a:p>
          <a:p>
            <a:pPr lvl="1"/>
            <a:r>
              <a:rPr lang="nb-NO" sz="3400" dirty="0"/>
              <a:t>Will </a:t>
            </a:r>
            <a:r>
              <a:rPr lang="nb-NO" sz="3400" dirty="0" err="1"/>
              <a:t>the</a:t>
            </a:r>
            <a:r>
              <a:rPr lang="nb-NO" sz="3400" dirty="0"/>
              <a:t> </a:t>
            </a:r>
            <a:r>
              <a:rPr lang="nb-NO" sz="3400" dirty="0" err="1"/>
              <a:t>planned</a:t>
            </a:r>
            <a:r>
              <a:rPr lang="nb-NO" sz="3400" dirty="0"/>
              <a:t> </a:t>
            </a:r>
            <a:r>
              <a:rPr lang="nb-NO" sz="3400" dirty="0" err="1"/>
              <a:t>changes</a:t>
            </a:r>
            <a:r>
              <a:rPr lang="nb-NO" sz="3400" dirty="0"/>
              <a:t> in </a:t>
            </a:r>
            <a:r>
              <a:rPr lang="nb-NO" sz="3400" dirty="0" err="1"/>
              <a:t>state</a:t>
            </a:r>
            <a:r>
              <a:rPr lang="nb-NO" sz="3400" dirty="0"/>
              <a:t> directives (as </a:t>
            </a:r>
            <a:r>
              <a:rPr lang="nb-NO" sz="3400" dirty="0" err="1"/>
              <a:t>presented</a:t>
            </a:r>
            <a:r>
              <a:rPr lang="nb-NO" sz="3400" dirty="0"/>
              <a:t>) lead to a </a:t>
            </a:r>
            <a:r>
              <a:rPr lang="nb-NO" sz="3400" dirty="0" err="1"/>
              <a:t>change</a:t>
            </a:r>
            <a:r>
              <a:rPr lang="nb-NO" sz="3400" dirty="0"/>
              <a:t> for </a:t>
            </a:r>
            <a:r>
              <a:rPr lang="nb-NO" sz="3400" dirty="0" err="1"/>
              <a:t>this</a:t>
            </a:r>
            <a:r>
              <a:rPr lang="nb-NO" sz="3400" dirty="0"/>
              <a:t>?</a:t>
            </a:r>
          </a:p>
          <a:p>
            <a:endParaRPr lang="nb-NO" sz="1700" dirty="0"/>
          </a:p>
          <a:p>
            <a:pPr marL="0" indent="0">
              <a:buNone/>
            </a:pPr>
            <a:r>
              <a:rPr lang="nb-NO" sz="4400" b="1" dirty="0" smtClean="0">
                <a:solidFill>
                  <a:srgbClr val="0070C0"/>
                </a:solidFill>
              </a:rPr>
              <a:t>Is </a:t>
            </a:r>
            <a:r>
              <a:rPr lang="nb-NO" sz="4400" b="1" dirty="0" err="1" smtClean="0">
                <a:solidFill>
                  <a:srgbClr val="0070C0"/>
                </a:solidFill>
              </a:rPr>
              <a:t>there</a:t>
            </a:r>
            <a:r>
              <a:rPr lang="nb-NO" sz="4400" b="1" dirty="0" smtClean="0">
                <a:solidFill>
                  <a:srgbClr val="0070C0"/>
                </a:solidFill>
              </a:rPr>
              <a:t> </a:t>
            </a:r>
            <a:r>
              <a:rPr lang="nb-NO" sz="4400" b="1" dirty="0" err="1" smtClean="0">
                <a:solidFill>
                  <a:srgbClr val="0070C0"/>
                </a:solidFill>
              </a:rPr>
              <a:t>room</a:t>
            </a:r>
            <a:r>
              <a:rPr lang="nb-NO" sz="4400" b="1" dirty="0" smtClean="0">
                <a:solidFill>
                  <a:srgbClr val="0070C0"/>
                </a:solidFill>
              </a:rPr>
              <a:t> for a positive </a:t>
            </a:r>
            <a:r>
              <a:rPr lang="nb-NO" sz="4400" b="1" dirty="0" err="1" smtClean="0">
                <a:solidFill>
                  <a:srgbClr val="0070C0"/>
                </a:solidFill>
              </a:rPr>
              <a:t>approach</a:t>
            </a:r>
            <a:r>
              <a:rPr lang="nb-NO" sz="4400" b="1" dirty="0" smtClean="0">
                <a:solidFill>
                  <a:srgbClr val="0070C0"/>
                </a:solidFill>
              </a:rPr>
              <a:t> to </a:t>
            </a:r>
            <a:r>
              <a:rPr lang="nb-NO" sz="4400" b="1" dirty="0" err="1" smtClean="0">
                <a:solidFill>
                  <a:srgbClr val="0070C0"/>
                </a:solidFill>
              </a:rPr>
              <a:t>climate</a:t>
            </a:r>
            <a:r>
              <a:rPr lang="nb-NO" sz="4400" b="1" dirty="0" smtClean="0">
                <a:solidFill>
                  <a:srgbClr val="0070C0"/>
                </a:solidFill>
              </a:rPr>
              <a:t> </a:t>
            </a:r>
            <a:r>
              <a:rPr lang="nb-NO" sz="4400" b="1" dirty="0" err="1" smtClean="0">
                <a:solidFill>
                  <a:srgbClr val="0070C0"/>
                </a:solidFill>
              </a:rPr>
              <a:t>change</a:t>
            </a:r>
            <a:r>
              <a:rPr lang="nb-NO" sz="4400" b="1" dirty="0" smtClean="0">
                <a:solidFill>
                  <a:srgbClr val="0070C0"/>
                </a:solidFill>
              </a:rPr>
              <a:t>, </a:t>
            </a:r>
            <a:r>
              <a:rPr lang="nb-NO" sz="4400" b="1" dirty="0" err="1" smtClean="0">
                <a:solidFill>
                  <a:srgbClr val="0070C0"/>
                </a:solidFill>
              </a:rPr>
              <a:t>seeing</a:t>
            </a:r>
            <a:r>
              <a:rPr lang="nb-NO" sz="4400" b="1" dirty="0" smtClean="0">
                <a:solidFill>
                  <a:srgbClr val="0070C0"/>
                </a:solidFill>
              </a:rPr>
              <a:t> it as </a:t>
            </a:r>
            <a:r>
              <a:rPr lang="nb-NO" sz="4400" b="1" dirty="0" err="1" smtClean="0">
                <a:solidFill>
                  <a:srgbClr val="0070C0"/>
                </a:solidFill>
              </a:rPr>
              <a:t>opportunities</a:t>
            </a:r>
            <a:r>
              <a:rPr lang="nb-NO" sz="4400" b="1" dirty="0" smtClean="0">
                <a:solidFill>
                  <a:srgbClr val="0070C0"/>
                </a:solidFill>
              </a:rPr>
              <a:t>? </a:t>
            </a:r>
            <a:endParaRPr lang="nb-NO" sz="4400" b="1" dirty="0">
              <a:solidFill>
                <a:srgbClr val="0070C0"/>
              </a:solidFill>
            </a:endParaRPr>
          </a:p>
          <a:p>
            <a:endParaRPr lang="nb-NO" sz="1050"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23</a:t>
            </a:fld>
            <a:endParaRPr lang="nb-NO"/>
          </a:p>
        </p:txBody>
      </p:sp>
    </p:spTree>
    <p:extLst>
      <p:ext uri="{BB962C8B-B14F-4D97-AF65-F5344CB8AC3E}">
        <p14:creationId xmlns:p14="http://schemas.microsoft.com/office/powerpoint/2010/main" val="2606011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 </a:t>
            </a:r>
            <a:r>
              <a:rPr lang="nb-NO" dirty="0" err="1" smtClean="0"/>
              <a:t>conclusion</a:t>
            </a:r>
            <a:endParaRPr lang="nb-NO" dirty="0"/>
          </a:p>
        </p:txBody>
      </p:sp>
      <p:sp>
        <p:nvSpPr>
          <p:cNvPr id="3" name="Plassholder for innhold 2"/>
          <p:cNvSpPr>
            <a:spLocks noGrp="1"/>
          </p:cNvSpPr>
          <p:nvPr>
            <p:ph idx="1"/>
          </p:nvPr>
        </p:nvSpPr>
        <p:spPr/>
        <p:txBody>
          <a:bodyPr/>
          <a:lstStyle/>
          <a:p>
            <a:pPr>
              <a:buFontTx/>
              <a:buChar char="-"/>
            </a:pPr>
            <a:r>
              <a:rPr lang="nb-NO" dirty="0" err="1" smtClean="0"/>
              <a:t>Need</a:t>
            </a:r>
            <a:r>
              <a:rPr lang="nb-NO" dirty="0" smtClean="0"/>
              <a:t> for </a:t>
            </a:r>
            <a:r>
              <a:rPr lang="nb-NO" dirty="0" err="1" smtClean="0"/>
              <a:t>periodic</a:t>
            </a:r>
            <a:r>
              <a:rPr lang="nb-NO" dirty="0" smtClean="0"/>
              <a:t> </a:t>
            </a:r>
            <a:r>
              <a:rPr lang="nb-NO" dirty="0" err="1" smtClean="0"/>
              <a:t>checks</a:t>
            </a:r>
            <a:r>
              <a:rPr lang="nb-NO" dirty="0" smtClean="0"/>
              <a:t>: </a:t>
            </a:r>
            <a:r>
              <a:rPr lang="nb-NO" b="1" dirty="0" smtClean="0"/>
              <a:t>MET, Travel Behaviour Analyses, Directives/</a:t>
            </a:r>
            <a:r>
              <a:rPr lang="nb-NO" b="1" dirty="0" err="1" smtClean="0"/>
              <a:t>regulations</a:t>
            </a:r>
            <a:endParaRPr lang="nb-NO" b="1" dirty="0" smtClean="0"/>
          </a:p>
          <a:p>
            <a:pPr>
              <a:buFontTx/>
              <a:buChar char="-"/>
            </a:pPr>
            <a:endParaRPr lang="nb-NO" b="1" dirty="0"/>
          </a:p>
          <a:p>
            <a:pPr>
              <a:buFontTx/>
              <a:buChar char="-"/>
            </a:pPr>
            <a:r>
              <a:rPr lang="nb-NO" dirty="0" smtClean="0"/>
              <a:t>Bring </a:t>
            </a:r>
            <a:r>
              <a:rPr lang="nb-NO" dirty="0" err="1" smtClean="0"/>
              <a:t>together</a:t>
            </a:r>
            <a:r>
              <a:rPr lang="nb-NO" dirty="0" smtClean="0"/>
              <a:t> </a:t>
            </a:r>
            <a:r>
              <a:rPr lang="nb-NO" b="1" dirty="0" smtClean="0"/>
              <a:t>multiple scenario-</a:t>
            </a:r>
            <a:r>
              <a:rPr lang="nb-NO" b="1" dirty="0" err="1" smtClean="0"/>
              <a:t>building</a:t>
            </a:r>
            <a:r>
              <a:rPr lang="nb-NO" b="1" dirty="0" smtClean="0"/>
              <a:t> </a:t>
            </a:r>
            <a:r>
              <a:rPr lang="nb-NO" b="1" dirty="0" err="1" smtClean="0"/>
              <a:t>exercises</a:t>
            </a:r>
            <a:endParaRPr lang="nb-NO" b="1" dirty="0" smtClean="0"/>
          </a:p>
          <a:p>
            <a:pPr>
              <a:buFontTx/>
              <a:buChar char="-"/>
            </a:pPr>
            <a:endParaRPr lang="nb-NO" b="1" dirty="0"/>
          </a:p>
          <a:p>
            <a:pPr>
              <a:buFontTx/>
              <a:buChar char="-"/>
            </a:pPr>
            <a:r>
              <a:rPr lang="nb-NO" dirty="0" err="1" smtClean="0"/>
              <a:t>Build</a:t>
            </a:r>
            <a:r>
              <a:rPr lang="nb-NO" dirty="0" smtClean="0"/>
              <a:t> </a:t>
            </a:r>
            <a:r>
              <a:rPr lang="nb-NO" dirty="0" err="1" smtClean="0"/>
              <a:t>focus</a:t>
            </a:r>
            <a:r>
              <a:rPr lang="nb-NO" dirty="0" smtClean="0"/>
              <a:t> </a:t>
            </a:r>
            <a:r>
              <a:rPr lang="nb-NO" dirty="0" err="1" smtClean="0"/>
              <a:t>on</a:t>
            </a:r>
            <a:r>
              <a:rPr lang="nb-NO" dirty="0" smtClean="0"/>
              <a:t> </a:t>
            </a:r>
            <a:r>
              <a:rPr lang="nb-NO" b="1" dirty="0" err="1" smtClean="0"/>
              <a:t>changing</a:t>
            </a:r>
            <a:r>
              <a:rPr lang="nb-NO" b="1" dirty="0" smtClean="0"/>
              <a:t> travel behaviour and </a:t>
            </a:r>
            <a:r>
              <a:rPr lang="nb-NO" b="1" dirty="0" err="1" smtClean="0"/>
              <a:t>attitudes</a:t>
            </a:r>
            <a:endParaRPr lang="nb-NO" b="1" dirty="0" smtClean="0"/>
          </a:p>
          <a:p>
            <a:pPr>
              <a:buFontTx/>
              <a:buChar char="-"/>
            </a:pPr>
            <a:endParaRPr lang="nb-NO" b="1" dirty="0"/>
          </a:p>
          <a:p>
            <a:pPr>
              <a:buFontTx/>
              <a:buChar char="-"/>
            </a:pPr>
            <a:r>
              <a:rPr lang="nb-NO" sz="3200" b="1" dirty="0" err="1" smtClean="0">
                <a:solidFill>
                  <a:srgbClr val="0070C0"/>
                </a:solidFill>
              </a:rPr>
              <a:t>Redo</a:t>
            </a:r>
            <a:r>
              <a:rPr lang="nb-NO" b="1" dirty="0" smtClean="0"/>
              <a:t> </a:t>
            </a:r>
            <a:r>
              <a:rPr lang="nb-NO" b="1" dirty="0" err="1" smtClean="0"/>
              <a:t>the</a:t>
            </a:r>
            <a:r>
              <a:rPr lang="nb-NO" b="1" dirty="0" smtClean="0"/>
              <a:t> </a:t>
            </a:r>
            <a:r>
              <a:rPr lang="nb-NO" b="1" dirty="0" err="1" smtClean="0"/>
              <a:t>project</a:t>
            </a:r>
            <a:r>
              <a:rPr lang="nb-NO" b="1" dirty="0" smtClean="0"/>
              <a:t> in 2050. </a:t>
            </a:r>
            <a:endParaRPr lang="nb-NO" b="1"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24</a:t>
            </a:fld>
            <a:endParaRPr lang="nb-NO"/>
          </a:p>
        </p:txBody>
      </p:sp>
      <p:grpSp>
        <p:nvGrpSpPr>
          <p:cNvPr id="7" name="Gruppe 6"/>
          <p:cNvGrpSpPr/>
          <p:nvPr/>
        </p:nvGrpSpPr>
        <p:grpSpPr>
          <a:xfrm>
            <a:off x="4716016" y="4653136"/>
            <a:ext cx="1874515" cy="1406698"/>
            <a:chOff x="4569693" y="3573016"/>
            <a:chExt cx="2234555" cy="1910754"/>
          </a:xfrm>
        </p:grpSpPr>
        <p:sp>
          <p:nvSpPr>
            <p:cNvPr id="5" name="Nedoverbuet pil 4"/>
            <p:cNvSpPr/>
            <p:nvPr/>
          </p:nvSpPr>
          <p:spPr>
            <a:xfrm>
              <a:off x="4644008" y="3573016"/>
              <a:ext cx="2160240" cy="7920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6" name="Nedoverbuet pil 5"/>
            <p:cNvSpPr/>
            <p:nvPr/>
          </p:nvSpPr>
          <p:spPr>
            <a:xfrm flipH="1" flipV="1">
              <a:off x="4569693" y="4547666"/>
              <a:ext cx="2160240" cy="936104"/>
            </a:xfrm>
            <a:prstGeom prst="curvedDownArrow">
              <a:avLst>
                <a:gd name="adj1" fmla="val 25000"/>
                <a:gd name="adj2" fmla="val 50000"/>
                <a:gd name="adj3" fmla="val 20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grpSp>
    </p:spTree>
    <p:extLst>
      <p:ext uri="{BB962C8B-B14F-4D97-AF65-F5344CB8AC3E}">
        <p14:creationId xmlns:p14="http://schemas.microsoft.com/office/powerpoint/2010/main" val="1611698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cstate="print">
            <a:extLst>
              <a:ext uri="{28A0092B-C50C-407E-A947-70E740481C1C}">
                <a14:useLocalDpi xmlns:a14="http://schemas.microsoft.com/office/drawing/2010/main" val="0"/>
              </a:ext>
            </a:extLst>
          </a:blip>
          <a:srcRect t="12424" r="6191" b="15270"/>
          <a:stretch/>
        </p:blipFill>
        <p:spPr>
          <a:xfrm>
            <a:off x="9097" y="859855"/>
            <a:ext cx="9155252" cy="5292588"/>
          </a:xfrm>
          <a:prstGeom prst="rect">
            <a:avLst/>
          </a:prstGeom>
        </p:spPr>
      </p:pic>
      <p:sp>
        <p:nvSpPr>
          <p:cNvPr id="5" name="Tittel 7"/>
          <p:cNvSpPr txBox="1">
            <a:spLocks/>
          </p:cNvSpPr>
          <p:nvPr/>
        </p:nvSpPr>
        <p:spPr>
          <a:xfrm>
            <a:off x="1277634" y="2996952"/>
            <a:ext cx="6172200" cy="85725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pPr marL="428625" indent="-428625" algn="ctr">
              <a:buFont typeface="Arial" panose="020B0604020202020204" pitchFamily="34" charset="0"/>
              <a:buChar char="•"/>
            </a:pPr>
            <a:endParaRPr lang="nb-NO" sz="2100" b="1" dirty="0">
              <a:solidFill>
                <a:schemeClr val="bg1"/>
              </a:solidFill>
            </a:endParaRPr>
          </a:p>
        </p:txBody>
      </p:sp>
      <p:sp>
        <p:nvSpPr>
          <p:cNvPr id="8" name="Rektangel 7"/>
          <p:cNvSpPr/>
          <p:nvPr/>
        </p:nvSpPr>
        <p:spPr>
          <a:xfrm>
            <a:off x="20349" y="845061"/>
            <a:ext cx="9144000" cy="5307382"/>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2" name="Rektangel 11"/>
          <p:cNvSpPr/>
          <p:nvPr/>
        </p:nvSpPr>
        <p:spPr>
          <a:xfrm>
            <a:off x="1043608" y="2608599"/>
            <a:ext cx="7306223" cy="600164"/>
          </a:xfrm>
          <a:prstGeom prst="rect">
            <a:avLst/>
          </a:prstGeom>
          <a:noFill/>
        </p:spPr>
        <p:txBody>
          <a:bodyPr wrap="square">
            <a:spAutoFit/>
          </a:bodyPr>
          <a:lstStyle/>
          <a:p>
            <a:pPr algn="ctr"/>
            <a:r>
              <a:rPr lang="nb-NO" sz="3300" b="1" dirty="0">
                <a:solidFill>
                  <a:schemeClr val="accent1">
                    <a:lumMod val="75000"/>
                  </a:schemeClr>
                </a:solidFill>
              </a:rPr>
              <a:t>TAKK FOR OPPMERKSOMHETEN!</a:t>
            </a:r>
            <a:endParaRPr lang="nb-NO" sz="3300" b="1" dirty="0">
              <a:solidFill>
                <a:schemeClr val="accent1">
                  <a:lumMod val="75000"/>
                </a:schemeClr>
              </a:solidFill>
            </a:endParaRPr>
          </a:p>
        </p:txBody>
      </p:sp>
      <p:sp>
        <p:nvSpPr>
          <p:cNvPr id="7" name="Rektangel 6"/>
          <p:cNvSpPr/>
          <p:nvPr/>
        </p:nvSpPr>
        <p:spPr>
          <a:xfrm>
            <a:off x="3768979" y="3699030"/>
            <a:ext cx="1675460" cy="738664"/>
          </a:xfrm>
          <a:prstGeom prst="rect">
            <a:avLst/>
          </a:prstGeom>
        </p:spPr>
        <p:txBody>
          <a:bodyPr wrap="none">
            <a:spAutoFit/>
          </a:bodyPr>
          <a:lstStyle/>
          <a:p>
            <a:pPr algn="ctr"/>
            <a:r>
              <a:rPr lang="nb-NO" sz="2100" b="1" dirty="0">
                <a:solidFill>
                  <a:schemeClr val="accent1">
                    <a:lumMod val="50000"/>
                  </a:schemeClr>
                </a:solidFill>
              </a:rPr>
              <a:t>tpu@toi.no</a:t>
            </a:r>
          </a:p>
          <a:p>
            <a:pPr algn="ctr"/>
            <a:r>
              <a:rPr lang="nb-NO" sz="2100" b="1" dirty="0">
                <a:solidFill>
                  <a:schemeClr val="accent1">
                    <a:lumMod val="50000"/>
                  </a:schemeClr>
                </a:solidFill>
              </a:rPr>
              <a:t>mkr@toi.no</a:t>
            </a:r>
            <a:endParaRPr lang="nb-NO" sz="2100" b="1" dirty="0">
              <a:solidFill>
                <a:schemeClr val="accent1">
                  <a:lumMod val="50000"/>
                </a:schemeClr>
              </a:solidFill>
            </a:endParaRPr>
          </a:p>
        </p:txBody>
      </p:sp>
      <p:pic>
        <p:nvPicPr>
          <p:cNvPr id="9" name="Bilde 8"/>
          <p:cNvPicPr>
            <a:picLocks noChangeAspect="1"/>
          </p:cNvPicPr>
          <p:nvPr/>
        </p:nvPicPr>
        <p:blipFill rotWithShape="1">
          <a:blip r:embed="rId4" cstate="print">
            <a:extLst>
              <a:ext uri="{28A0092B-C50C-407E-A947-70E740481C1C}">
                <a14:useLocalDpi xmlns:a14="http://schemas.microsoft.com/office/drawing/2010/main" val="0"/>
              </a:ext>
            </a:extLst>
          </a:blip>
          <a:srcRect r="48025"/>
          <a:stretch/>
        </p:blipFill>
        <p:spPr>
          <a:xfrm>
            <a:off x="6634701" y="5557671"/>
            <a:ext cx="2494783" cy="313826"/>
          </a:xfrm>
          <a:prstGeom prst="rect">
            <a:avLst/>
          </a:prstGeom>
        </p:spPr>
      </p:pic>
    </p:spTree>
    <p:extLst>
      <p:ext uri="{BB962C8B-B14F-4D97-AF65-F5344CB8AC3E}">
        <p14:creationId xmlns:p14="http://schemas.microsoft.com/office/powerpoint/2010/main" val="142352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The Project Team</a:t>
            </a:r>
            <a:endParaRPr lang="nb-NO" dirty="0"/>
          </a:p>
        </p:txBody>
      </p:sp>
      <p:sp>
        <p:nvSpPr>
          <p:cNvPr id="3" name="Plassholder for innhold 2"/>
          <p:cNvSpPr>
            <a:spLocks noGrp="1"/>
          </p:cNvSpPr>
          <p:nvPr>
            <p:ph idx="1"/>
          </p:nvPr>
        </p:nvSpPr>
        <p:spPr/>
        <p:txBody>
          <a:bodyPr/>
          <a:lstStyle/>
          <a:p>
            <a:r>
              <a:rPr lang="nb-NO" dirty="0" smtClean="0"/>
              <a:t>Randi </a:t>
            </a:r>
            <a:r>
              <a:rPr lang="nb-NO" dirty="0" err="1" smtClean="0"/>
              <a:t>Hjørthol</a:t>
            </a:r>
            <a:r>
              <a:rPr lang="nb-NO" dirty="0" smtClean="0"/>
              <a:t> (</a:t>
            </a:r>
            <a:r>
              <a:rPr lang="nb-NO" dirty="0" err="1" smtClean="0"/>
              <a:t>retired</a:t>
            </a:r>
            <a:r>
              <a:rPr lang="nb-NO" dirty="0" smtClean="0"/>
              <a:t>)</a:t>
            </a:r>
          </a:p>
          <a:p>
            <a:r>
              <a:rPr lang="nb-NO" dirty="0" smtClean="0"/>
              <a:t>Tanu Priya Uteng</a:t>
            </a:r>
          </a:p>
          <a:p>
            <a:r>
              <a:rPr lang="nb-NO" dirty="0" smtClean="0"/>
              <a:t>Lars Böcker</a:t>
            </a:r>
          </a:p>
          <a:p>
            <a:r>
              <a:rPr lang="nb-NO" dirty="0" smtClean="0"/>
              <a:t>Susanne T. Dale Nordbakke</a:t>
            </a:r>
          </a:p>
          <a:p>
            <a:r>
              <a:rPr lang="nb-NO" dirty="0" smtClean="0"/>
              <a:t>Maja Karoline Rynning</a:t>
            </a:r>
          </a:p>
          <a:p>
            <a:endParaRPr lang="nb-NO" dirty="0" smtClean="0"/>
          </a:p>
          <a:p>
            <a:pPr marL="0" indent="0">
              <a:buNone/>
            </a:pPr>
            <a:r>
              <a:rPr lang="nb-NO" i="1" dirty="0" err="1">
                <a:latin typeface="Cambria" panose="02040503050406030204" pitchFamily="18" charset="0"/>
                <a:ea typeface="Cambria" panose="02040503050406030204" pitchFamily="18" charset="0"/>
              </a:rPr>
              <a:t>a</a:t>
            </a:r>
            <a:r>
              <a:rPr lang="nb-NO" i="1" dirty="0" err="1" smtClean="0">
                <a:latin typeface="Cambria" panose="02040503050406030204" pitchFamily="18" charset="0"/>
                <a:ea typeface="Cambria" panose="02040503050406030204" pitchFamily="18" charset="0"/>
              </a:rPr>
              <a:t>long</a:t>
            </a:r>
            <a:r>
              <a:rPr lang="nb-NO" i="1" dirty="0" smtClean="0">
                <a:latin typeface="Cambria" panose="02040503050406030204" pitchFamily="18" charset="0"/>
                <a:ea typeface="Cambria" panose="02040503050406030204" pitchFamily="18" charset="0"/>
              </a:rPr>
              <a:t> </a:t>
            </a:r>
            <a:r>
              <a:rPr lang="nb-NO" i="1" dirty="0" err="1" smtClean="0">
                <a:latin typeface="Cambria" panose="02040503050406030204" pitchFamily="18" charset="0"/>
                <a:ea typeface="Cambria" panose="02040503050406030204" pitchFamily="18" charset="0"/>
              </a:rPr>
              <a:t>with</a:t>
            </a:r>
            <a:r>
              <a:rPr lang="nb-NO" i="1" dirty="0" smtClean="0">
                <a:latin typeface="Cambria" panose="02040503050406030204" pitchFamily="18" charset="0"/>
                <a:ea typeface="Cambria" panose="02040503050406030204" pitchFamily="18" charset="0"/>
              </a:rPr>
              <a:t> </a:t>
            </a:r>
            <a:r>
              <a:rPr lang="nb-NO" dirty="0" smtClean="0"/>
              <a:t>MET</a:t>
            </a:r>
            <a:endParaRPr lang="nb-NO"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3</a:t>
            </a:fld>
            <a:endParaRPr lang="nb-NO"/>
          </a:p>
        </p:txBody>
      </p:sp>
      <p:pic>
        <p:nvPicPr>
          <p:cNvPr id="5" name="Bilde 4"/>
          <p:cNvPicPr>
            <a:picLocks noChangeAspect="1"/>
          </p:cNvPicPr>
          <p:nvPr/>
        </p:nvPicPr>
        <p:blipFill>
          <a:blip r:embed="rId2"/>
          <a:stretch>
            <a:fillRect/>
          </a:stretch>
        </p:blipFill>
        <p:spPr>
          <a:xfrm>
            <a:off x="2915815" y="4221088"/>
            <a:ext cx="2826667" cy="792088"/>
          </a:xfrm>
          <a:prstGeom prst="rect">
            <a:avLst/>
          </a:prstGeom>
        </p:spPr>
      </p:pic>
    </p:spTree>
    <p:extLst>
      <p:ext uri="{BB962C8B-B14F-4D97-AF65-F5344CB8AC3E}">
        <p14:creationId xmlns:p14="http://schemas.microsoft.com/office/powerpoint/2010/main" val="14353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WP1</a:t>
            </a:r>
            <a:endParaRPr lang="nb-NO" dirty="0"/>
          </a:p>
        </p:txBody>
      </p:sp>
      <p:sp>
        <p:nvSpPr>
          <p:cNvPr id="3" name="Plassholder for innhold 2"/>
          <p:cNvSpPr>
            <a:spLocks noGrp="1"/>
          </p:cNvSpPr>
          <p:nvPr>
            <p:ph idx="1"/>
          </p:nvPr>
        </p:nvSpPr>
        <p:spPr/>
        <p:txBody>
          <a:bodyPr/>
          <a:lstStyle/>
          <a:p>
            <a:pPr marL="0" indent="0">
              <a:buNone/>
            </a:pPr>
            <a:r>
              <a:rPr lang="nb-NO" dirty="0" err="1" smtClean="0"/>
              <a:t>What</a:t>
            </a:r>
            <a:r>
              <a:rPr lang="nb-NO" dirty="0" smtClean="0"/>
              <a:t> </a:t>
            </a:r>
            <a:r>
              <a:rPr lang="nb-NO" dirty="0" err="1" smtClean="0"/>
              <a:t>does</a:t>
            </a:r>
            <a:r>
              <a:rPr lang="nb-NO" dirty="0" smtClean="0"/>
              <a:t> </a:t>
            </a:r>
            <a:r>
              <a:rPr lang="nb-NO" dirty="0" err="1" smtClean="0"/>
              <a:t>our</a:t>
            </a:r>
            <a:r>
              <a:rPr lang="nb-NO" dirty="0" smtClean="0"/>
              <a:t> travel surveys reveal?</a:t>
            </a:r>
          </a:p>
          <a:p>
            <a:pPr marL="0" indent="0">
              <a:buNone/>
            </a:pPr>
            <a:endParaRPr lang="nb-NO" dirty="0"/>
          </a:p>
          <a:p>
            <a:pPr marL="0" indent="0">
              <a:buNone/>
            </a:pPr>
            <a:r>
              <a:rPr lang="nb-NO" sz="2800" b="1" dirty="0">
                <a:latin typeface="Century Gothic" panose="020B0502020202020204" pitchFamily="34" charset="0"/>
              </a:rPr>
              <a:t>Purpose: </a:t>
            </a:r>
            <a:r>
              <a:rPr lang="nb-NO" sz="2800" dirty="0">
                <a:latin typeface="Century Gothic" panose="020B0502020202020204" pitchFamily="34" charset="0"/>
              </a:rPr>
              <a:t>To </a:t>
            </a:r>
            <a:r>
              <a:rPr lang="nb-NO" sz="2800" dirty="0" err="1">
                <a:latin typeface="Century Gothic" panose="020B0502020202020204" pitchFamily="34" charset="0"/>
              </a:rPr>
              <a:t>gain</a:t>
            </a:r>
            <a:r>
              <a:rPr lang="nb-NO" sz="2800" dirty="0">
                <a:latin typeface="Century Gothic" panose="020B0502020202020204" pitchFamily="34" charset="0"/>
              </a:rPr>
              <a:t> </a:t>
            </a:r>
            <a:r>
              <a:rPr lang="nb-NO" sz="2800" dirty="0" err="1">
                <a:latin typeface="Century Gothic" panose="020B0502020202020204" pitchFamily="34" charset="0"/>
              </a:rPr>
              <a:t>knowledge</a:t>
            </a:r>
            <a:r>
              <a:rPr lang="nb-NO" sz="2800" dirty="0">
                <a:latin typeface="Century Gothic" panose="020B0502020202020204" pitchFamily="34" charset="0"/>
              </a:rPr>
              <a:t> </a:t>
            </a:r>
            <a:r>
              <a:rPr lang="nb-NO" sz="2800" dirty="0" err="1">
                <a:latin typeface="Century Gothic" panose="020B0502020202020204" pitchFamily="34" charset="0"/>
              </a:rPr>
              <a:t>on</a:t>
            </a:r>
            <a:r>
              <a:rPr lang="nb-NO" sz="2800" dirty="0">
                <a:latin typeface="Century Gothic" panose="020B0502020202020204" pitchFamily="34" charset="0"/>
              </a:rPr>
              <a:t> </a:t>
            </a:r>
            <a:r>
              <a:rPr lang="nb-NO" sz="2800" dirty="0" err="1" smtClean="0">
                <a:latin typeface="Century Gothic" panose="020B0502020202020204" pitchFamily="34" charset="0"/>
              </a:rPr>
              <a:t>how</a:t>
            </a:r>
            <a:r>
              <a:rPr lang="nb-NO" sz="2800" dirty="0" smtClean="0">
                <a:latin typeface="Century Gothic" panose="020B0502020202020204" pitchFamily="34" charset="0"/>
              </a:rPr>
              <a:t> </a:t>
            </a:r>
            <a:r>
              <a:rPr lang="nb-NO" sz="2800" dirty="0" err="1" smtClean="0">
                <a:solidFill>
                  <a:srgbClr val="0070C0"/>
                </a:solidFill>
              </a:rPr>
              <a:t>weather</a:t>
            </a:r>
            <a:r>
              <a:rPr lang="nb-NO" sz="2800" dirty="0" smtClean="0">
                <a:solidFill>
                  <a:srgbClr val="0070C0"/>
                </a:solidFill>
              </a:rPr>
              <a:t> </a:t>
            </a:r>
            <a:r>
              <a:rPr lang="nb-NO" sz="2800" dirty="0" err="1">
                <a:solidFill>
                  <a:srgbClr val="0070C0"/>
                </a:solidFill>
              </a:rPr>
              <a:t>conditions</a:t>
            </a:r>
            <a:r>
              <a:rPr lang="nb-NO" sz="2800" dirty="0"/>
              <a:t> </a:t>
            </a:r>
            <a:r>
              <a:rPr lang="nb-NO" sz="2800" dirty="0" err="1" smtClean="0">
                <a:latin typeface="Century Gothic" panose="020B0502020202020204" pitchFamily="34" charset="0"/>
              </a:rPr>
              <a:t>relate</a:t>
            </a:r>
            <a:r>
              <a:rPr lang="nb-NO" sz="2800" dirty="0" smtClean="0">
                <a:latin typeface="Century Gothic" panose="020B0502020202020204" pitchFamily="34" charset="0"/>
              </a:rPr>
              <a:t> to </a:t>
            </a:r>
            <a:r>
              <a:rPr lang="nb-NO" sz="2800" dirty="0" err="1" smtClean="0">
                <a:latin typeface="Century Gothic" panose="020B0502020202020204" pitchFamily="34" charset="0"/>
              </a:rPr>
              <a:t>how</a:t>
            </a:r>
            <a:r>
              <a:rPr lang="nb-NO" sz="2800" dirty="0" smtClean="0">
                <a:latin typeface="Century Gothic" panose="020B0502020202020204" pitchFamily="34" charset="0"/>
              </a:rPr>
              <a:t> </a:t>
            </a:r>
            <a:r>
              <a:rPr lang="nb-NO" sz="2800" dirty="0" err="1" smtClean="0">
                <a:solidFill>
                  <a:srgbClr val="0070C0"/>
                </a:solidFill>
              </a:rPr>
              <a:t>we</a:t>
            </a:r>
            <a:r>
              <a:rPr lang="nb-NO" sz="2800" dirty="0" smtClean="0">
                <a:solidFill>
                  <a:srgbClr val="0070C0"/>
                </a:solidFill>
              </a:rPr>
              <a:t> </a:t>
            </a:r>
            <a:r>
              <a:rPr lang="nb-NO" sz="2800" dirty="0" err="1" smtClean="0">
                <a:solidFill>
                  <a:srgbClr val="0070C0"/>
                </a:solidFill>
              </a:rPr>
              <a:t>move</a:t>
            </a:r>
            <a:r>
              <a:rPr lang="nb-NO" sz="2800" dirty="0" smtClean="0">
                <a:solidFill>
                  <a:srgbClr val="0070C0"/>
                </a:solidFill>
              </a:rPr>
              <a:t>.</a:t>
            </a:r>
            <a:r>
              <a:rPr lang="nb-NO" sz="2800" dirty="0" smtClean="0">
                <a:latin typeface="Century Gothic" panose="020B0502020202020204" pitchFamily="34" charset="0"/>
              </a:rPr>
              <a:t> </a:t>
            </a:r>
            <a:endParaRPr lang="nb-NO" sz="2800" dirty="0">
              <a:latin typeface="Century Gothic" panose="020B0502020202020204" pitchFamily="34" charset="0"/>
            </a:endParaRPr>
          </a:p>
          <a:p>
            <a:endParaRPr lang="nb-NO"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4</a:t>
            </a:fld>
            <a:endParaRPr lang="nb-NO"/>
          </a:p>
        </p:txBody>
      </p:sp>
    </p:spTree>
    <p:extLst>
      <p:ext uri="{BB962C8B-B14F-4D97-AF65-F5344CB8AC3E}">
        <p14:creationId xmlns:p14="http://schemas.microsoft.com/office/powerpoint/2010/main" val="3045071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The Model</a:t>
            </a:r>
            <a:endParaRPr lang="nb-NO"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5</a:t>
            </a:fld>
            <a:endParaRPr lang="nb-NO"/>
          </a:p>
        </p:txBody>
      </p:sp>
      <p:pic>
        <p:nvPicPr>
          <p:cNvPr id="6" name="Picture 3"/>
          <p:cNvPicPr>
            <a:picLocks noGrp="1"/>
          </p:cNvPicPr>
          <p:nvPr>
            <p:ph idx="1"/>
          </p:nvPr>
        </p:nvPicPr>
        <p:blipFill>
          <a:blip r:embed="rId2"/>
          <a:stretch>
            <a:fillRect/>
          </a:stretch>
        </p:blipFill>
        <p:spPr>
          <a:xfrm>
            <a:off x="827584" y="1417638"/>
            <a:ext cx="7632848" cy="4963690"/>
          </a:xfrm>
          <a:prstGeom prst="rect">
            <a:avLst/>
          </a:prstGeom>
        </p:spPr>
      </p:pic>
    </p:spTree>
    <p:extLst>
      <p:ext uri="{BB962C8B-B14F-4D97-AF65-F5344CB8AC3E}">
        <p14:creationId xmlns:p14="http://schemas.microsoft.com/office/powerpoint/2010/main" val="3637339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Main </a:t>
            </a:r>
            <a:r>
              <a:rPr lang="nb-NO" dirty="0" err="1" smtClean="0"/>
              <a:t>finding</a:t>
            </a:r>
            <a:endParaRPr lang="nb-NO" dirty="0"/>
          </a:p>
        </p:txBody>
      </p:sp>
      <p:sp>
        <p:nvSpPr>
          <p:cNvPr id="3" name="Plassholder for innhold 2"/>
          <p:cNvSpPr>
            <a:spLocks noGrp="1"/>
          </p:cNvSpPr>
          <p:nvPr>
            <p:ph idx="1"/>
          </p:nvPr>
        </p:nvSpPr>
        <p:spPr>
          <a:xfrm>
            <a:off x="323528" y="1317193"/>
            <a:ext cx="8640959" cy="5276477"/>
          </a:xfrm>
          <a:noFill/>
        </p:spPr>
        <p:txBody>
          <a:bodyPr>
            <a:normAutofit fontScale="62500" lnSpcReduction="20000"/>
          </a:bodyPr>
          <a:lstStyle/>
          <a:p>
            <a:pPr lvl="0"/>
            <a:r>
              <a:rPr lang="en-GB" sz="2900" b="1" dirty="0"/>
              <a:t>Sky darkness </a:t>
            </a:r>
            <a:r>
              <a:rPr lang="en-GB" sz="2600" dirty="0"/>
              <a:t>(even when controlled for night-time hours) has </a:t>
            </a:r>
            <a:r>
              <a:rPr lang="en-GB" sz="2900" b="1" dirty="0"/>
              <a:t>negative effects </a:t>
            </a:r>
            <a:r>
              <a:rPr lang="en-GB" sz="2600" dirty="0"/>
              <a:t>on </a:t>
            </a:r>
            <a:r>
              <a:rPr lang="en-GB" sz="2900" b="1" dirty="0"/>
              <a:t>trip chaining </a:t>
            </a:r>
            <a:r>
              <a:rPr lang="en-GB" sz="2600" dirty="0"/>
              <a:t>and the use of </a:t>
            </a:r>
            <a:r>
              <a:rPr lang="en-GB" sz="2900" b="1" dirty="0"/>
              <a:t>active transport </a:t>
            </a:r>
            <a:r>
              <a:rPr lang="en-GB" sz="2900" b="1" dirty="0" smtClean="0"/>
              <a:t>modes</a:t>
            </a:r>
            <a:endParaRPr lang="nb-NO" sz="2600" dirty="0"/>
          </a:p>
          <a:p>
            <a:endParaRPr lang="nb-NO" sz="2600" dirty="0"/>
          </a:p>
          <a:p>
            <a:pPr lvl="0"/>
            <a:r>
              <a:rPr lang="en-GB" sz="2900" b="1" dirty="0"/>
              <a:t>Low air temperatures</a:t>
            </a:r>
            <a:r>
              <a:rPr lang="en-GB" sz="2600" dirty="0"/>
              <a:t>, </a:t>
            </a:r>
            <a:r>
              <a:rPr lang="en-GB" sz="2900" b="1" dirty="0"/>
              <a:t>rainfall </a:t>
            </a:r>
            <a:r>
              <a:rPr lang="en-GB" sz="2600" dirty="0"/>
              <a:t>and </a:t>
            </a:r>
            <a:r>
              <a:rPr lang="en-GB" sz="2900" b="1" dirty="0"/>
              <a:t>wind speed </a:t>
            </a:r>
            <a:r>
              <a:rPr lang="en-GB" sz="2600" dirty="0"/>
              <a:t>= </a:t>
            </a:r>
            <a:r>
              <a:rPr lang="en-GB" sz="2900" b="1" dirty="0"/>
              <a:t>reduced </a:t>
            </a:r>
            <a:r>
              <a:rPr lang="en-GB" sz="2900" b="1" dirty="0" smtClean="0"/>
              <a:t>cycling</a:t>
            </a:r>
            <a:endParaRPr lang="nb-NO" sz="2600" dirty="0"/>
          </a:p>
          <a:p>
            <a:endParaRPr lang="nb-NO" sz="2600" dirty="0"/>
          </a:p>
          <a:p>
            <a:pPr lvl="0"/>
            <a:r>
              <a:rPr lang="en-GB" sz="2900" b="1" dirty="0"/>
              <a:t>Adverse weather conditions </a:t>
            </a:r>
            <a:r>
              <a:rPr lang="en-GB" sz="2600" dirty="0"/>
              <a:t>stimulate the combining of trips into more </a:t>
            </a:r>
            <a:r>
              <a:rPr lang="en-GB" sz="2900" b="1" dirty="0"/>
              <a:t>efficient trip </a:t>
            </a:r>
            <a:r>
              <a:rPr lang="en-GB" sz="2900" b="1" dirty="0" smtClean="0"/>
              <a:t>chains</a:t>
            </a:r>
            <a:r>
              <a:rPr lang="en-GB" sz="2600" dirty="0" smtClean="0"/>
              <a:t> </a:t>
            </a:r>
            <a:endParaRPr lang="nb-NO" sz="2600" dirty="0"/>
          </a:p>
          <a:p>
            <a:endParaRPr lang="nb-NO" sz="2600" dirty="0"/>
          </a:p>
          <a:p>
            <a:pPr lvl="0"/>
            <a:r>
              <a:rPr lang="en-GB" sz="2600" dirty="0"/>
              <a:t>Non-linear (bell-shaped) air temperature effects on bicycle usage and outdoor leisure activities = possible negative effects of heat. </a:t>
            </a:r>
            <a:endParaRPr lang="nb-NO" sz="2600" dirty="0"/>
          </a:p>
          <a:p>
            <a:endParaRPr lang="nb-NO" sz="2600" dirty="0"/>
          </a:p>
          <a:p>
            <a:pPr lvl="0"/>
            <a:r>
              <a:rPr lang="en-GB" sz="2900" b="1" dirty="0"/>
              <a:t>Geographical context </a:t>
            </a:r>
            <a:r>
              <a:rPr lang="en-GB" sz="2900" dirty="0"/>
              <a:t>with regard to </a:t>
            </a:r>
            <a:r>
              <a:rPr lang="en-GB" sz="2900" b="1" dirty="0"/>
              <a:t>transport and land use, climate conditions, cultures, habits and adaptations. </a:t>
            </a:r>
            <a:endParaRPr lang="nb-NO" sz="2900" b="1" dirty="0"/>
          </a:p>
          <a:p>
            <a:endParaRPr lang="nb-NO" sz="2600" dirty="0"/>
          </a:p>
          <a:p>
            <a:pPr lvl="0"/>
            <a:r>
              <a:rPr lang="en-GB" sz="2600" dirty="0"/>
              <a:t>Effects of weather on transport mode choices are much stronger in Utrecht than in Stavanger, even though both cities share a somewhat comparable maritime climate. A likely explanation is related to the </a:t>
            </a:r>
            <a:r>
              <a:rPr lang="en-GB" sz="2600" b="1" i="1" dirty="0"/>
              <a:t>transport regime</a:t>
            </a:r>
            <a:r>
              <a:rPr lang="en-GB" sz="2600" i="1" dirty="0"/>
              <a:t>.</a:t>
            </a:r>
            <a:r>
              <a:rPr lang="en-GB" sz="2600" dirty="0"/>
              <a:t> </a:t>
            </a:r>
            <a:endParaRPr lang="nb-NO" sz="2600" dirty="0"/>
          </a:p>
          <a:p>
            <a:endParaRPr lang="nb-NO" sz="2600" dirty="0"/>
          </a:p>
          <a:p>
            <a:pPr lvl="0"/>
            <a:r>
              <a:rPr lang="en-GB" sz="2600" dirty="0"/>
              <a:t>Potential role of </a:t>
            </a:r>
            <a:r>
              <a:rPr lang="en-GB" sz="2600" b="1" i="1" dirty="0"/>
              <a:t>habit </a:t>
            </a:r>
            <a:r>
              <a:rPr lang="en-GB" sz="2600" b="1" dirty="0"/>
              <a:t>and</a:t>
            </a:r>
            <a:r>
              <a:rPr lang="en-GB" sz="2600" b="1" i="1" dirty="0"/>
              <a:t> adaptation</a:t>
            </a:r>
            <a:r>
              <a:rPr lang="en-GB" sz="2600" dirty="0"/>
              <a:t>. Ex. Adapting to snow conditions.</a:t>
            </a:r>
            <a:endParaRPr lang="nb-NO" sz="2600" dirty="0"/>
          </a:p>
          <a:p>
            <a:endParaRPr lang="nb-NO" sz="2600" dirty="0"/>
          </a:p>
          <a:p>
            <a:pPr lvl="0"/>
            <a:r>
              <a:rPr lang="en-GB" sz="2600" b="1" i="1" dirty="0"/>
              <a:t>Climate</a:t>
            </a:r>
            <a:r>
              <a:rPr lang="en-GB" sz="2600" b="1" dirty="0"/>
              <a:t>, </a:t>
            </a:r>
            <a:r>
              <a:rPr lang="en-GB" sz="2600" b="1" i="1" dirty="0"/>
              <a:t>land use</a:t>
            </a:r>
            <a:r>
              <a:rPr lang="en-GB" sz="2600" b="1" dirty="0"/>
              <a:t> and </a:t>
            </a:r>
            <a:r>
              <a:rPr lang="en-GB" sz="2600" b="1" i="1" dirty="0"/>
              <a:t>cultural </a:t>
            </a:r>
            <a:r>
              <a:rPr lang="en-GB" sz="2600" b="1" dirty="0"/>
              <a:t>context</a:t>
            </a:r>
            <a:r>
              <a:rPr lang="en-GB" sz="2600" dirty="0"/>
              <a:t>. Ex. visiting of outdoor leisure destinations relative to work trips.</a:t>
            </a:r>
            <a:endParaRPr lang="nb-NO" sz="2600" dirty="0"/>
          </a:p>
          <a:p>
            <a:endParaRPr lang="en-US" sz="2600" dirty="0"/>
          </a:p>
          <a:p>
            <a:pPr marL="0" indent="0">
              <a:buNone/>
            </a:pPr>
            <a:endParaRPr lang="nb-NO" dirty="0"/>
          </a:p>
          <a:p>
            <a:endParaRPr lang="nb-NO"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6</a:t>
            </a:fld>
            <a:endParaRPr lang="nb-NO"/>
          </a:p>
        </p:txBody>
      </p:sp>
    </p:spTree>
    <p:extLst>
      <p:ext uri="{BB962C8B-B14F-4D97-AF65-F5344CB8AC3E}">
        <p14:creationId xmlns:p14="http://schemas.microsoft.com/office/powerpoint/2010/main" val="2188047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WP2</a:t>
            </a:r>
            <a:endParaRPr lang="nb-NO" dirty="0"/>
          </a:p>
        </p:txBody>
      </p:sp>
      <p:sp>
        <p:nvSpPr>
          <p:cNvPr id="3" name="Plassholder for innhold 2"/>
          <p:cNvSpPr>
            <a:spLocks noGrp="1"/>
          </p:cNvSpPr>
          <p:nvPr>
            <p:ph idx="1"/>
          </p:nvPr>
        </p:nvSpPr>
        <p:spPr/>
        <p:txBody>
          <a:bodyPr/>
          <a:lstStyle/>
          <a:p>
            <a:pPr marL="0" indent="0">
              <a:buNone/>
            </a:pPr>
            <a:r>
              <a:rPr lang="nb-NO" dirty="0"/>
              <a:t>Who </a:t>
            </a:r>
            <a:r>
              <a:rPr lang="nb-NO" dirty="0" err="1"/>
              <a:t>are</a:t>
            </a:r>
            <a:r>
              <a:rPr lang="nb-NO" dirty="0"/>
              <a:t> </a:t>
            </a:r>
            <a:r>
              <a:rPr lang="nb-NO" dirty="0" err="1"/>
              <a:t>the</a:t>
            </a:r>
            <a:r>
              <a:rPr lang="nb-NO" dirty="0"/>
              <a:t> most tolerant in terms of travel behaviour to </a:t>
            </a:r>
            <a:r>
              <a:rPr lang="nb-NO" dirty="0" err="1"/>
              <a:t>weather</a:t>
            </a:r>
            <a:r>
              <a:rPr lang="nb-NO" dirty="0"/>
              <a:t> </a:t>
            </a:r>
            <a:r>
              <a:rPr lang="nb-NO" dirty="0" err="1"/>
              <a:t>conditions</a:t>
            </a:r>
            <a:r>
              <a:rPr lang="nb-NO" dirty="0" smtClean="0"/>
              <a:t>?</a:t>
            </a:r>
          </a:p>
          <a:p>
            <a:pPr marL="0" indent="0">
              <a:buNone/>
            </a:pPr>
            <a:endParaRPr lang="nb-NO" dirty="0"/>
          </a:p>
          <a:p>
            <a:pPr marL="0" indent="0">
              <a:buNone/>
            </a:pPr>
            <a:r>
              <a:rPr lang="nb-NO" sz="2800" b="1" dirty="0">
                <a:latin typeface="Century Gothic" panose="020B0502020202020204" pitchFamily="34" charset="0"/>
              </a:rPr>
              <a:t>Purpose: </a:t>
            </a:r>
            <a:r>
              <a:rPr lang="nb-NO" sz="2800" dirty="0">
                <a:latin typeface="Century Gothic" panose="020B0502020202020204" pitchFamily="34" charset="0"/>
              </a:rPr>
              <a:t>To </a:t>
            </a:r>
            <a:r>
              <a:rPr lang="nb-NO" sz="2800" dirty="0" err="1">
                <a:latin typeface="Century Gothic" panose="020B0502020202020204" pitchFamily="34" charset="0"/>
              </a:rPr>
              <a:t>gain</a:t>
            </a:r>
            <a:r>
              <a:rPr lang="nb-NO" sz="2800" dirty="0">
                <a:latin typeface="Century Gothic" panose="020B0502020202020204" pitchFamily="34" charset="0"/>
              </a:rPr>
              <a:t> </a:t>
            </a:r>
            <a:r>
              <a:rPr lang="nb-NO" sz="2800" dirty="0" err="1">
                <a:latin typeface="Century Gothic" panose="020B0502020202020204" pitchFamily="34" charset="0"/>
              </a:rPr>
              <a:t>knowledge</a:t>
            </a:r>
            <a:r>
              <a:rPr lang="nb-NO" sz="2800" dirty="0">
                <a:latin typeface="Century Gothic" panose="020B0502020202020204" pitchFamily="34" charset="0"/>
              </a:rPr>
              <a:t> </a:t>
            </a:r>
            <a:r>
              <a:rPr lang="nb-NO" sz="2800" dirty="0" err="1">
                <a:latin typeface="Century Gothic" panose="020B0502020202020204" pitchFamily="34" charset="0"/>
              </a:rPr>
              <a:t>on</a:t>
            </a:r>
            <a:r>
              <a:rPr lang="nb-NO" sz="2800" dirty="0">
                <a:latin typeface="Century Gothic" panose="020B0502020202020204" pitchFamily="34" charset="0"/>
              </a:rPr>
              <a:t> </a:t>
            </a:r>
            <a:r>
              <a:rPr lang="nb-NO" sz="2800" dirty="0" err="1">
                <a:latin typeface="Century Gothic" panose="020B0502020202020204" pitchFamily="34" charset="0"/>
              </a:rPr>
              <a:t>what</a:t>
            </a:r>
            <a:r>
              <a:rPr lang="nb-NO" sz="2800" dirty="0">
                <a:latin typeface="Century Gothic" panose="020B0502020202020204" pitchFamily="34" charset="0"/>
              </a:rPr>
              <a:t> </a:t>
            </a:r>
            <a:r>
              <a:rPr lang="nb-NO" sz="2800" dirty="0" err="1">
                <a:latin typeface="Century Gothic" panose="020B0502020202020204" pitchFamily="34" charset="0"/>
              </a:rPr>
              <a:t>characterizes</a:t>
            </a:r>
            <a:r>
              <a:rPr lang="nb-NO" sz="2800" dirty="0">
                <a:latin typeface="Century Gothic" panose="020B0502020202020204" pitchFamily="34" charset="0"/>
              </a:rPr>
              <a:t> </a:t>
            </a:r>
            <a:r>
              <a:rPr lang="nb-NO" sz="2800" dirty="0" err="1">
                <a:latin typeface="Century Gothic" panose="020B0502020202020204" pitchFamily="34" charset="0"/>
              </a:rPr>
              <a:t>those</a:t>
            </a:r>
            <a:r>
              <a:rPr lang="nb-NO" sz="2800" dirty="0">
                <a:latin typeface="Century Gothic" panose="020B0502020202020204" pitchFamily="34" charset="0"/>
              </a:rPr>
              <a:t> </a:t>
            </a:r>
            <a:r>
              <a:rPr lang="nb-NO" sz="2800" dirty="0" err="1">
                <a:latin typeface="Century Gothic" panose="020B0502020202020204" pitchFamily="34" charset="0"/>
              </a:rPr>
              <a:t>who</a:t>
            </a:r>
            <a:r>
              <a:rPr lang="nb-NO" sz="2800" dirty="0">
                <a:latin typeface="Century Gothic" panose="020B0502020202020204" pitchFamily="34" charset="0"/>
              </a:rPr>
              <a:t> </a:t>
            </a:r>
            <a:r>
              <a:rPr lang="nb-NO" sz="2800" dirty="0" err="1">
                <a:latin typeface="Century Gothic" panose="020B0502020202020204" pitchFamily="34" charset="0"/>
              </a:rPr>
              <a:t>are</a:t>
            </a:r>
            <a:r>
              <a:rPr lang="nb-NO" sz="2800" dirty="0">
                <a:latin typeface="Century Gothic" panose="020B0502020202020204" pitchFamily="34" charset="0"/>
              </a:rPr>
              <a:t> most </a:t>
            </a:r>
            <a:r>
              <a:rPr lang="nb-NO" sz="2800" dirty="0" err="1">
                <a:solidFill>
                  <a:srgbClr val="0070C0"/>
                </a:solidFill>
              </a:rPr>
              <a:t>likely</a:t>
            </a:r>
            <a:r>
              <a:rPr lang="nb-NO" sz="2800" dirty="0">
                <a:solidFill>
                  <a:srgbClr val="0070C0"/>
                </a:solidFill>
              </a:rPr>
              <a:t> to </a:t>
            </a:r>
            <a:r>
              <a:rPr lang="nb-NO" sz="2800" dirty="0" err="1">
                <a:solidFill>
                  <a:srgbClr val="0070C0"/>
                </a:solidFill>
              </a:rPr>
              <a:t>defy</a:t>
            </a:r>
            <a:r>
              <a:rPr lang="nb-NO" sz="2800" dirty="0">
                <a:solidFill>
                  <a:srgbClr val="0070C0"/>
                </a:solidFill>
              </a:rPr>
              <a:t> </a:t>
            </a:r>
            <a:r>
              <a:rPr lang="nb-NO" sz="2800" dirty="0" err="1">
                <a:solidFill>
                  <a:srgbClr val="0070C0"/>
                </a:solidFill>
              </a:rPr>
              <a:t>poor</a:t>
            </a:r>
            <a:r>
              <a:rPr lang="nb-NO" sz="2800" dirty="0">
                <a:solidFill>
                  <a:srgbClr val="0070C0"/>
                </a:solidFill>
              </a:rPr>
              <a:t> </a:t>
            </a:r>
            <a:r>
              <a:rPr lang="nb-NO" sz="2800" dirty="0" err="1">
                <a:solidFill>
                  <a:srgbClr val="0070C0"/>
                </a:solidFill>
              </a:rPr>
              <a:t>weather</a:t>
            </a:r>
            <a:r>
              <a:rPr lang="nb-NO" sz="2800" dirty="0">
                <a:solidFill>
                  <a:srgbClr val="0070C0"/>
                </a:solidFill>
              </a:rPr>
              <a:t> </a:t>
            </a:r>
            <a:r>
              <a:rPr lang="nb-NO" sz="2800" dirty="0" err="1">
                <a:solidFill>
                  <a:srgbClr val="0070C0"/>
                </a:solidFill>
              </a:rPr>
              <a:t>conditions</a:t>
            </a:r>
            <a:r>
              <a:rPr lang="nb-NO" sz="2800" dirty="0"/>
              <a:t> </a:t>
            </a:r>
            <a:r>
              <a:rPr lang="nb-NO" sz="2800" dirty="0">
                <a:latin typeface="Century Gothic" panose="020B0502020202020204" pitchFamily="34" charset="0"/>
              </a:rPr>
              <a:t>and </a:t>
            </a:r>
            <a:r>
              <a:rPr lang="nb-NO" sz="2800" dirty="0" err="1">
                <a:solidFill>
                  <a:srgbClr val="0070C0"/>
                </a:solidFill>
              </a:rPr>
              <a:t>use</a:t>
            </a:r>
            <a:r>
              <a:rPr lang="nb-NO" sz="2800" dirty="0">
                <a:solidFill>
                  <a:srgbClr val="0070C0"/>
                </a:solidFill>
              </a:rPr>
              <a:t> </a:t>
            </a:r>
            <a:r>
              <a:rPr lang="nb-NO" sz="2800" dirty="0" err="1">
                <a:solidFill>
                  <a:srgbClr val="0070C0"/>
                </a:solidFill>
              </a:rPr>
              <a:t>active</a:t>
            </a:r>
            <a:r>
              <a:rPr lang="nb-NO" sz="2800" dirty="0">
                <a:solidFill>
                  <a:srgbClr val="0070C0"/>
                </a:solidFill>
              </a:rPr>
              <a:t> transport or </a:t>
            </a:r>
            <a:r>
              <a:rPr lang="nb-NO" sz="2800" dirty="0" err="1">
                <a:solidFill>
                  <a:srgbClr val="0070C0"/>
                </a:solidFill>
              </a:rPr>
              <a:t>public</a:t>
            </a:r>
            <a:r>
              <a:rPr lang="nb-NO" sz="2800" dirty="0">
                <a:solidFill>
                  <a:srgbClr val="0070C0"/>
                </a:solidFill>
              </a:rPr>
              <a:t> transport </a:t>
            </a:r>
            <a:r>
              <a:rPr lang="nb-NO" sz="2800" dirty="0" err="1" smtClean="0">
                <a:latin typeface="Century Gothic" panose="020B0502020202020204" pitchFamily="34" charset="0"/>
              </a:rPr>
              <a:t>instead</a:t>
            </a:r>
            <a:r>
              <a:rPr lang="nb-NO" sz="2800" dirty="0" smtClean="0">
                <a:latin typeface="Century Gothic" panose="020B0502020202020204" pitchFamily="34" charset="0"/>
              </a:rPr>
              <a:t> </a:t>
            </a:r>
            <a:r>
              <a:rPr lang="nb-NO" sz="2800" dirty="0">
                <a:latin typeface="Century Gothic" panose="020B0502020202020204" pitchFamily="34" charset="0"/>
              </a:rPr>
              <a:t>of a </a:t>
            </a:r>
            <a:r>
              <a:rPr lang="nb-NO" sz="2800" dirty="0" err="1">
                <a:latin typeface="Century Gothic" panose="020B0502020202020204" pitchFamily="34" charset="0"/>
              </a:rPr>
              <a:t>car</a:t>
            </a:r>
            <a:r>
              <a:rPr lang="nb-NO" sz="2800" dirty="0">
                <a:latin typeface="Century Gothic" panose="020B0502020202020204" pitchFamily="34" charset="0"/>
              </a:rPr>
              <a:t>. </a:t>
            </a:r>
          </a:p>
          <a:p>
            <a:endParaRPr lang="nb-NO"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7</a:t>
            </a:fld>
            <a:endParaRPr lang="nb-NO"/>
          </a:p>
        </p:txBody>
      </p:sp>
    </p:spTree>
    <p:extLst>
      <p:ext uri="{BB962C8B-B14F-4D97-AF65-F5344CB8AC3E}">
        <p14:creationId xmlns:p14="http://schemas.microsoft.com/office/powerpoint/2010/main" val="1575917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Data </a:t>
            </a:r>
          </a:p>
        </p:txBody>
      </p:sp>
      <p:sp>
        <p:nvSpPr>
          <p:cNvPr id="3" name="Plassholder for innhold 2"/>
          <p:cNvSpPr>
            <a:spLocks noGrp="1"/>
          </p:cNvSpPr>
          <p:nvPr>
            <p:ph idx="1"/>
          </p:nvPr>
        </p:nvSpPr>
        <p:spPr>
          <a:xfrm>
            <a:off x="457200" y="1600200"/>
            <a:ext cx="8229600" cy="4709120"/>
          </a:xfrm>
        </p:spPr>
        <p:txBody>
          <a:bodyPr>
            <a:normAutofit fontScale="92500"/>
          </a:bodyPr>
          <a:lstStyle/>
          <a:p>
            <a:r>
              <a:rPr lang="nb-NO" dirty="0"/>
              <a:t>A representative </a:t>
            </a:r>
            <a:r>
              <a:rPr lang="nb-NO" dirty="0" err="1"/>
              <a:t>questionnaire</a:t>
            </a:r>
            <a:r>
              <a:rPr lang="nb-NO" dirty="0"/>
              <a:t> survey in Oslo and Stavanger in 2015 (november) </a:t>
            </a:r>
          </a:p>
          <a:p>
            <a:r>
              <a:rPr lang="nb-NO" dirty="0" err="1"/>
              <a:t>Internet</a:t>
            </a:r>
            <a:r>
              <a:rPr lang="nb-NO" dirty="0"/>
              <a:t> panel </a:t>
            </a:r>
          </a:p>
          <a:p>
            <a:r>
              <a:rPr lang="nb-NO" dirty="0" err="1"/>
              <a:t>Response</a:t>
            </a:r>
            <a:r>
              <a:rPr lang="nb-NO" dirty="0"/>
              <a:t> rate: 57,3 </a:t>
            </a:r>
            <a:r>
              <a:rPr lang="nb-NO" dirty="0" err="1"/>
              <a:t>percent</a:t>
            </a:r>
            <a:endParaRPr lang="nb-NO" dirty="0"/>
          </a:p>
          <a:p>
            <a:endParaRPr lang="nb-NO" dirty="0"/>
          </a:p>
          <a:p>
            <a:endParaRPr lang="nb-NO" dirty="0"/>
          </a:p>
          <a:p>
            <a:endParaRPr lang="nb-NO" dirty="0"/>
          </a:p>
          <a:p>
            <a:pPr marL="0" indent="0">
              <a:buNone/>
            </a:pPr>
            <a:endParaRPr lang="nb-NO" dirty="0"/>
          </a:p>
          <a:p>
            <a:r>
              <a:rPr lang="nb-NO" dirty="0"/>
              <a:t>This </a:t>
            </a:r>
            <a:r>
              <a:rPr lang="nb-NO" dirty="0" err="1"/>
              <a:t>study</a:t>
            </a:r>
            <a:r>
              <a:rPr lang="nb-NO" dirty="0"/>
              <a:t> is </a:t>
            </a:r>
            <a:r>
              <a:rPr lang="nb-NO" dirty="0" err="1"/>
              <a:t>limited</a:t>
            </a:r>
            <a:r>
              <a:rPr lang="nb-NO" dirty="0"/>
              <a:t> to </a:t>
            </a:r>
            <a:r>
              <a:rPr lang="nb-NO" dirty="0" err="1"/>
              <a:t>those</a:t>
            </a:r>
            <a:r>
              <a:rPr lang="nb-NO" dirty="0"/>
              <a:t> </a:t>
            </a:r>
            <a:r>
              <a:rPr lang="nb-NO" dirty="0" err="1"/>
              <a:t>who</a:t>
            </a:r>
            <a:r>
              <a:rPr lang="nb-NO" dirty="0"/>
              <a:t> </a:t>
            </a:r>
            <a:r>
              <a:rPr lang="nb-NO" dirty="0" err="1"/>
              <a:t>are</a:t>
            </a:r>
            <a:r>
              <a:rPr lang="nb-NO" dirty="0"/>
              <a:t> </a:t>
            </a:r>
            <a:r>
              <a:rPr lang="nb-NO" dirty="0" err="1"/>
              <a:t>either</a:t>
            </a:r>
            <a:r>
              <a:rPr lang="nb-NO" dirty="0"/>
              <a:t> </a:t>
            </a:r>
            <a:r>
              <a:rPr lang="nb-NO" dirty="0" err="1"/>
              <a:t>working</a:t>
            </a:r>
            <a:r>
              <a:rPr lang="nb-NO" dirty="0"/>
              <a:t> or </a:t>
            </a:r>
            <a:r>
              <a:rPr lang="nb-NO" dirty="0" err="1"/>
              <a:t>attending</a:t>
            </a:r>
            <a:r>
              <a:rPr lang="nb-NO" dirty="0"/>
              <a:t> </a:t>
            </a:r>
            <a:r>
              <a:rPr lang="nb-NO" dirty="0" err="1"/>
              <a:t>school</a:t>
            </a:r>
            <a:r>
              <a:rPr lang="nb-NO" dirty="0"/>
              <a:t>: N=1663 (Oslo N= 855; Stavanger N=808)</a:t>
            </a:r>
          </a:p>
          <a:p>
            <a:r>
              <a:rPr lang="nb-NO" dirty="0"/>
              <a:t>Data is </a:t>
            </a:r>
            <a:r>
              <a:rPr lang="nb-NO" dirty="0" err="1"/>
              <a:t>weighted</a:t>
            </a:r>
            <a:r>
              <a:rPr lang="nb-NO" dirty="0"/>
              <a:t> by </a:t>
            </a:r>
            <a:r>
              <a:rPr lang="nb-NO" dirty="0" err="1"/>
              <a:t>gender</a:t>
            </a:r>
            <a:r>
              <a:rPr lang="nb-NO" dirty="0"/>
              <a:t>, age and </a:t>
            </a:r>
            <a:r>
              <a:rPr lang="nb-NO" dirty="0" err="1"/>
              <a:t>education</a:t>
            </a:r>
            <a:r>
              <a:rPr lang="nb-NO" dirty="0"/>
              <a:t> </a:t>
            </a:r>
            <a:r>
              <a:rPr lang="nb-NO" dirty="0" err="1"/>
              <a:t>according</a:t>
            </a:r>
            <a:r>
              <a:rPr lang="nb-NO" dirty="0"/>
              <a:t> to </a:t>
            </a:r>
            <a:r>
              <a:rPr lang="nb-NO" dirty="0" err="1"/>
              <a:t>public</a:t>
            </a:r>
            <a:r>
              <a:rPr lang="nb-NO" dirty="0"/>
              <a:t> </a:t>
            </a:r>
            <a:r>
              <a:rPr lang="nb-NO" dirty="0" err="1"/>
              <a:t>statistics</a:t>
            </a:r>
            <a:r>
              <a:rPr lang="nb-NO" dirty="0"/>
              <a:t> from </a:t>
            </a:r>
            <a:r>
              <a:rPr lang="nb-NO" dirty="0" err="1"/>
              <a:t>Statistics</a:t>
            </a:r>
            <a:r>
              <a:rPr lang="nb-NO" dirty="0"/>
              <a:t> Norway</a:t>
            </a:r>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8</a:t>
            </a:fld>
            <a:endParaRPr lang="nb-NO"/>
          </a:p>
        </p:txBody>
      </p:sp>
      <p:graphicFrame>
        <p:nvGraphicFramePr>
          <p:cNvPr id="6" name="Tabell 5"/>
          <p:cNvGraphicFramePr>
            <a:graphicFrameLocks noGrp="1"/>
          </p:cNvGraphicFramePr>
          <p:nvPr>
            <p:extLst/>
          </p:nvPr>
        </p:nvGraphicFramePr>
        <p:xfrm>
          <a:off x="827584" y="3140968"/>
          <a:ext cx="4176463" cy="1478280"/>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983372755"/>
                    </a:ext>
                  </a:extLst>
                </a:gridCol>
                <a:gridCol w="1296143">
                  <a:extLst>
                    <a:ext uri="{9D8B030D-6E8A-4147-A177-3AD203B41FA5}">
                      <a16:colId xmlns:a16="http://schemas.microsoft.com/office/drawing/2014/main" val="1628582883"/>
                    </a:ext>
                  </a:extLst>
                </a:gridCol>
              </a:tblGrid>
              <a:tr h="365760">
                <a:tc>
                  <a:txBody>
                    <a:bodyPr/>
                    <a:lstStyle/>
                    <a:p>
                      <a:r>
                        <a:rPr lang="nb-NO" dirty="0"/>
                        <a:t>City</a:t>
                      </a:r>
                    </a:p>
                  </a:txBody>
                  <a:tcPr/>
                </a:tc>
                <a:tc>
                  <a:txBody>
                    <a:bodyPr/>
                    <a:lstStyle/>
                    <a:p>
                      <a:pPr algn="r"/>
                      <a:r>
                        <a:rPr lang="nb-NO" dirty="0"/>
                        <a:t>N</a:t>
                      </a:r>
                    </a:p>
                  </a:txBody>
                  <a:tcPr/>
                </a:tc>
                <a:extLst>
                  <a:ext uri="{0D108BD9-81ED-4DB2-BD59-A6C34878D82A}">
                    <a16:rowId xmlns:a16="http://schemas.microsoft.com/office/drawing/2014/main" val="606828707"/>
                  </a:ext>
                </a:extLst>
              </a:tr>
              <a:tr h="370840">
                <a:tc>
                  <a:txBody>
                    <a:bodyPr/>
                    <a:lstStyle/>
                    <a:p>
                      <a:r>
                        <a:rPr lang="nb-NO" dirty="0"/>
                        <a:t>Oslo</a:t>
                      </a:r>
                    </a:p>
                  </a:txBody>
                  <a:tcPr/>
                </a:tc>
                <a:tc>
                  <a:txBody>
                    <a:bodyPr/>
                    <a:lstStyle/>
                    <a:p>
                      <a:pPr algn="r"/>
                      <a:r>
                        <a:rPr lang="nb-NO" dirty="0"/>
                        <a:t>1060</a:t>
                      </a:r>
                    </a:p>
                  </a:txBody>
                  <a:tcPr/>
                </a:tc>
                <a:extLst>
                  <a:ext uri="{0D108BD9-81ED-4DB2-BD59-A6C34878D82A}">
                    <a16:rowId xmlns:a16="http://schemas.microsoft.com/office/drawing/2014/main" val="427202813"/>
                  </a:ext>
                </a:extLst>
              </a:tr>
              <a:tr h="370840">
                <a:tc>
                  <a:txBody>
                    <a:bodyPr/>
                    <a:lstStyle/>
                    <a:p>
                      <a:r>
                        <a:rPr lang="nb-NO" dirty="0"/>
                        <a:t>Stavanger</a:t>
                      </a:r>
                    </a:p>
                  </a:txBody>
                  <a:tcPr/>
                </a:tc>
                <a:tc>
                  <a:txBody>
                    <a:bodyPr/>
                    <a:lstStyle/>
                    <a:p>
                      <a:pPr algn="r"/>
                      <a:r>
                        <a:rPr lang="nb-NO" dirty="0"/>
                        <a:t>1037</a:t>
                      </a:r>
                    </a:p>
                  </a:txBody>
                  <a:tcPr/>
                </a:tc>
                <a:extLst>
                  <a:ext uri="{0D108BD9-81ED-4DB2-BD59-A6C34878D82A}">
                    <a16:rowId xmlns:a16="http://schemas.microsoft.com/office/drawing/2014/main" val="1967464151"/>
                  </a:ext>
                </a:extLst>
              </a:tr>
              <a:tr h="370840">
                <a:tc>
                  <a:txBody>
                    <a:bodyPr/>
                    <a:lstStyle/>
                    <a:p>
                      <a:pPr algn="r"/>
                      <a:r>
                        <a:rPr lang="nb-NO" dirty="0"/>
                        <a:t>Total</a:t>
                      </a:r>
                    </a:p>
                  </a:txBody>
                  <a:tcPr/>
                </a:tc>
                <a:tc>
                  <a:txBody>
                    <a:bodyPr/>
                    <a:lstStyle/>
                    <a:p>
                      <a:pPr algn="r"/>
                      <a:r>
                        <a:rPr lang="nb-NO" dirty="0"/>
                        <a:t>2097</a:t>
                      </a:r>
                    </a:p>
                  </a:txBody>
                  <a:tcPr/>
                </a:tc>
                <a:extLst>
                  <a:ext uri="{0D108BD9-81ED-4DB2-BD59-A6C34878D82A}">
                    <a16:rowId xmlns:a16="http://schemas.microsoft.com/office/drawing/2014/main" val="3866272162"/>
                  </a:ext>
                </a:extLst>
              </a:tr>
            </a:tbl>
          </a:graphicData>
        </a:graphic>
      </p:graphicFrame>
    </p:spTree>
    <p:extLst>
      <p:ext uri="{BB962C8B-B14F-4D97-AF65-F5344CB8AC3E}">
        <p14:creationId xmlns:p14="http://schemas.microsoft.com/office/powerpoint/2010/main" val="2545093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Main </a:t>
            </a:r>
            <a:r>
              <a:rPr lang="nb-NO" dirty="0" err="1" smtClean="0"/>
              <a:t>finding</a:t>
            </a:r>
            <a:endParaRPr lang="nb-NO" dirty="0"/>
          </a:p>
        </p:txBody>
      </p:sp>
      <p:sp>
        <p:nvSpPr>
          <p:cNvPr id="3" name="Plassholder for innhold 2"/>
          <p:cNvSpPr>
            <a:spLocks noGrp="1"/>
          </p:cNvSpPr>
          <p:nvPr>
            <p:ph idx="1"/>
          </p:nvPr>
        </p:nvSpPr>
        <p:spPr/>
        <p:txBody>
          <a:bodyPr>
            <a:normAutofit/>
          </a:bodyPr>
          <a:lstStyle/>
          <a:p>
            <a:r>
              <a:rPr lang="en-US" sz="2800" dirty="0">
                <a:solidFill>
                  <a:srgbClr val="0070C0"/>
                </a:solidFill>
              </a:rPr>
              <a:t>Environmental </a:t>
            </a:r>
            <a:r>
              <a:rPr lang="en-US" sz="2800" dirty="0">
                <a:solidFill>
                  <a:srgbClr val="0070C0"/>
                </a:solidFill>
              </a:rPr>
              <a:t>attitudes </a:t>
            </a:r>
            <a:r>
              <a:rPr lang="en-US" dirty="0"/>
              <a:t>and </a:t>
            </a:r>
            <a:r>
              <a:rPr lang="en-US" sz="2800" dirty="0">
                <a:solidFill>
                  <a:srgbClr val="0070C0"/>
                </a:solidFill>
              </a:rPr>
              <a:t>(daily) </a:t>
            </a:r>
            <a:r>
              <a:rPr lang="en-US" sz="2800" dirty="0" smtClean="0">
                <a:solidFill>
                  <a:srgbClr val="0070C0"/>
                </a:solidFill>
              </a:rPr>
              <a:t>travel </a:t>
            </a:r>
            <a:r>
              <a:rPr lang="en-US" sz="2800" dirty="0">
                <a:solidFill>
                  <a:srgbClr val="0070C0"/>
                </a:solidFill>
              </a:rPr>
              <a:t>habits </a:t>
            </a:r>
            <a:r>
              <a:rPr lang="en-US" dirty="0"/>
              <a:t>are associated with weather </a:t>
            </a:r>
            <a:r>
              <a:rPr lang="en-US" dirty="0" smtClean="0"/>
              <a:t>tolerance</a:t>
            </a:r>
          </a:p>
          <a:p>
            <a:endParaRPr lang="en-US" dirty="0" smtClean="0"/>
          </a:p>
          <a:p>
            <a:r>
              <a:rPr lang="en-US" sz="2800" dirty="0">
                <a:solidFill>
                  <a:srgbClr val="0070C0"/>
                </a:solidFill>
              </a:rPr>
              <a:t>Attitudes</a:t>
            </a:r>
            <a:r>
              <a:rPr lang="en-US" dirty="0" smtClean="0"/>
              <a:t> </a:t>
            </a:r>
            <a:r>
              <a:rPr lang="en-US" dirty="0"/>
              <a:t>and </a:t>
            </a:r>
            <a:r>
              <a:rPr lang="en-US" sz="2800" dirty="0">
                <a:solidFill>
                  <a:srgbClr val="0070C0"/>
                </a:solidFill>
              </a:rPr>
              <a:t>habits</a:t>
            </a:r>
            <a:r>
              <a:rPr lang="en-US" dirty="0"/>
              <a:t> are important for how people react to changes in weather conditions, when other factors such as age, gender, education and city/residential location are controlled for. </a:t>
            </a:r>
            <a:endParaRPr lang="en-US" dirty="0" smtClean="0"/>
          </a:p>
          <a:p>
            <a:endParaRPr lang="en-US" dirty="0"/>
          </a:p>
          <a:p>
            <a:pPr marL="0" indent="0">
              <a:buNone/>
            </a:pPr>
            <a:endParaRPr lang="nb-NO" dirty="0"/>
          </a:p>
          <a:p>
            <a:endParaRPr lang="nb-NO" dirty="0"/>
          </a:p>
        </p:txBody>
      </p:sp>
      <p:sp>
        <p:nvSpPr>
          <p:cNvPr id="4" name="Plassholder for lysbildenummer 3"/>
          <p:cNvSpPr>
            <a:spLocks noGrp="1"/>
          </p:cNvSpPr>
          <p:nvPr>
            <p:ph type="sldNum" sz="quarter" idx="12"/>
          </p:nvPr>
        </p:nvSpPr>
        <p:spPr/>
        <p:txBody>
          <a:bodyPr/>
          <a:lstStyle/>
          <a:p>
            <a:fld id="{71FC3D63-8603-43E3-9285-1800AE477FF4}" type="slidenum">
              <a:rPr lang="nb-NO" smtClean="0"/>
              <a:pPr/>
              <a:t>9</a:t>
            </a:fld>
            <a:endParaRPr lang="nb-NO"/>
          </a:p>
        </p:txBody>
      </p:sp>
    </p:spTree>
    <p:extLst>
      <p:ext uri="{BB962C8B-B14F-4D97-AF65-F5344CB8AC3E}">
        <p14:creationId xmlns:p14="http://schemas.microsoft.com/office/powerpoint/2010/main" val="245039980"/>
      </p:ext>
    </p:extLst>
  </p:cSld>
  <p:clrMapOvr>
    <a:masterClrMapping/>
  </p:clrMapOvr>
</p:sld>
</file>

<file path=ppt/theme/theme1.xml><?xml version="1.0" encoding="utf-8"?>
<a:theme xmlns:a="http://schemas.openxmlformats.org/drawingml/2006/main" name="Office-tema">
  <a:themeElements>
    <a:clrScheme name="TØI">
      <a:dk1>
        <a:sysClr val="windowText" lastClr="000000"/>
      </a:dk1>
      <a:lt1>
        <a:sysClr val="window" lastClr="FFFFFF"/>
      </a:lt1>
      <a:dk2>
        <a:srgbClr val="7B715E"/>
      </a:dk2>
      <a:lt2>
        <a:srgbClr val="E7E5E1"/>
      </a:lt2>
      <a:accent1>
        <a:srgbClr val="3F868D"/>
      </a:accent1>
      <a:accent2>
        <a:srgbClr val="C5CC8E"/>
      </a:accent2>
      <a:accent3>
        <a:srgbClr val="D3741C"/>
      </a:accent3>
      <a:accent4>
        <a:srgbClr val="FFE271"/>
      </a:accent4>
      <a:accent5>
        <a:srgbClr val="8BC9DD"/>
      </a:accent5>
      <a:accent6>
        <a:srgbClr val="336699"/>
      </a:accent6>
      <a:hlink>
        <a:srgbClr val="336699"/>
      </a:hlink>
      <a:folHlink>
        <a:srgbClr val="777777"/>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ØI-PPT-mal-eng" id="{CA83626D-C34E-476B-9ED3-C851CB8CF8B2}" vid="{92E1FD25-7B68-4396-9F93-9DE4A3E72C2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TØI-PPT-mal-eng</Template>
  <TotalTime>310</TotalTime>
  <Words>2797</Words>
  <Application>Microsoft Office PowerPoint</Application>
  <PresentationFormat>Skjermfremvisning (4:3)</PresentationFormat>
  <Paragraphs>375</Paragraphs>
  <Slides>25</Slides>
  <Notes>9</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25</vt:i4>
      </vt:variant>
    </vt:vector>
  </HeadingPairs>
  <TitlesOfParts>
    <vt:vector size="34" baseType="lpstr">
      <vt:lpstr>Arial</vt:lpstr>
      <vt:lpstr>Arial Narrow</vt:lpstr>
      <vt:lpstr>Calibri</vt:lpstr>
      <vt:lpstr>Cambria</vt:lpstr>
      <vt:lpstr>Century Gothic</vt:lpstr>
      <vt:lpstr>Garamond</vt:lpstr>
      <vt:lpstr>Times New Roman</vt:lpstr>
      <vt:lpstr>Wingdings</vt:lpstr>
      <vt:lpstr>Office-tema</vt:lpstr>
      <vt:lpstr>Climate change and everyday mobility – social impacts, adaption and mitigation strategies </vt:lpstr>
      <vt:lpstr>PowerPoint-presentasjon</vt:lpstr>
      <vt:lpstr>The Project Team</vt:lpstr>
      <vt:lpstr>WP1</vt:lpstr>
      <vt:lpstr>The Model</vt:lpstr>
      <vt:lpstr>Main finding</vt:lpstr>
      <vt:lpstr>WP2</vt:lpstr>
      <vt:lpstr>Data </vt:lpstr>
      <vt:lpstr>Main finding</vt:lpstr>
      <vt:lpstr>WP3 </vt:lpstr>
      <vt:lpstr>PowerPoint-presentasjon</vt:lpstr>
      <vt:lpstr>WP3 </vt:lpstr>
      <vt:lpstr>WP4 </vt:lpstr>
      <vt:lpstr>WP4 </vt:lpstr>
      <vt:lpstr>WP5 </vt:lpstr>
      <vt:lpstr>Multiple approaches taken </vt:lpstr>
      <vt:lpstr>PowerPoint-presentasjon</vt:lpstr>
      <vt:lpstr>2. A survey of Norwegian planners on mitigaiton, adaptation, and travel behaviour</vt:lpstr>
      <vt:lpstr>Climate adaptation and mitigation in regional and municipal planning (1)</vt:lpstr>
      <vt:lpstr>Climate adaptation and mitigation in regional and municipal planning (2)</vt:lpstr>
      <vt:lpstr>Daily mobility and travel behaviours in regional and municipal planning (1)</vt:lpstr>
      <vt:lpstr>Daily mobility and travel behaviours in regional and municipal planning (2)</vt:lpstr>
      <vt:lpstr>Comments to survey findings and results</vt:lpstr>
      <vt:lpstr>In conclusion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Tanu Priya Uteng</dc:creator>
  <cp:lastModifiedBy>Tanu Priya Uteng</cp:lastModifiedBy>
  <cp:revision>47</cp:revision>
  <dcterms:created xsi:type="dcterms:W3CDTF">2018-09-19T16:07:18Z</dcterms:created>
  <dcterms:modified xsi:type="dcterms:W3CDTF">2018-09-19T21:17:39Z</dcterms:modified>
</cp:coreProperties>
</file>