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85" r:id="rId2"/>
    <p:sldId id="483" r:id="rId3"/>
    <p:sldId id="485" r:id="rId4"/>
    <p:sldId id="291" r:id="rId5"/>
    <p:sldId id="522" r:id="rId6"/>
    <p:sldId id="513" r:id="rId7"/>
    <p:sldId id="514" r:id="rId8"/>
    <p:sldId id="504" r:id="rId9"/>
    <p:sldId id="482" r:id="rId10"/>
    <p:sldId id="479" r:id="rId11"/>
    <p:sldId id="366" r:id="rId12"/>
    <p:sldId id="362" r:id="rId13"/>
    <p:sldId id="294" r:id="rId14"/>
    <p:sldId id="367" r:id="rId15"/>
    <p:sldId id="369" r:id="rId16"/>
    <p:sldId id="368" r:id="rId17"/>
    <p:sldId id="468" r:id="rId18"/>
    <p:sldId id="517" r:id="rId19"/>
    <p:sldId id="518" r:id="rId20"/>
    <p:sldId id="470" r:id="rId21"/>
    <p:sldId id="423" r:id="rId22"/>
    <p:sldId id="494" r:id="rId23"/>
    <p:sldId id="370" r:id="rId24"/>
    <p:sldId id="439" r:id="rId25"/>
    <p:sldId id="440" r:id="rId26"/>
    <p:sldId id="442" r:id="rId27"/>
    <p:sldId id="443" r:id="rId28"/>
    <p:sldId id="508" r:id="rId29"/>
    <p:sldId id="509" r:id="rId30"/>
    <p:sldId id="515" r:id="rId31"/>
    <p:sldId id="519" r:id="rId32"/>
    <p:sldId id="444" r:id="rId33"/>
    <p:sldId id="445" r:id="rId34"/>
    <p:sldId id="511" r:id="rId35"/>
    <p:sldId id="365" r:id="rId36"/>
    <p:sldId id="372" r:id="rId37"/>
    <p:sldId id="363" r:id="rId38"/>
    <p:sldId id="375" r:id="rId39"/>
    <p:sldId id="404" r:id="rId40"/>
    <p:sldId id="378" r:id="rId41"/>
    <p:sldId id="376" r:id="rId42"/>
    <p:sldId id="371" r:id="rId43"/>
    <p:sldId id="361" r:id="rId44"/>
    <p:sldId id="374" r:id="rId45"/>
    <p:sldId id="383" r:id="rId46"/>
    <p:sldId id="413" r:id="rId47"/>
    <p:sldId id="414" r:id="rId48"/>
    <p:sldId id="506" r:id="rId4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04" autoAdjust="0"/>
    <p:restoredTop sz="94660"/>
  </p:normalViewPr>
  <p:slideViewPr>
    <p:cSldViewPr snapToGrid="0">
      <p:cViewPr varScale="1">
        <p:scale>
          <a:sx n="88" d="100"/>
          <a:sy n="88"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6B9F0-7825-48BB-877A-BA92B9866D36}" type="datetimeFigureOut">
              <a:rPr lang="nb-NO" smtClean="0"/>
              <a:t>21.09.2018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296A1-5AC7-4D96-826B-9526A7D9F4BE}" type="slidenum">
              <a:rPr lang="nb-NO" smtClean="0"/>
              <a:t>‹#›</a:t>
            </a:fld>
            <a:endParaRPr lang="nb-NO"/>
          </a:p>
        </p:txBody>
      </p:sp>
    </p:spTree>
    <p:extLst>
      <p:ext uri="{BB962C8B-B14F-4D97-AF65-F5344CB8AC3E}">
        <p14:creationId xmlns:p14="http://schemas.microsoft.com/office/powerpoint/2010/main" val="8270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2743ED13-1D10-423B-BF67-FB1995BEFEDC}"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84421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2743ED13-1D10-423B-BF67-FB1995BEFEDC}"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240564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2743ED13-1D10-423B-BF67-FB1995BEFEDC}"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1415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2743ED13-1D10-423B-BF67-FB1995BEFEDC}"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99744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2743ED13-1D10-423B-BF67-FB1995BEFEDC}" type="datetimeFigureOut">
              <a:rPr lang="nb-NO" smtClean="0"/>
              <a:t>21.09.2018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423191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2743ED13-1D10-423B-BF67-FB1995BEFEDC}"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375489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2743ED13-1D10-423B-BF67-FB1995BEFEDC}" type="datetimeFigureOut">
              <a:rPr lang="nb-NO" smtClean="0"/>
              <a:t>21.09.2018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14401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2743ED13-1D10-423B-BF67-FB1995BEFEDC}" type="datetimeFigureOut">
              <a:rPr lang="nb-NO" smtClean="0"/>
              <a:t>21.09.2018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1651093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743ED13-1D10-423B-BF67-FB1995BEFEDC}" type="datetimeFigureOut">
              <a:rPr lang="nb-NO" smtClean="0"/>
              <a:t>21.09.2018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229935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2743ED13-1D10-423B-BF67-FB1995BEFEDC}"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1071726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2743ED13-1D10-423B-BF67-FB1995BEFEDC}" type="datetimeFigureOut">
              <a:rPr lang="nb-NO" smtClean="0"/>
              <a:t>21.09.2018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21E4A13-0AEA-427E-9105-2B02E94BCB2E}" type="slidenum">
              <a:rPr lang="nb-NO" smtClean="0"/>
              <a:t>‹#›</a:t>
            </a:fld>
            <a:endParaRPr lang="nb-NO"/>
          </a:p>
        </p:txBody>
      </p:sp>
    </p:spTree>
    <p:extLst>
      <p:ext uri="{BB962C8B-B14F-4D97-AF65-F5344CB8AC3E}">
        <p14:creationId xmlns:p14="http://schemas.microsoft.com/office/powerpoint/2010/main" val="4055129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3ED13-1D10-423B-BF67-FB1995BEFEDC}" type="datetimeFigureOut">
              <a:rPr lang="nb-NO" smtClean="0"/>
              <a:t>21.09.2018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E4A13-0AEA-427E-9105-2B02E94BCB2E}" type="slidenum">
              <a:rPr lang="nb-NO" smtClean="0"/>
              <a:t>‹#›</a:t>
            </a:fld>
            <a:endParaRPr lang="nb-NO"/>
          </a:p>
        </p:txBody>
      </p:sp>
    </p:spTree>
    <p:extLst>
      <p:ext uri="{BB962C8B-B14F-4D97-AF65-F5344CB8AC3E}">
        <p14:creationId xmlns:p14="http://schemas.microsoft.com/office/powerpoint/2010/main" val="276315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gderforskning.no/wp-content/uploads/2016/10/FoU-rapport-3-2016-endelig.pdf" TargetMode="Externa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139542" y="249382"/>
            <a:ext cx="5692239" cy="6357071"/>
          </a:xfrm>
          <a:solidFill>
            <a:schemeClr val="accent1">
              <a:lumMod val="20000"/>
              <a:lumOff val="80000"/>
            </a:schemeClr>
          </a:solidFill>
        </p:spPr>
        <p:txBody>
          <a:bodyPr>
            <a:normAutofit/>
          </a:bodyPr>
          <a:lstStyle/>
          <a:p>
            <a:r>
              <a:rPr lang="nb-NO" b="1" dirty="0" smtClean="0"/>
              <a:t/>
            </a:r>
            <a:br>
              <a:rPr lang="nb-NO" b="1" dirty="0" smtClean="0"/>
            </a:br>
            <a:r>
              <a:rPr lang="nb-NO" b="1" dirty="0" smtClean="0"/>
              <a:t>Med hjerte for levende lokaler og for Arendal</a:t>
            </a:r>
            <a:br>
              <a:rPr lang="nb-NO" b="1" dirty="0" smtClean="0"/>
            </a:br>
            <a:r>
              <a:rPr lang="nb-NO" b="1" dirty="0"/>
              <a:t/>
            </a:r>
            <a:br>
              <a:rPr lang="nb-NO" b="1" dirty="0"/>
            </a:br>
            <a:r>
              <a:rPr lang="nb-NO" sz="1800" b="1" dirty="0" smtClean="0"/>
              <a:t>SAMMEN OM BYEN</a:t>
            </a:r>
            <a:br>
              <a:rPr lang="nb-NO" sz="1800" b="1" dirty="0" smtClean="0"/>
            </a:br>
            <a:r>
              <a:rPr lang="nb-NO" sz="1800" b="1" dirty="0" smtClean="0"/>
              <a:t>Norsk Planmøte 2018</a:t>
            </a:r>
            <a:br>
              <a:rPr lang="nb-NO" sz="1800" b="1" dirty="0" smtClean="0"/>
            </a:br>
            <a:r>
              <a:rPr lang="nb-NO" b="1" dirty="0" smtClean="0"/>
              <a:t/>
            </a:r>
            <a:br>
              <a:rPr lang="nb-NO" b="1" dirty="0" smtClean="0"/>
            </a:br>
            <a:r>
              <a:rPr lang="nb-NO" sz="2000" b="1" dirty="0"/>
              <a:t/>
            </a:r>
            <a:br>
              <a:rPr lang="nb-NO" sz="2000" b="1" dirty="0"/>
            </a:br>
            <a:r>
              <a:rPr lang="nb-NO" sz="2000" b="1" dirty="0"/>
              <a:t>Lisbeth Iversen - </a:t>
            </a:r>
            <a:r>
              <a:rPr lang="nb-NO" sz="2000" b="1" dirty="0" smtClean="0"/>
              <a:t>Prosjektleder </a:t>
            </a:r>
            <a:r>
              <a:rPr lang="nb-NO" sz="2000" b="1" dirty="0"/>
              <a:t>LL-A og Leder MHFA-nettverket</a:t>
            </a:r>
            <a:r>
              <a:rPr lang="nb-NO" sz="2000" b="1" dirty="0" smtClean="0"/>
              <a:t>.</a:t>
            </a:r>
            <a:br>
              <a:rPr lang="nb-NO" sz="2000" b="1" dirty="0" smtClean="0"/>
            </a:br>
            <a:r>
              <a:rPr lang="nb-NO" sz="2000" b="1" dirty="0" smtClean="0"/>
              <a:t>Offentlig </a:t>
            </a:r>
            <a:r>
              <a:rPr lang="nb-NO" sz="2000" b="1" dirty="0" err="1"/>
              <a:t>PhD</a:t>
            </a:r>
            <a:r>
              <a:rPr lang="nb-NO" sz="2000" b="1" dirty="0"/>
              <a:t>-kandidat AHO. </a:t>
            </a:r>
            <a:r>
              <a:rPr lang="nb-NO" sz="5400" dirty="0"/>
              <a:t/>
            </a:r>
            <a:br>
              <a:rPr lang="nb-NO" sz="5400" dirty="0"/>
            </a:br>
            <a:r>
              <a:rPr lang="nb-NO" sz="5400" dirty="0"/>
              <a:t> </a:t>
            </a:r>
            <a:endParaRPr lang="nb-NO" dirty="0">
              <a:cs typeface="Times New Roman" panose="02020603050405020304" pitchFamily="18" charset="0"/>
            </a:endParaRPr>
          </a:p>
        </p:txBody>
      </p:sp>
      <p:pic>
        <p:nvPicPr>
          <p:cNvPr id="6" name="Plassholder for innhold 5"/>
          <p:cNvPicPr>
            <a:picLocks noGrp="1" noChangeAspect="1"/>
          </p:cNvPicPr>
          <p:nvPr>
            <p:ph idx="1"/>
          </p:nvPr>
        </p:nvPicPr>
        <p:blipFill>
          <a:blip r:embed="rId2"/>
          <a:stretch>
            <a:fillRect/>
          </a:stretch>
        </p:blipFill>
        <p:spPr>
          <a:xfrm>
            <a:off x="391886" y="249382"/>
            <a:ext cx="5582194" cy="6357071"/>
          </a:xfrm>
          <a:prstGeom prst="rect">
            <a:avLst/>
          </a:prstGeom>
        </p:spPr>
      </p:pic>
    </p:spTree>
    <p:extLst>
      <p:ext uri="{BB962C8B-B14F-4D97-AF65-F5344CB8AC3E}">
        <p14:creationId xmlns:p14="http://schemas.microsoft.com/office/powerpoint/2010/main" val="327955188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264726" y="249382"/>
            <a:ext cx="6567056" cy="6357071"/>
          </a:xfrm>
          <a:solidFill>
            <a:schemeClr val="accent1">
              <a:lumMod val="20000"/>
              <a:lumOff val="80000"/>
            </a:schemeClr>
          </a:solidFill>
        </p:spPr>
        <p:txBody>
          <a:bodyPr>
            <a:normAutofit fontScale="90000"/>
          </a:bodyPr>
          <a:lstStyle/>
          <a:p>
            <a:r>
              <a:rPr lang="nb-NO" b="1" dirty="0" smtClean="0"/>
              <a:t/>
            </a:r>
            <a:br>
              <a:rPr lang="nb-NO" b="1" dirty="0" smtClean="0"/>
            </a:br>
            <a:r>
              <a:rPr lang="nb-NO" b="1" dirty="0"/>
              <a:t/>
            </a:r>
            <a:br>
              <a:rPr lang="nb-NO" b="1" dirty="0"/>
            </a:br>
            <a:r>
              <a:rPr lang="nb-NO" dirty="0" smtClean="0"/>
              <a:t>Hvordan skape levende lokaler i et historisk bysentrum, hvor det meste er utbygd?</a:t>
            </a:r>
            <a:br>
              <a:rPr lang="nb-NO" dirty="0" smtClean="0"/>
            </a:br>
            <a:r>
              <a:rPr lang="nb-NO" dirty="0" smtClean="0"/>
              <a:t/>
            </a:r>
            <a:br>
              <a:rPr lang="nb-NO" dirty="0" smtClean="0"/>
            </a:br>
            <a:r>
              <a:rPr lang="nb-NO" dirty="0" smtClean="0"/>
              <a:t>Hva har skjedd i Levende Lokaler-Arendal prosjektet, og </a:t>
            </a:r>
            <a:br>
              <a:rPr lang="nb-NO" dirty="0" smtClean="0"/>
            </a:br>
            <a:r>
              <a:rPr lang="nb-NO" dirty="0" smtClean="0"/>
              <a:t>hvordan har vi jobbet?</a:t>
            </a:r>
            <a:r>
              <a:rPr lang="nb-NO" b="1" dirty="0" smtClean="0"/>
              <a:t/>
            </a:r>
            <a:br>
              <a:rPr lang="nb-NO" b="1" dirty="0" smtClean="0"/>
            </a:br>
            <a:r>
              <a:rPr lang="nb-NO" sz="5400" dirty="0"/>
              <a:t/>
            </a:r>
            <a:br>
              <a:rPr lang="nb-NO" sz="5400" dirty="0"/>
            </a:br>
            <a:r>
              <a:rPr lang="nb-NO" sz="5400" dirty="0"/>
              <a:t> </a:t>
            </a:r>
            <a:endParaRPr lang="nb-NO" dirty="0">
              <a:cs typeface="Times New Roman" panose="02020603050405020304" pitchFamily="18" charset="0"/>
            </a:endParaRPr>
          </a:p>
        </p:txBody>
      </p:sp>
      <p:pic>
        <p:nvPicPr>
          <p:cNvPr id="5" name="Plassholder for innhold 4"/>
          <p:cNvPicPr>
            <a:picLocks noGrp="1" noChangeAspect="1"/>
          </p:cNvPicPr>
          <p:nvPr>
            <p:ph idx="1"/>
          </p:nvPr>
        </p:nvPicPr>
        <p:blipFill>
          <a:blip r:embed="rId2"/>
          <a:stretch>
            <a:fillRect/>
          </a:stretch>
        </p:blipFill>
        <p:spPr>
          <a:xfrm>
            <a:off x="539931" y="249382"/>
            <a:ext cx="4511040" cy="6273338"/>
          </a:xfrm>
          <a:prstGeom prst="rect">
            <a:avLst/>
          </a:prstGeom>
        </p:spPr>
      </p:pic>
    </p:spTree>
    <p:extLst>
      <p:ext uri="{BB962C8B-B14F-4D97-AF65-F5344CB8AC3E}">
        <p14:creationId xmlns:p14="http://schemas.microsoft.com/office/powerpoint/2010/main" val="152618508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264726" y="249382"/>
            <a:ext cx="6567056" cy="6357071"/>
          </a:xfrm>
          <a:solidFill>
            <a:schemeClr val="accent1">
              <a:lumMod val="20000"/>
              <a:lumOff val="80000"/>
            </a:schemeClr>
          </a:solidFill>
        </p:spPr>
        <p:txBody>
          <a:bodyPr>
            <a:normAutofit/>
          </a:bodyPr>
          <a:lstStyle/>
          <a:p>
            <a:r>
              <a:rPr lang="nb-NO" b="1" dirty="0" smtClean="0"/>
              <a:t>   </a:t>
            </a:r>
            <a:r>
              <a:rPr lang="nb-NO" dirty="0" smtClean="0"/>
              <a:t>Forankring </a:t>
            </a:r>
            <a:br>
              <a:rPr lang="nb-NO" dirty="0" smtClean="0"/>
            </a:br>
            <a:r>
              <a:rPr lang="nb-NO" dirty="0" smtClean="0"/>
              <a:t>   Felles forståelse</a:t>
            </a:r>
            <a:br>
              <a:rPr lang="nb-NO" dirty="0" smtClean="0"/>
            </a:br>
            <a:r>
              <a:rPr lang="nb-NO" dirty="0" smtClean="0"/>
              <a:t>   Fortellinger</a:t>
            </a:r>
            <a:br>
              <a:rPr lang="nb-NO" dirty="0" smtClean="0"/>
            </a:br>
            <a:r>
              <a:rPr lang="nb-NO" dirty="0" smtClean="0"/>
              <a:t>   Fellesskapsledelse</a:t>
            </a:r>
            <a:br>
              <a:rPr lang="nb-NO" dirty="0" smtClean="0"/>
            </a:br>
            <a:r>
              <a:rPr lang="nb-NO" dirty="0" smtClean="0"/>
              <a:t>   Forhandling</a:t>
            </a:r>
            <a:br>
              <a:rPr lang="nb-NO" dirty="0" smtClean="0"/>
            </a:br>
            <a:r>
              <a:rPr lang="nb-NO" dirty="0" smtClean="0"/>
              <a:t>   Forandring </a:t>
            </a:r>
            <a:endParaRPr lang="nb-NO" dirty="0">
              <a:cs typeface="Times New Roman" panose="02020603050405020304" pitchFamily="18" charset="0"/>
            </a:endParaRPr>
          </a:p>
        </p:txBody>
      </p:sp>
      <p:sp>
        <p:nvSpPr>
          <p:cNvPr id="3" name="Plassholder for innhold 2"/>
          <p:cNvSpPr>
            <a:spLocks noGrp="1"/>
          </p:cNvSpPr>
          <p:nvPr>
            <p:ph idx="1"/>
          </p:nvPr>
        </p:nvSpPr>
        <p:spPr>
          <a:xfrm>
            <a:off x="444137" y="249382"/>
            <a:ext cx="4519748" cy="6357071"/>
          </a:xfrm>
        </p:spPr>
        <p:txBody>
          <a:bodyPr>
            <a:normAutofit fontScale="70000" lnSpcReduction="20000"/>
          </a:bodyPr>
          <a:lstStyle/>
          <a:p>
            <a:pPr marL="0" indent="0">
              <a:buNone/>
            </a:pPr>
            <a:endParaRPr lang="nb-NO" sz="6000" dirty="0" smtClean="0"/>
          </a:p>
          <a:p>
            <a:pPr marL="0" indent="0">
              <a:buNone/>
            </a:pPr>
            <a:r>
              <a:rPr lang="nb-NO" sz="6000" dirty="0" smtClean="0">
                <a:latin typeface="+mj-lt"/>
              </a:rPr>
              <a:t>Levende </a:t>
            </a:r>
            <a:r>
              <a:rPr lang="nb-NO" sz="6000" dirty="0">
                <a:latin typeface="+mj-lt"/>
              </a:rPr>
              <a:t>Lokaler-Arendal</a:t>
            </a:r>
          </a:p>
          <a:p>
            <a:pPr marL="0" indent="0">
              <a:buNone/>
            </a:pPr>
            <a:r>
              <a:rPr lang="nb-NO" sz="2900" dirty="0">
                <a:latin typeface="+mj-lt"/>
                <a:cs typeface="Times New Roman" panose="02020603050405020304" pitchFamily="18" charset="0"/>
              </a:rPr>
              <a:t>Arendal Kommune er prosjekteier</a:t>
            </a:r>
            <a:r>
              <a:rPr lang="nb-NO" sz="2900" dirty="0" smtClean="0">
                <a:latin typeface="+mj-lt"/>
                <a:cs typeface="Times New Roman" panose="02020603050405020304" pitchFamily="18" charset="0"/>
              </a:rPr>
              <a:t>.</a:t>
            </a:r>
          </a:p>
          <a:p>
            <a:pPr marL="0" indent="0">
              <a:buNone/>
            </a:pPr>
            <a:r>
              <a:rPr lang="nb-NO" sz="2900" dirty="0" smtClean="0">
                <a:latin typeface="+mj-lt"/>
                <a:cs typeface="Times New Roman" panose="02020603050405020304" pitchFamily="18" charset="0"/>
              </a:rPr>
              <a:t>Prosjektet </a:t>
            </a:r>
            <a:r>
              <a:rPr lang="nb-NO" sz="2900" dirty="0">
                <a:latin typeface="+mj-lt"/>
                <a:cs typeface="Times New Roman" panose="02020603050405020304" pitchFamily="18" charset="0"/>
              </a:rPr>
              <a:t>ledes </a:t>
            </a:r>
            <a:r>
              <a:rPr lang="nb-NO" sz="2900" dirty="0" smtClean="0">
                <a:latin typeface="+mj-lt"/>
                <a:cs typeface="Times New Roman" panose="02020603050405020304" pitchFamily="18" charset="0"/>
              </a:rPr>
              <a:t>av Lisbeth </a:t>
            </a:r>
            <a:r>
              <a:rPr lang="nb-NO" sz="2900" dirty="0">
                <a:latin typeface="+mj-lt"/>
                <a:cs typeface="Times New Roman" panose="02020603050405020304" pitchFamily="18" charset="0"/>
              </a:rPr>
              <a:t>Iversen i nært samarbeid med en </a:t>
            </a:r>
            <a:r>
              <a:rPr lang="nb-NO" sz="2900" dirty="0" smtClean="0">
                <a:latin typeface="+mj-lt"/>
                <a:cs typeface="Times New Roman" panose="02020603050405020304" pitchFamily="18" charset="0"/>
              </a:rPr>
              <a:t>Partnergruppen. </a:t>
            </a:r>
          </a:p>
          <a:p>
            <a:pPr marL="0" indent="0">
              <a:buNone/>
            </a:pPr>
            <a:r>
              <a:rPr lang="nb-NO" sz="2900" dirty="0" smtClean="0">
                <a:latin typeface="+mj-lt"/>
                <a:cs typeface="Times New Roman" panose="02020603050405020304" pitchFamily="18" charset="0"/>
              </a:rPr>
              <a:t>Elin Lunde var prosjektleder i første fase.</a:t>
            </a:r>
            <a:endParaRPr lang="nb-NO" sz="2900" dirty="0">
              <a:latin typeface="+mj-lt"/>
              <a:cs typeface="Times New Roman" panose="02020603050405020304" pitchFamily="18" charset="0"/>
            </a:endParaRPr>
          </a:p>
          <a:p>
            <a:pPr marL="0" indent="0">
              <a:buNone/>
            </a:pPr>
            <a:r>
              <a:rPr lang="nb-NO" sz="2900" dirty="0">
                <a:latin typeface="+mj-lt"/>
                <a:cs typeface="Times New Roman" panose="02020603050405020304" pitchFamily="18" charset="0"/>
              </a:rPr>
              <a:t>Partnergruppen består </a:t>
            </a:r>
            <a:r>
              <a:rPr lang="nb-NO" sz="2900" dirty="0" smtClean="0">
                <a:latin typeface="+mj-lt"/>
                <a:cs typeface="Times New Roman" panose="02020603050405020304" pitchFamily="18" charset="0"/>
              </a:rPr>
              <a:t>av: Geir </a:t>
            </a:r>
            <a:r>
              <a:rPr lang="nb-NO" sz="2900" dirty="0">
                <a:latin typeface="+mj-lt"/>
                <a:cs typeface="Times New Roman" panose="02020603050405020304" pitchFamily="18" charset="0"/>
              </a:rPr>
              <a:t>Skjæveland, Kommunalsjef </a:t>
            </a:r>
          </a:p>
          <a:p>
            <a:pPr marL="0" indent="0">
              <a:buNone/>
            </a:pPr>
            <a:r>
              <a:rPr lang="nb-NO" sz="2900" dirty="0" smtClean="0">
                <a:latin typeface="+mj-lt"/>
                <a:cs typeface="Times New Roman" panose="02020603050405020304" pitchFamily="18" charset="0"/>
              </a:rPr>
              <a:t>Linda Sætra,</a:t>
            </a:r>
            <a:r>
              <a:rPr lang="nb-NO" sz="2900" dirty="0">
                <a:latin typeface="+mj-lt"/>
                <a:cs typeface="Times New Roman" panose="02020603050405020304" pitchFamily="18" charset="0"/>
              </a:rPr>
              <a:t> Kultursjef </a:t>
            </a:r>
            <a:endParaRPr lang="nb-NO" sz="2900" dirty="0" smtClean="0">
              <a:latin typeface="+mj-lt"/>
              <a:cs typeface="Times New Roman" panose="02020603050405020304" pitchFamily="18" charset="0"/>
            </a:endParaRPr>
          </a:p>
          <a:p>
            <a:pPr marL="0" indent="0">
              <a:buNone/>
            </a:pPr>
            <a:r>
              <a:rPr lang="nb-NO" sz="2900" dirty="0">
                <a:latin typeface="+mj-lt"/>
                <a:cs typeface="Times New Roman" panose="02020603050405020304" pitchFamily="18" charset="0"/>
              </a:rPr>
              <a:t>Lisbeth </a:t>
            </a:r>
            <a:r>
              <a:rPr lang="nb-NO" sz="2900" dirty="0" smtClean="0">
                <a:latin typeface="+mj-lt"/>
                <a:cs typeface="Times New Roman" panose="02020603050405020304" pitchFamily="18" charset="0"/>
              </a:rPr>
              <a:t>Iversen, leder av Med </a:t>
            </a:r>
            <a:r>
              <a:rPr lang="nb-NO" sz="2900" dirty="0">
                <a:latin typeface="+mj-lt"/>
                <a:cs typeface="Times New Roman" panose="02020603050405020304" pitchFamily="18" charset="0"/>
              </a:rPr>
              <a:t>Hjerte </a:t>
            </a:r>
            <a:r>
              <a:rPr lang="nb-NO" sz="2900" dirty="0" smtClean="0">
                <a:latin typeface="+mj-lt"/>
                <a:cs typeface="Times New Roman" panose="02020603050405020304" pitchFamily="18" charset="0"/>
              </a:rPr>
              <a:t>For </a:t>
            </a:r>
            <a:r>
              <a:rPr lang="nb-NO" sz="2900" dirty="0">
                <a:latin typeface="+mj-lt"/>
                <a:cs typeface="Times New Roman" panose="02020603050405020304" pitchFamily="18" charset="0"/>
              </a:rPr>
              <a:t>Arendal-nettverket </a:t>
            </a:r>
            <a:endParaRPr lang="nb-NO" sz="2900" dirty="0" smtClean="0">
              <a:latin typeface="+mj-lt"/>
              <a:cs typeface="Times New Roman" panose="02020603050405020304" pitchFamily="18" charset="0"/>
            </a:endParaRPr>
          </a:p>
          <a:p>
            <a:pPr marL="0" indent="0">
              <a:buNone/>
            </a:pPr>
            <a:r>
              <a:rPr lang="nb-NO" sz="2900" dirty="0" smtClean="0">
                <a:latin typeface="+mj-lt"/>
                <a:cs typeface="Times New Roman" panose="02020603050405020304" pitchFamily="18" charset="0"/>
              </a:rPr>
              <a:t>Hanne Gulbrandsen, daglig leder </a:t>
            </a:r>
            <a:r>
              <a:rPr lang="nb-NO" sz="2900" dirty="0">
                <a:latin typeface="+mj-lt"/>
                <a:cs typeface="Times New Roman" panose="02020603050405020304" pitchFamily="18" charset="0"/>
              </a:rPr>
              <a:t>for Sentrumsselskapet Arendal By</a:t>
            </a:r>
          </a:p>
          <a:p>
            <a:pPr marL="0" indent="0">
              <a:buNone/>
            </a:pPr>
            <a:r>
              <a:rPr lang="nb-NO" sz="2900" dirty="0">
                <a:latin typeface="+mj-lt"/>
                <a:cs typeface="Times New Roman" panose="02020603050405020304" pitchFamily="18" charset="0"/>
              </a:rPr>
              <a:t>Cato Litangen tidligere styreleder </a:t>
            </a:r>
            <a:r>
              <a:rPr lang="nb-NO" sz="2900" dirty="0" smtClean="0">
                <a:latin typeface="+mj-lt"/>
                <a:cs typeface="Times New Roman" panose="02020603050405020304" pitchFamily="18" charset="0"/>
              </a:rPr>
              <a:t>i </a:t>
            </a:r>
            <a:r>
              <a:rPr lang="nb-NO" sz="2900" dirty="0">
                <a:latin typeface="+mj-lt"/>
                <a:cs typeface="Times New Roman" panose="02020603050405020304" pitchFamily="18" charset="0"/>
              </a:rPr>
              <a:t>Arendal Kulturforum </a:t>
            </a:r>
            <a:r>
              <a:rPr lang="nb-NO" sz="2900" dirty="0" smtClean="0">
                <a:latin typeface="+mj-lt"/>
                <a:cs typeface="Times New Roman" panose="02020603050405020304" pitchFamily="18" charset="0"/>
              </a:rPr>
              <a:t>og </a:t>
            </a:r>
            <a:r>
              <a:rPr lang="nb-NO" sz="2900" dirty="0">
                <a:latin typeface="+mj-lt"/>
                <a:cs typeface="Times New Roman" panose="02020603050405020304" pitchFamily="18" charset="0"/>
              </a:rPr>
              <a:t>Kristina Jørgensen, ny styreleder og </a:t>
            </a:r>
            <a:r>
              <a:rPr lang="nb-NO" sz="2900" dirty="0" smtClean="0">
                <a:latin typeface="+mj-lt"/>
                <a:cs typeface="Times New Roman" panose="02020603050405020304" pitchFamily="18" charset="0"/>
              </a:rPr>
              <a:t>prosjektmedarbeider i </a:t>
            </a:r>
            <a:r>
              <a:rPr lang="nb-NO" sz="2900" dirty="0" err="1" smtClean="0">
                <a:latin typeface="+mj-lt"/>
                <a:cs typeface="Times New Roman" panose="02020603050405020304" pitchFamily="18" charset="0"/>
              </a:rPr>
              <a:t>Lilandgården</a:t>
            </a:r>
            <a:endParaRPr lang="nb-NO" sz="2900" dirty="0">
              <a:latin typeface="+mj-lt"/>
              <a:cs typeface="Times New Roman" panose="02020603050405020304" pitchFamily="18" charset="0"/>
            </a:endParaRPr>
          </a:p>
          <a:p>
            <a:pPr marL="0" indent="0">
              <a:buNone/>
            </a:pPr>
            <a:r>
              <a:rPr lang="nb-NO" sz="2900" dirty="0" smtClean="0">
                <a:latin typeface="Times New Roman" panose="02020603050405020304" pitchFamily="18" charset="0"/>
                <a:cs typeface="Times New Roman" panose="02020603050405020304" pitchFamily="18" charset="0"/>
              </a:rPr>
              <a:t> </a:t>
            </a:r>
            <a:endParaRPr lang="nb-NO" sz="2900" dirty="0"/>
          </a:p>
        </p:txBody>
      </p:sp>
    </p:spTree>
    <p:extLst>
      <p:ext uri="{BB962C8B-B14F-4D97-AF65-F5344CB8AC3E}">
        <p14:creationId xmlns:p14="http://schemas.microsoft.com/office/powerpoint/2010/main" val="335078233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27908" y="914401"/>
            <a:ext cx="9701349" cy="4423954"/>
          </a:xfrm>
          <a:solidFill>
            <a:schemeClr val="accent1">
              <a:lumMod val="20000"/>
              <a:lumOff val="80000"/>
            </a:schemeClr>
          </a:solidFill>
        </p:spPr>
        <p:txBody>
          <a:bodyPr>
            <a:normAutofit/>
          </a:bodyPr>
          <a:lstStyle/>
          <a:p>
            <a:r>
              <a:rPr lang="nb-NO" dirty="0" smtClean="0"/>
              <a:t>                         </a:t>
            </a:r>
            <a:r>
              <a:rPr lang="nb-NO" b="1" dirty="0" smtClean="0"/>
              <a:t>Muligheter</a:t>
            </a:r>
            <a:br>
              <a:rPr lang="nb-NO" b="1" dirty="0" smtClean="0"/>
            </a:br>
            <a:r>
              <a:rPr lang="nb-NO" b="1" dirty="0"/>
              <a:t> </a:t>
            </a:r>
            <a:r>
              <a:rPr lang="nb-NO" b="1" dirty="0" smtClean="0"/>
              <a:t>                  eller vanskeligheter?</a:t>
            </a:r>
            <a:endParaRPr lang="nb-NO" b="1" dirty="0"/>
          </a:p>
        </p:txBody>
      </p:sp>
    </p:spTree>
    <p:extLst>
      <p:ext uri="{BB962C8B-B14F-4D97-AF65-F5344CB8AC3E}">
        <p14:creationId xmlns:p14="http://schemas.microsoft.com/office/powerpoint/2010/main" val="172475124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endParaRPr lang="nb-NO"/>
          </a:p>
        </p:txBody>
      </p:sp>
      <p:pic>
        <p:nvPicPr>
          <p:cNvPr id="3" name="Plassholder for innhold 2"/>
          <p:cNvPicPr>
            <a:picLocks noGrp="1" noChangeAspect="1"/>
          </p:cNvPicPr>
          <p:nvPr>
            <p:ph idx="1"/>
          </p:nvPr>
        </p:nvPicPr>
        <p:blipFill>
          <a:blip r:embed="rId2"/>
          <a:stretch>
            <a:fillRect/>
          </a:stretch>
        </p:blipFill>
        <p:spPr>
          <a:xfrm>
            <a:off x="1317172" y="967680"/>
            <a:ext cx="4850372" cy="4966472"/>
          </a:xfrm>
          <a:prstGeom prst="rect">
            <a:avLst/>
          </a:prstGeom>
        </p:spPr>
      </p:pic>
      <p:pic>
        <p:nvPicPr>
          <p:cNvPr id="4" name="Bilde 3"/>
          <p:cNvPicPr>
            <a:picLocks noChangeAspect="1"/>
          </p:cNvPicPr>
          <p:nvPr/>
        </p:nvPicPr>
        <p:blipFill>
          <a:blip r:embed="rId3"/>
          <a:stretch>
            <a:fillRect/>
          </a:stretch>
        </p:blipFill>
        <p:spPr>
          <a:xfrm>
            <a:off x="6167544" y="960000"/>
            <a:ext cx="4953302" cy="4974152"/>
          </a:xfrm>
          <a:prstGeom prst="rect">
            <a:avLst/>
          </a:prstGeom>
        </p:spPr>
      </p:pic>
    </p:spTree>
    <p:extLst>
      <p:ext uri="{BB962C8B-B14F-4D97-AF65-F5344CB8AC3E}">
        <p14:creationId xmlns:p14="http://schemas.microsoft.com/office/powerpoint/2010/main" val="1671898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17577" y="420666"/>
            <a:ext cx="2812869" cy="5561424"/>
          </a:xfrm>
          <a:solidFill>
            <a:schemeClr val="accent1">
              <a:lumMod val="20000"/>
              <a:lumOff val="80000"/>
            </a:schemeClr>
          </a:solidFill>
        </p:spPr>
        <p:txBody>
          <a:bodyPr>
            <a:normAutofit/>
          </a:bodyPr>
          <a:lstStyle/>
          <a:p>
            <a:r>
              <a:rPr lang="nb-NO" sz="4000" dirty="0" smtClean="0"/>
              <a:t>Handler det om å </a:t>
            </a:r>
            <a:r>
              <a:rPr lang="nb-NO" sz="4000" dirty="0"/>
              <a:t>bygge infrastruktur, eller mer </a:t>
            </a:r>
            <a:br>
              <a:rPr lang="nb-NO" sz="4000" dirty="0"/>
            </a:br>
            <a:r>
              <a:rPr lang="nb-NO" sz="4000" dirty="0" smtClean="0"/>
              <a:t>om </a:t>
            </a:r>
            <a:r>
              <a:rPr lang="nb-NO" sz="4000" dirty="0"/>
              <a:t>å dyrke frem en </a:t>
            </a:r>
            <a:br>
              <a:rPr lang="nb-NO" sz="4000" dirty="0"/>
            </a:br>
            <a:r>
              <a:rPr lang="nb-NO" sz="4000" dirty="0" smtClean="0"/>
              <a:t>«</a:t>
            </a:r>
            <a:r>
              <a:rPr lang="nb-NO" sz="4000" dirty="0"/>
              <a:t>bry-deg»- </a:t>
            </a:r>
            <a:r>
              <a:rPr lang="nb-NO" sz="4000" dirty="0" smtClean="0"/>
              <a:t>  </a:t>
            </a:r>
            <a:br>
              <a:rPr lang="nb-NO" sz="4000" dirty="0" smtClean="0"/>
            </a:br>
            <a:r>
              <a:rPr lang="nb-NO" sz="4000" dirty="0" smtClean="0"/>
              <a:t>kultur </a:t>
            </a:r>
            <a:r>
              <a:rPr lang="nb-NO" sz="4000" dirty="0"/>
              <a:t>? </a:t>
            </a:r>
            <a:r>
              <a:rPr lang="nb-NO" b="1" dirty="0" smtClean="0"/>
              <a:t/>
            </a:r>
            <a:br>
              <a:rPr lang="nb-NO" b="1" dirty="0" smtClean="0"/>
            </a:br>
            <a:r>
              <a:rPr lang="nb-NO" b="1" dirty="0"/>
              <a:t> </a:t>
            </a:r>
            <a:endParaRPr lang="nb-NO" dirty="0">
              <a:cs typeface="Times New Roman" panose="02020603050405020304" pitchFamily="18" charset="0"/>
            </a:endParaRPr>
          </a:p>
        </p:txBody>
      </p:sp>
      <p:pic>
        <p:nvPicPr>
          <p:cNvPr id="6" name="Plassholder for innhold 5"/>
          <p:cNvPicPr>
            <a:picLocks noGrp="1" noChangeAspect="1"/>
          </p:cNvPicPr>
          <p:nvPr>
            <p:ph idx="1"/>
          </p:nvPr>
        </p:nvPicPr>
        <p:blipFill>
          <a:blip r:embed="rId2"/>
          <a:stretch>
            <a:fillRect/>
          </a:stretch>
        </p:blipFill>
        <p:spPr>
          <a:xfrm>
            <a:off x="391885" y="460924"/>
            <a:ext cx="4545873" cy="5521166"/>
          </a:xfrm>
          <a:prstGeom prst="rect">
            <a:avLst/>
          </a:prstGeom>
        </p:spPr>
      </p:pic>
      <p:pic>
        <p:nvPicPr>
          <p:cNvPr id="7" name="Bilde 6"/>
          <p:cNvPicPr>
            <a:picLocks noChangeAspect="1"/>
          </p:cNvPicPr>
          <p:nvPr/>
        </p:nvPicPr>
        <p:blipFill>
          <a:blip r:embed="rId3"/>
          <a:stretch>
            <a:fillRect/>
          </a:stretch>
        </p:blipFill>
        <p:spPr>
          <a:xfrm>
            <a:off x="4937758" y="460924"/>
            <a:ext cx="3779522" cy="5521166"/>
          </a:xfrm>
          <a:prstGeom prst="rect">
            <a:avLst/>
          </a:prstGeom>
        </p:spPr>
      </p:pic>
    </p:spTree>
    <p:extLst>
      <p:ext uri="{BB962C8B-B14F-4D97-AF65-F5344CB8AC3E}">
        <p14:creationId xmlns:p14="http://schemas.microsoft.com/office/powerpoint/2010/main" val="372881422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66263" y="400594"/>
            <a:ext cx="5265518" cy="5921829"/>
          </a:xfrm>
          <a:solidFill>
            <a:schemeClr val="accent1">
              <a:lumMod val="20000"/>
              <a:lumOff val="80000"/>
            </a:schemeClr>
          </a:solidFill>
        </p:spPr>
        <p:txBody>
          <a:bodyPr>
            <a:normAutofit/>
          </a:bodyPr>
          <a:lstStyle/>
          <a:p>
            <a:r>
              <a:rPr lang="nb-NO" b="1" dirty="0" smtClean="0">
                <a:latin typeface="Calibri Light" panose="020F0302020204030204" pitchFamily="34" charset="0"/>
              </a:rPr>
              <a:t>        </a:t>
            </a:r>
            <a:br>
              <a:rPr lang="nb-NO" b="1" dirty="0" smtClean="0">
                <a:latin typeface="Calibri Light" panose="020F0302020204030204" pitchFamily="34" charset="0"/>
              </a:rPr>
            </a:br>
            <a:r>
              <a:rPr lang="nb-NO" b="1" dirty="0">
                <a:latin typeface="Calibri Light" panose="020F0302020204030204" pitchFamily="34" charset="0"/>
              </a:rPr>
              <a:t> </a:t>
            </a:r>
            <a:r>
              <a:rPr lang="nb-NO" b="1" dirty="0" smtClean="0">
                <a:latin typeface="Calibri Light" panose="020F0302020204030204" pitchFamily="34" charset="0"/>
              </a:rPr>
              <a:t>        </a:t>
            </a:r>
            <a:r>
              <a:rPr lang="nb-NO" dirty="0" smtClean="0">
                <a:latin typeface="Calibri Light" panose="020F0302020204030204" pitchFamily="34" charset="0"/>
              </a:rPr>
              <a:t>SAMSKAPING</a:t>
            </a:r>
            <a:r>
              <a:rPr lang="nb-NO" dirty="0"/>
              <a:t/>
            </a:r>
            <a:br>
              <a:rPr lang="nb-NO" dirty="0"/>
            </a:br>
            <a:endParaRPr lang="nb-NO" dirty="0">
              <a:cs typeface="Times New Roman" panose="02020603050405020304" pitchFamily="18" charset="0"/>
            </a:endParaRPr>
          </a:p>
        </p:txBody>
      </p:sp>
      <p:pic>
        <p:nvPicPr>
          <p:cNvPr id="4" name="Plassholder for innhold 3"/>
          <p:cNvPicPr>
            <a:picLocks noGrp="1" noChangeAspect="1"/>
          </p:cNvPicPr>
          <p:nvPr>
            <p:ph idx="1"/>
          </p:nvPr>
        </p:nvPicPr>
        <p:blipFill>
          <a:blip r:embed="rId2"/>
          <a:stretch>
            <a:fillRect/>
          </a:stretch>
        </p:blipFill>
        <p:spPr>
          <a:xfrm>
            <a:off x="470625" y="400594"/>
            <a:ext cx="5904049" cy="5921829"/>
          </a:xfrm>
          <a:prstGeom prst="rect">
            <a:avLst/>
          </a:prstGeom>
        </p:spPr>
      </p:pic>
    </p:spTree>
    <p:extLst>
      <p:ext uri="{BB962C8B-B14F-4D97-AF65-F5344CB8AC3E}">
        <p14:creationId xmlns:p14="http://schemas.microsoft.com/office/powerpoint/2010/main" val="2826777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852160" y="249382"/>
            <a:ext cx="5979622" cy="6357071"/>
          </a:xfrm>
          <a:solidFill>
            <a:schemeClr val="accent1">
              <a:lumMod val="20000"/>
              <a:lumOff val="80000"/>
            </a:schemeClr>
          </a:solidFill>
        </p:spPr>
        <p:txBody>
          <a:bodyPr>
            <a:normAutofit/>
          </a:bodyPr>
          <a:lstStyle/>
          <a:p>
            <a:r>
              <a:rPr lang="nb-NO" b="1" dirty="0" smtClean="0">
                <a:cs typeface="Times New Roman" panose="02020603050405020304" pitchFamily="18" charset="0"/>
              </a:rPr>
              <a:t>   </a:t>
            </a:r>
            <a:r>
              <a:rPr lang="nb-NO" dirty="0" smtClean="0">
                <a:cs typeface="Times New Roman" panose="02020603050405020304" pitchFamily="18" charset="0"/>
              </a:rPr>
              <a:t>Mange tar </a:t>
            </a:r>
            <a:r>
              <a:rPr lang="nb-NO" dirty="0">
                <a:cs typeface="Times New Roman" panose="02020603050405020304" pitchFamily="18" charset="0"/>
              </a:rPr>
              <a:t>ansvar for </a:t>
            </a:r>
            <a:r>
              <a:rPr lang="nb-NO" dirty="0" smtClean="0">
                <a:cs typeface="Times New Roman" panose="02020603050405020304" pitchFamily="18" charset="0"/>
              </a:rPr>
              <a:t> </a:t>
            </a:r>
            <a:br>
              <a:rPr lang="nb-NO" dirty="0" smtClean="0">
                <a:cs typeface="Times New Roman" panose="02020603050405020304" pitchFamily="18" charset="0"/>
              </a:rPr>
            </a:br>
            <a:r>
              <a:rPr lang="nb-NO" dirty="0">
                <a:cs typeface="Times New Roman" panose="02020603050405020304" pitchFamily="18" charset="0"/>
              </a:rPr>
              <a:t> </a:t>
            </a:r>
            <a:r>
              <a:rPr lang="nb-NO" dirty="0" smtClean="0">
                <a:cs typeface="Times New Roman" panose="02020603050405020304" pitchFamily="18" charset="0"/>
              </a:rPr>
              <a:t>              det som </a:t>
            </a:r>
            <a:br>
              <a:rPr lang="nb-NO" dirty="0" smtClean="0">
                <a:cs typeface="Times New Roman" panose="02020603050405020304" pitchFamily="18" charset="0"/>
              </a:rPr>
            </a:br>
            <a:r>
              <a:rPr lang="nb-NO" dirty="0" smtClean="0">
                <a:cs typeface="Times New Roman" panose="02020603050405020304" pitchFamily="18" charset="0"/>
              </a:rPr>
              <a:t>  «ingen</a:t>
            </a:r>
            <a:r>
              <a:rPr lang="nb-NO" dirty="0">
                <a:cs typeface="Times New Roman" panose="02020603050405020304" pitchFamily="18" charset="0"/>
              </a:rPr>
              <a:t>» har ansvar for!</a:t>
            </a:r>
          </a:p>
        </p:txBody>
      </p:sp>
      <p:pic>
        <p:nvPicPr>
          <p:cNvPr id="6" name="Plassholder for innhold 5"/>
          <p:cNvPicPr>
            <a:picLocks noGrp="1" noChangeAspect="1"/>
          </p:cNvPicPr>
          <p:nvPr>
            <p:ph idx="1"/>
          </p:nvPr>
        </p:nvPicPr>
        <p:blipFill>
          <a:blip r:embed="rId2"/>
          <a:stretch>
            <a:fillRect/>
          </a:stretch>
        </p:blipFill>
        <p:spPr>
          <a:xfrm>
            <a:off x="557350" y="3509553"/>
            <a:ext cx="5042262" cy="3096899"/>
          </a:xfrm>
          <a:prstGeom prst="rect">
            <a:avLst/>
          </a:prstGeom>
        </p:spPr>
      </p:pic>
      <p:pic>
        <p:nvPicPr>
          <p:cNvPr id="7" name="Bilde 6"/>
          <p:cNvPicPr>
            <a:picLocks noChangeAspect="1"/>
          </p:cNvPicPr>
          <p:nvPr/>
        </p:nvPicPr>
        <p:blipFill>
          <a:blip r:embed="rId3"/>
          <a:stretch>
            <a:fillRect/>
          </a:stretch>
        </p:blipFill>
        <p:spPr>
          <a:xfrm>
            <a:off x="597832" y="249382"/>
            <a:ext cx="5001779" cy="3033749"/>
          </a:xfrm>
          <a:prstGeom prst="rect">
            <a:avLst/>
          </a:prstGeom>
        </p:spPr>
      </p:pic>
    </p:spTree>
    <p:extLst>
      <p:ext uri="{BB962C8B-B14F-4D97-AF65-F5344CB8AC3E}">
        <p14:creationId xmlns:p14="http://schemas.microsoft.com/office/powerpoint/2010/main" val="51327921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74972" y="400593"/>
            <a:ext cx="5265518" cy="5921829"/>
          </a:xfrm>
          <a:solidFill>
            <a:schemeClr val="accent1">
              <a:lumMod val="20000"/>
              <a:lumOff val="80000"/>
            </a:schemeClr>
          </a:solidFill>
        </p:spPr>
        <p:txBody>
          <a:bodyPr>
            <a:normAutofit/>
          </a:bodyPr>
          <a:lstStyle/>
          <a:p>
            <a:r>
              <a:rPr lang="nb-NO" b="1" dirty="0" smtClean="0">
                <a:latin typeface="Calibri Light" panose="020F0302020204030204" pitchFamily="34" charset="0"/>
              </a:rPr>
              <a:t>        </a:t>
            </a:r>
            <a:br>
              <a:rPr lang="nb-NO" b="1" dirty="0" smtClean="0">
                <a:latin typeface="Calibri Light" panose="020F0302020204030204" pitchFamily="34" charset="0"/>
              </a:rPr>
            </a:br>
            <a:r>
              <a:rPr lang="nb-NO" dirty="0" smtClean="0">
                <a:latin typeface="Calibri Light" panose="020F0302020204030204" pitchFamily="34" charset="0"/>
              </a:rPr>
              <a:t>SAMSKAPING</a:t>
            </a:r>
            <a:r>
              <a:rPr lang="nb-NO" dirty="0">
                <a:latin typeface="Calibri Light" panose="020F0302020204030204" pitchFamily="34" charset="0"/>
              </a:rPr>
              <a:t/>
            </a:r>
            <a:br>
              <a:rPr lang="nb-NO" dirty="0">
                <a:latin typeface="Calibri Light" panose="020F0302020204030204" pitchFamily="34" charset="0"/>
              </a:rPr>
            </a:br>
            <a:r>
              <a:rPr lang="nb-NO" dirty="0" err="1"/>
              <a:t>Samskaping</a:t>
            </a:r>
            <a:r>
              <a:rPr lang="nb-NO" dirty="0"/>
              <a:t>, innovasjon og nye løsninger. Hvordan jobbe sammen mot felles mål?</a:t>
            </a:r>
            <a:br>
              <a:rPr lang="nb-NO" dirty="0"/>
            </a:br>
            <a:endParaRPr lang="nb-NO" dirty="0">
              <a:cs typeface="Times New Roman" panose="02020603050405020304" pitchFamily="18" charset="0"/>
            </a:endParaRPr>
          </a:p>
        </p:txBody>
      </p:sp>
      <p:pic>
        <p:nvPicPr>
          <p:cNvPr id="5" name="Plassholder for innhold 4"/>
          <p:cNvPicPr>
            <a:picLocks noGrp="1" noChangeAspect="1"/>
          </p:cNvPicPr>
          <p:nvPr>
            <p:ph idx="1"/>
          </p:nvPr>
        </p:nvPicPr>
        <p:blipFill>
          <a:blip r:embed="rId2"/>
          <a:stretch>
            <a:fillRect/>
          </a:stretch>
        </p:blipFill>
        <p:spPr>
          <a:xfrm>
            <a:off x="696686" y="400592"/>
            <a:ext cx="5608319" cy="5921829"/>
          </a:xfrm>
          <a:prstGeom prst="rect">
            <a:avLst/>
          </a:prstGeom>
        </p:spPr>
      </p:pic>
    </p:spTree>
    <p:extLst>
      <p:ext uri="{BB962C8B-B14F-4D97-AF65-F5344CB8AC3E}">
        <p14:creationId xmlns:p14="http://schemas.microsoft.com/office/powerpoint/2010/main" val="241222521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74972" y="400593"/>
            <a:ext cx="5265518" cy="5921829"/>
          </a:xfrm>
          <a:solidFill>
            <a:schemeClr val="accent1">
              <a:lumMod val="20000"/>
              <a:lumOff val="80000"/>
            </a:schemeClr>
          </a:solidFill>
        </p:spPr>
        <p:txBody>
          <a:bodyPr>
            <a:normAutofit/>
          </a:bodyPr>
          <a:lstStyle/>
          <a:p>
            <a:r>
              <a:rPr lang="nb-NO" sz="3100" dirty="0" err="1">
                <a:latin typeface="Calibri Light" panose="020F0302020204030204" pitchFamily="34" charset="0"/>
              </a:rPr>
              <a:t>Samskaping</a:t>
            </a:r>
            <a:r>
              <a:rPr lang="nb-NO" sz="3100" dirty="0">
                <a:latin typeface="Calibri Light" panose="020F0302020204030204" pitchFamily="34" charset="0"/>
              </a:rPr>
              <a:t> eller </a:t>
            </a:r>
            <a:br>
              <a:rPr lang="nb-NO" sz="3100" dirty="0">
                <a:latin typeface="Calibri Light" panose="020F0302020204030204" pitchFamily="34" charset="0"/>
              </a:rPr>
            </a:br>
            <a:r>
              <a:rPr lang="nb-NO" sz="3100" dirty="0">
                <a:latin typeface="Calibri Light" panose="020F0302020204030204" pitchFamily="34" charset="0"/>
              </a:rPr>
              <a:t>Co-</a:t>
            </a:r>
            <a:r>
              <a:rPr lang="nb-NO" sz="3100" dirty="0" err="1">
                <a:latin typeface="Calibri Light" panose="020F0302020204030204" pitchFamily="34" charset="0"/>
              </a:rPr>
              <a:t>creation</a:t>
            </a:r>
            <a:r>
              <a:rPr lang="nb-NO" sz="3100" dirty="0">
                <a:latin typeface="Calibri Light" panose="020F0302020204030204" pitchFamily="34" charset="0"/>
              </a:rPr>
              <a:t> er noe vi har jobbet med gjennom </a:t>
            </a:r>
            <a:br>
              <a:rPr lang="nb-NO" sz="3100" dirty="0">
                <a:latin typeface="Calibri Light" panose="020F0302020204030204" pitchFamily="34" charset="0"/>
              </a:rPr>
            </a:br>
            <a:r>
              <a:rPr lang="nb-NO" sz="3100" dirty="0">
                <a:latin typeface="Calibri Light" panose="020F0302020204030204" pitchFamily="34" charset="0"/>
              </a:rPr>
              <a:t>Med Hjerte For Arendal- nettverket, </a:t>
            </a:r>
            <a:br>
              <a:rPr lang="nb-NO" sz="3100" dirty="0">
                <a:latin typeface="Calibri Light" panose="020F0302020204030204" pitchFamily="34" charset="0"/>
              </a:rPr>
            </a:br>
            <a:r>
              <a:rPr lang="nb-NO" sz="3100" dirty="0">
                <a:latin typeface="Calibri Light" panose="020F0302020204030204" pitchFamily="34" charset="0"/>
              </a:rPr>
              <a:t>inspirert av internasjonal og skandinavisk teori og praksis.</a:t>
            </a:r>
            <a:br>
              <a:rPr lang="nb-NO" sz="3100" dirty="0">
                <a:latin typeface="Calibri Light" panose="020F0302020204030204" pitchFamily="34" charset="0"/>
              </a:rPr>
            </a:br>
            <a:r>
              <a:rPr lang="nb-NO" sz="3100" dirty="0">
                <a:latin typeface="Calibri Light" panose="020F0302020204030204" pitchFamily="34" charset="0"/>
              </a:rPr>
              <a:t>Det finnes ulike former for </a:t>
            </a:r>
            <a:r>
              <a:rPr lang="nb-NO" sz="3100" dirty="0" err="1">
                <a:latin typeface="Calibri Light" panose="020F0302020204030204" pitchFamily="34" charset="0"/>
              </a:rPr>
              <a:t>samskaping</a:t>
            </a:r>
            <a:r>
              <a:rPr lang="nb-NO" sz="3100" dirty="0">
                <a:latin typeface="Calibri Light" panose="020F0302020204030204" pitchFamily="34" charset="0"/>
              </a:rPr>
              <a:t>.</a:t>
            </a:r>
            <a:r>
              <a:rPr lang="nb-NO" sz="3100" b="1" dirty="0">
                <a:latin typeface="Calibri Light" panose="020F0302020204030204" pitchFamily="34" charset="0"/>
              </a:rPr>
              <a:t/>
            </a:r>
            <a:br>
              <a:rPr lang="nb-NO" sz="3100" b="1" dirty="0">
                <a:latin typeface="Calibri Light" panose="020F0302020204030204" pitchFamily="34" charset="0"/>
              </a:rPr>
            </a:br>
            <a:r>
              <a:rPr lang="nb-NO" b="1" dirty="0">
                <a:latin typeface="Calibri Light" panose="020F0302020204030204" pitchFamily="34" charset="0"/>
              </a:rPr>
              <a:t/>
            </a:r>
            <a:br>
              <a:rPr lang="nb-NO" b="1" dirty="0">
                <a:latin typeface="Calibri Light" panose="020F0302020204030204" pitchFamily="34" charset="0"/>
              </a:rPr>
            </a:br>
            <a:r>
              <a:rPr lang="nb-NO" b="1" dirty="0">
                <a:latin typeface="Calibri Light" panose="020F0302020204030204" pitchFamily="34" charset="0"/>
              </a:rPr>
              <a:t/>
            </a:r>
            <a:br>
              <a:rPr lang="nb-NO" b="1" dirty="0">
                <a:latin typeface="Calibri Light" panose="020F0302020204030204" pitchFamily="34" charset="0"/>
              </a:rPr>
            </a:br>
            <a:r>
              <a:rPr lang="nb-NO" sz="1600" b="1" u="sng" dirty="0"/>
              <a:t>Kilde: Ulrich, (Guribye ,2016)</a:t>
            </a:r>
            <a:endParaRPr lang="nb-NO" dirty="0">
              <a:cs typeface="Times New Roman" panose="02020603050405020304" pitchFamily="18" charset="0"/>
            </a:endParaRPr>
          </a:p>
        </p:txBody>
      </p:sp>
      <p:sp>
        <p:nvSpPr>
          <p:cNvPr id="3" name="Plassholder for innhold 2"/>
          <p:cNvSpPr>
            <a:spLocks noGrp="1"/>
          </p:cNvSpPr>
          <p:nvPr>
            <p:ph idx="1"/>
          </p:nvPr>
        </p:nvSpPr>
        <p:spPr/>
        <p:txBody>
          <a:bodyPr/>
          <a:lstStyle/>
          <a:p>
            <a:endParaRPr lang="nb-NO" dirty="0"/>
          </a:p>
        </p:txBody>
      </p:sp>
      <p:pic>
        <p:nvPicPr>
          <p:cNvPr id="4" name="Bilde 3"/>
          <p:cNvPicPr>
            <a:picLocks noChangeAspect="1"/>
          </p:cNvPicPr>
          <p:nvPr/>
        </p:nvPicPr>
        <p:blipFill>
          <a:blip r:embed="rId2"/>
          <a:stretch>
            <a:fillRect/>
          </a:stretch>
        </p:blipFill>
        <p:spPr>
          <a:xfrm>
            <a:off x="471743" y="400594"/>
            <a:ext cx="5859387" cy="6027026"/>
          </a:xfrm>
          <a:prstGeom prst="rect">
            <a:avLst/>
          </a:prstGeom>
        </p:spPr>
      </p:pic>
    </p:spTree>
    <p:extLst>
      <p:ext uri="{BB962C8B-B14F-4D97-AF65-F5344CB8AC3E}">
        <p14:creationId xmlns:p14="http://schemas.microsoft.com/office/powerpoint/2010/main" val="402146355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74972" y="400593"/>
            <a:ext cx="5265518" cy="5921829"/>
          </a:xfrm>
          <a:solidFill>
            <a:schemeClr val="accent1">
              <a:lumMod val="20000"/>
              <a:lumOff val="80000"/>
            </a:schemeClr>
          </a:solidFill>
        </p:spPr>
        <p:txBody>
          <a:bodyPr>
            <a:normAutofit/>
          </a:bodyPr>
          <a:lstStyle/>
          <a:p>
            <a:r>
              <a:rPr lang="en-US" sz="3200" b="1" dirty="0" err="1"/>
              <a:t>Samskaping</a:t>
            </a:r>
            <a:r>
              <a:rPr lang="en-US" sz="3200" dirty="0"/>
              <a:t/>
            </a:r>
            <a:br>
              <a:rPr lang="en-US" sz="3200" dirty="0"/>
            </a:br>
            <a:r>
              <a:rPr lang="en-US" sz="3200" dirty="0" err="1"/>
              <a:t>Lånt</a:t>
            </a:r>
            <a:r>
              <a:rPr lang="en-US" sz="3200" dirty="0"/>
              <a:t> </a:t>
            </a:r>
            <a:r>
              <a:rPr lang="en-US" sz="3200" dirty="0" err="1"/>
              <a:t>fra</a:t>
            </a:r>
            <a:r>
              <a:rPr lang="en-US" sz="3200" dirty="0"/>
              <a:t> </a:t>
            </a:r>
            <a:r>
              <a:rPr lang="en-US" sz="3200" dirty="0" err="1"/>
              <a:t>næringslivet</a:t>
            </a:r>
            <a:r>
              <a:rPr lang="en-US" sz="3200" dirty="0"/>
              <a:t>: </a:t>
            </a:r>
            <a:r>
              <a:rPr lang="en-US" sz="3200" dirty="0" err="1"/>
              <a:t>Verdiskaping</a:t>
            </a:r>
            <a:r>
              <a:rPr lang="en-US" sz="3200" dirty="0"/>
              <a:t> </a:t>
            </a:r>
            <a:r>
              <a:rPr lang="en-US" sz="3200" dirty="0" err="1"/>
              <a:t>mellom</a:t>
            </a:r>
            <a:r>
              <a:rPr lang="en-US" sz="3200" dirty="0"/>
              <a:t> </a:t>
            </a:r>
            <a:r>
              <a:rPr lang="en-US" sz="3200" dirty="0" err="1"/>
              <a:t>bedrifter</a:t>
            </a:r>
            <a:r>
              <a:rPr lang="en-US" sz="3200" dirty="0"/>
              <a:t> </a:t>
            </a:r>
            <a:r>
              <a:rPr lang="en-US" sz="3200" dirty="0" err="1"/>
              <a:t>og</a:t>
            </a:r>
            <a:r>
              <a:rPr lang="en-US" sz="3200" dirty="0"/>
              <a:t> </a:t>
            </a:r>
            <a:r>
              <a:rPr lang="en-US" sz="3200" dirty="0" err="1"/>
              <a:t>brukere</a:t>
            </a:r>
            <a:r>
              <a:rPr lang="en-US" sz="3200" dirty="0"/>
              <a:t/>
            </a:r>
            <a:br>
              <a:rPr lang="en-US" sz="3200" dirty="0"/>
            </a:br>
            <a:r>
              <a:rPr lang="en-US" sz="3200" dirty="0" err="1"/>
              <a:t>Velferdsløsninger</a:t>
            </a:r>
            <a:r>
              <a:rPr lang="en-US" sz="3200" dirty="0"/>
              <a:t> </a:t>
            </a:r>
            <a:r>
              <a:rPr lang="en-US" sz="3200" dirty="0" err="1"/>
              <a:t>sammen</a:t>
            </a:r>
            <a:r>
              <a:rPr lang="en-US" sz="3200" dirty="0"/>
              <a:t> med </a:t>
            </a:r>
            <a:r>
              <a:rPr lang="en-US" sz="3200" dirty="0" err="1"/>
              <a:t>innbyggerne</a:t>
            </a:r>
            <a:r>
              <a:rPr lang="en-US" sz="3200" dirty="0"/>
              <a:t>.</a:t>
            </a:r>
            <a:br>
              <a:rPr lang="en-US" sz="3200" dirty="0"/>
            </a:br>
            <a:r>
              <a:rPr lang="en-US" sz="3200" dirty="0" err="1"/>
              <a:t>Hver</a:t>
            </a:r>
            <a:r>
              <a:rPr lang="en-US" sz="3200" dirty="0"/>
              <a:t> </a:t>
            </a:r>
            <a:r>
              <a:rPr lang="en-US" sz="3200" dirty="0" err="1"/>
              <a:t>deltaker</a:t>
            </a:r>
            <a:r>
              <a:rPr lang="en-US" sz="3200" dirty="0"/>
              <a:t> </a:t>
            </a:r>
            <a:r>
              <a:rPr lang="en-US" sz="3200" dirty="0" err="1"/>
              <a:t>bidrar</a:t>
            </a:r>
            <a:r>
              <a:rPr lang="en-US" sz="3200" dirty="0"/>
              <a:t> med </a:t>
            </a:r>
            <a:r>
              <a:rPr lang="en-US" sz="3200" dirty="0" err="1"/>
              <a:t>ressurser</a:t>
            </a:r>
            <a:r>
              <a:rPr lang="en-US" sz="3200" dirty="0"/>
              <a:t> </a:t>
            </a:r>
            <a:r>
              <a:rPr lang="en-US" sz="3200" dirty="0" err="1"/>
              <a:t>og</a:t>
            </a:r>
            <a:r>
              <a:rPr lang="en-US" sz="3200" dirty="0"/>
              <a:t> </a:t>
            </a:r>
            <a:r>
              <a:rPr lang="en-US" sz="3200" dirty="0" err="1"/>
              <a:t>kunnskap</a:t>
            </a:r>
            <a:r>
              <a:rPr lang="en-US" sz="3200" dirty="0"/>
              <a:t> </a:t>
            </a:r>
            <a:r>
              <a:rPr lang="en-US" sz="3200" dirty="0" err="1"/>
              <a:t>og</a:t>
            </a:r>
            <a:r>
              <a:rPr lang="en-US" sz="3200" dirty="0"/>
              <a:t> </a:t>
            </a:r>
            <a:r>
              <a:rPr lang="en-US" sz="3200" dirty="0" err="1"/>
              <a:t>samarbeider</a:t>
            </a:r>
            <a:r>
              <a:rPr lang="en-US" sz="3200" dirty="0"/>
              <a:t> for å </a:t>
            </a:r>
            <a:r>
              <a:rPr lang="en-US" sz="3200" dirty="0" err="1"/>
              <a:t>finne</a:t>
            </a:r>
            <a:r>
              <a:rPr lang="en-US" sz="3200" dirty="0"/>
              <a:t> </a:t>
            </a:r>
            <a:r>
              <a:rPr lang="en-US" sz="3200" dirty="0" err="1"/>
              <a:t>løsninger</a:t>
            </a:r>
            <a:r>
              <a:rPr lang="en-US" sz="3200" dirty="0"/>
              <a:t> </a:t>
            </a:r>
            <a:r>
              <a:rPr lang="en-US" sz="3200" dirty="0" err="1"/>
              <a:t>på</a:t>
            </a:r>
            <a:r>
              <a:rPr lang="en-US" sz="3200" dirty="0"/>
              <a:t> </a:t>
            </a:r>
            <a:r>
              <a:rPr lang="en-US" sz="3200" dirty="0" err="1"/>
              <a:t>felles</a:t>
            </a:r>
            <a:r>
              <a:rPr lang="en-US" sz="3200" dirty="0"/>
              <a:t> </a:t>
            </a:r>
            <a:r>
              <a:rPr lang="en-US" sz="3200" dirty="0" err="1"/>
              <a:t>utfordringer</a:t>
            </a:r>
            <a:r>
              <a:rPr lang="en-US" sz="3200" dirty="0"/>
              <a:t>.</a:t>
            </a:r>
            <a:br>
              <a:rPr lang="en-US" sz="3200" dirty="0"/>
            </a:br>
            <a:r>
              <a:rPr lang="en-US" sz="3200" dirty="0"/>
              <a:t>Men </a:t>
            </a:r>
            <a:r>
              <a:rPr lang="en-US" sz="3200" dirty="0" err="1"/>
              <a:t>hva</a:t>
            </a:r>
            <a:r>
              <a:rPr lang="en-US" sz="3200" dirty="0"/>
              <a:t> </a:t>
            </a:r>
            <a:r>
              <a:rPr lang="en-US" sz="3200" dirty="0" err="1"/>
              <a:t>er</a:t>
            </a:r>
            <a:r>
              <a:rPr lang="en-US" sz="3200" dirty="0"/>
              <a:t> </a:t>
            </a:r>
            <a:r>
              <a:rPr lang="en-US" sz="3200" dirty="0" err="1"/>
              <a:t>kommune</a:t>
            </a:r>
            <a:r>
              <a:rPr lang="en-US" sz="3200" dirty="0"/>
              <a:t> 3.0?</a:t>
            </a:r>
            <a:endParaRPr lang="nb-NO" sz="3200" dirty="0">
              <a:cs typeface="Times New Roman" panose="02020603050405020304" pitchFamily="18" charset="0"/>
            </a:endParaRPr>
          </a:p>
        </p:txBody>
      </p:sp>
      <p:pic>
        <p:nvPicPr>
          <p:cNvPr id="5" name="Plassholder for innhold 4"/>
          <p:cNvPicPr>
            <a:picLocks noGrp="1" noChangeAspect="1"/>
          </p:cNvPicPr>
          <p:nvPr>
            <p:ph idx="1"/>
          </p:nvPr>
        </p:nvPicPr>
        <p:blipFill>
          <a:blip r:embed="rId2"/>
          <a:stretch>
            <a:fillRect/>
          </a:stretch>
        </p:blipFill>
        <p:spPr>
          <a:xfrm>
            <a:off x="348343" y="531222"/>
            <a:ext cx="5669280" cy="5956663"/>
          </a:xfrm>
          <a:prstGeom prst="rect">
            <a:avLst/>
          </a:prstGeom>
        </p:spPr>
      </p:pic>
    </p:spTree>
    <p:extLst>
      <p:ext uri="{BB962C8B-B14F-4D97-AF65-F5344CB8AC3E}">
        <p14:creationId xmlns:p14="http://schemas.microsoft.com/office/powerpoint/2010/main" val="10444629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00891" y="365761"/>
            <a:ext cx="11248308" cy="6092648"/>
          </a:xfrm>
          <a:solidFill>
            <a:schemeClr val="accent1">
              <a:lumMod val="20000"/>
              <a:lumOff val="80000"/>
            </a:schemeClr>
          </a:solidFill>
        </p:spPr>
        <p:txBody>
          <a:bodyPr>
            <a:normAutofit/>
          </a:bodyPr>
          <a:lstStyle/>
          <a:p>
            <a:endParaRPr lang="nb-NO" sz="2000" dirty="0">
              <a:cs typeface="Times New Roman" panose="02020603050405020304" pitchFamily="18" charset="0"/>
            </a:endParaRPr>
          </a:p>
        </p:txBody>
      </p:sp>
      <p:sp>
        <p:nvSpPr>
          <p:cNvPr id="3" name="Plassholder for innhold 2"/>
          <p:cNvSpPr>
            <a:spLocks noGrp="1"/>
          </p:cNvSpPr>
          <p:nvPr>
            <p:ph idx="1"/>
          </p:nvPr>
        </p:nvSpPr>
        <p:spPr>
          <a:xfrm>
            <a:off x="838200" y="757646"/>
            <a:ext cx="4169229" cy="5419317"/>
          </a:xfrm>
        </p:spPr>
        <p:txBody>
          <a:bodyPr>
            <a:normAutofit/>
          </a:bodyPr>
          <a:lstStyle/>
          <a:p>
            <a:pPr marL="0" indent="0">
              <a:buNone/>
            </a:pPr>
            <a:endParaRPr lang="nb-NO" dirty="0" smtClean="0">
              <a:latin typeface="Times New Roman" panose="02020603050405020304" pitchFamily="18" charset="0"/>
              <a:cs typeface="Times New Roman" panose="02020603050405020304" pitchFamily="18" charset="0"/>
            </a:endParaRPr>
          </a:p>
          <a:p>
            <a:pPr marL="0" indent="0">
              <a:buNone/>
            </a:pPr>
            <a:endParaRPr lang="nb-NO" dirty="0" smtClean="0">
              <a:latin typeface="Times New Roman" panose="02020603050405020304" pitchFamily="18" charset="0"/>
              <a:cs typeface="Times New Roman" panose="02020603050405020304" pitchFamily="18" charset="0"/>
            </a:endParaRPr>
          </a:p>
          <a:p>
            <a:pPr marL="0" indent="0">
              <a:buNone/>
            </a:pPr>
            <a:endParaRPr lang="nb-NO" dirty="0">
              <a:latin typeface="Times New Roman" panose="02020603050405020304" pitchFamily="18" charset="0"/>
              <a:cs typeface="Times New Roman" panose="02020603050405020304" pitchFamily="18" charset="0"/>
            </a:endParaRPr>
          </a:p>
          <a:p>
            <a:endParaRPr lang="nb-NO" dirty="0" smtClean="0"/>
          </a:p>
          <a:p>
            <a:endParaRPr lang="nb-NO" dirty="0"/>
          </a:p>
        </p:txBody>
      </p:sp>
      <p:sp>
        <p:nvSpPr>
          <p:cNvPr id="5" name="Rektangel 4"/>
          <p:cNvSpPr/>
          <p:nvPr/>
        </p:nvSpPr>
        <p:spPr>
          <a:xfrm>
            <a:off x="1026028" y="611318"/>
            <a:ext cx="10154194" cy="5970865"/>
          </a:xfrm>
          <a:prstGeom prst="rect">
            <a:avLst/>
          </a:prstGeom>
        </p:spPr>
        <p:txBody>
          <a:bodyPr wrap="square">
            <a:spAutoFit/>
          </a:bodyPr>
          <a:lstStyle/>
          <a:p>
            <a:r>
              <a:rPr lang="nb-NO" sz="2800" dirty="0" smtClean="0"/>
              <a:t>Sikrer planloven bred medvirkning og gode resultat?</a:t>
            </a:r>
          </a:p>
          <a:p>
            <a:endParaRPr lang="nb-NO" sz="2400" dirty="0" smtClean="0">
              <a:latin typeface="+mj-lt"/>
            </a:endParaRPr>
          </a:p>
          <a:p>
            <a:r>
              <a:rPr lang="nb-NO" sz="2400" dirty="0" smtClean="0">
                <a:latin typeface="+mj-lt"/>
              </a:rPr>
              <a:t>Planloven </a:t>
            </a:r>
            <a:r>
              <a:rPr lang="nb-NO" sz="2400" dirty="0">
                <a:latin typeface="+mj-lt"/>
              </a:rPr>
              <a:t>er en prosess- og prosedyre-lov </a:t>
            </a:r>
            <a:endParaRPr lang="nb-NO" sz="2400" dirty="0" smtClean="0">
              <a:latin typeface="+mj-lt"/>
            </a:endParaRPr>
          </a:p>
          <a:p>
            <a:r>
              <a:rPr lang="nb-NO" sz="2400" dirty="0" smtClean="0">
                <a:latin typeface="+mj-lt"/>
              </a:rPr>
              <a:t>Den måler ikke resultat</a:t>
            </a:r>
            <a:r>
              <a:rPr lang="nb-NO" sz="2400" dirty="0">
                <a:latin typeface="+mj-lt"/>
              </a:rPr>
              <a:t>. </a:t>
            </a:r>
            <a:endParaRPr lang="nb-NO" sz="2400" dirty="0" smtClean="0">
              <a:latin typeface="+mj-lt"/>
            </a:endParaRPr>
          </a:p>
          <a:p>
            <a:r>
              <a:rPr lang="nb-NO" sz="2400" dirty="0" smtClean="0">
                <a:latin typeface="+mj-lt"/>
              </a:rPr>
              <a:t>Hvordan kan vi i større grad søke </a:t>
            </a:r>
            <a:r>
              <a:rPr lang="nb-NO" sz="2400" dirty="0">
                <a:latin typeface="+mj-lt"/>
              </a:rPr>
              <a:t>å spore merverdien av bred medvirkning i </a:t>
            </a:r>
            <a:r>
              <a:rPr lang="nb-NO" sz="2400" dirty="0" smtClean="0">
                <a:latin typeface="+mj-lt"/>
              </a:rPr>
              <a:t>planlegging? </a:t>
            </a:r>
            <a:endParaRPr lang="nb-NO" sz="2400" dirty="0">
              <a:latin typeface="+mj-lt"/>
            </a:endParaRPr>
          </a:p>
          <a:p>
            <a:r>
              <a:rPr lang="nb-NO" sz="2400" dirty="0">
                <a:latin typeface="+mj-lt"/>
              </a:rPr>
              <a:t>F</a:t>
            </a:r>
            <a:r>
              <a:rPr lang="nb-NO" sz="2400" dirty="0" smtClean="0">
                <a:latin typeface="+mj-lt"/>
              </a:rPr>
              <a:t>orvaltnings- </a:t>
            </a:r>
            <a:r>
              <a:rPr lang="nb-NO" sz="2400" dirty="0">
                <a:latin typeface="+mj-lt"/>
              </a:rPr>
              <a:t>og </a:t>
            </a:r>
            <a:r>
              <a:rPr lang="nb-NO" sz="2400" dirty="0" smtClean="0">
                <a:latin typeface="+mj-lt"/>
              </a:rPr>
              <a:t>kommunerollen er </a:t>
            </a:r>
            <a:r>
              <a:rPr lang="nb-NO" sz="2400" dirty="0">
                <a:latin typeface="+mj-lt"/>
              </a:rPr>
              <a:t>i transformasjon, påvirket av ulike forvaltningsreformer og endringskrefter som klimaendringer, internasjonale økonomiske strømninger og markedskrefter, og en utvikling mot en mer markedsorientert, nettverksbasert og </a:t>
            </a:r>
            <a:r>
              <a:rPr lang="nb-NO" sz="2400" dirty="0" err="1">
                <a:latin typeface="+mj-lt"/>
              </a:rPr>
              <a:t>samskapende</a:t>
            </a:r>
            <a:r>
              <a:rPr lang="nb-NO" sz="2400" dirty="0">
                <a:latin typeface="+mj-lt"/>
              </a:rPr>
              <a:t> kommune(Kommune 3.0), setter planlegging og byutvikling under ekstra stor press. Høy </a:t>
            </a:r>
            <a:r>
              <a:rPr lang="nb-NO" sz="2400" dirty="0" err="1">
                <a:latin typeface="+mj-lt"/>
              </a:rPr>
              <a:t>aktør-og</a:t>
            </a:r>
            <a:r>
              <a:rPr lang="nb-NO" sz="2400" dirty="0">
                <a:latin typeface="+mj-lt"/>
              </a:rPr>
              <a:t> </a:t>
            </a:r>
            <a:r>
              <a:rPr lang="nb-NO" sz="2400" dirty="0" smtClean="0">
                <a:latin typeface="+mj-lt"/>
              </a:rPr>
              <a:t>sakskompleksitet.</a:t>
            </a:r>
          </a:p>
          <a:p>
            <a:r>
              <a:rPr lang="nb-NO" sz="2400" dirty="0" smtClean="0">
                <a:latin typeface="+mj-lt"/>
              </a:rPr>
              <a:t>Endringstakten </a:t>
            </a:r>
            <a:r>
              <a:rPr lang="nb-NO" sz="2400" dirty="0">
                <a:latin typeface="+mj-lt"/>
              </a:rPr>
              <a:t>i mange av disse prosessene er stor, noe som også kan skape et tidspress som kan utfordre muligheten for helhetlige og demokratiske prosesser som fremskaffer nok kunnskap i steds- og byutviklingsprosjekt.</a:t>
            </a:r>
          </a:p>
          <a:p>
            <a:endParaRPr lang="nb-NO" dirty="0" smtClean="0"/>
          </a:p>
        </p:txBody>
      </p:sp>
    </p:spTree>
    <p:extLst>
      <p:ext uri="{BB962C8B-B14F-4D97-AF65-F5344CB8AC3E}">
        <p14:creationId xmlns:p14="http://schemas.microsoft.com/office/powerpoint/2010/main" val="236114233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785463" y="400593"/>
            <a:ext cx="4055026" cy="5921829"/>
          </a:xfrm>
          <a:solidFill>
            <a:schemeClr val="accent1">
              <a:lumMod val="20000"/>
              <a:lumOff val="80000"/>
            </a:schemeClr>
          </a:solidFill>
        </p:spPr>
        <p:txBody>
          <a:bodyPr>
            <a:normAutofit/>
          </a:bodyPr>
          <a:lstStyle/>
          <a:p>
            <a:r>
              <a:rPr lang="nb-NO" b="1" dirty="0" smtClean="0">
                <a:latin typeface="Calibri Light" panose="020F0302020204030204" pitchFamily="34" charset="0"/>
              </a:rPr>
              <a:t>   </a:t>
            </a:r>
            <a:r>
              <a:rPr lang="nb-NO" dirty="0" smtClean="0">
                <a:latin typeface="Calibri Light" panose="020F0302020204030204" pitchFamily="34" charset="0"/>
              </a:rPr>
              <a:t>Kommune 3.0</a:t>
            </a:r>
            <a:r>
              <a:rPr lang="nb-NO" dirty="0"/>
              <a:t/>
            </a:r>
            <a:br>
              <a:rPr lang="nb-NO" dirty="0"/>
            </a:br>
            <a:endParaRPr lang="nb-NO" dirty="0">
              <a:cs typeface="Times New Roman" panose="02020603050405020304" pitchFamily="18" charset="0"/>
            </a:endParaRPr>
          </a:p>
        </p:txBody>
      </p:sp>
      <p:pic>
        <p:nvPicPr>
          <p:cNvPr id="7" name="Plassholder for innhold 6"/>
          <p:cNvPicPr>
            <a:picLocks noGrp="1" noChangeAspect="1"/>
          </p:cNvPicPr>
          <p:nvPr>
            <p:ph idx="1"/>
          </p:nvPr>
        </p:nvPicPr>
        <p:blipFill>
          <a:blip r:embed="rId2"/>
          <a:stretch>
            <a:fillRect/>
          </a:stretch>
        </p:blipFill>
        <p:spPr>
          <a:xfrm>
            <a:off x="199188" y="400593"/>
            <a:ext cx="7420812" cy="5921829"/>
          </a:xfrm>
          <a:prstGeom prst="rect">
            <a:avLst/>
          </a:prstGeom>
        </p:spPr>
      </p:pic>
    </p:spTree>
    <p:extLst>
      <p:ext uri="{BB962C8B-B14F-4D97-AF65-F5344CB8AC3E}">
        <p14:creationId xmlns:p14="http://schemas.microsoft.com/office/powerpoint/2010/main" val="338423010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0"/>
            <a:ext cx="12552219" cy="6885384"/>
          </a:xfrm>
          <a:prstGeom prst="rect">
            <a:avLst/>
          </a:prstGeom>
          <a:solidFill>
            <a:schemeClr val="tx2">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3" name="Rektangel 2"/>
          <p:cNvSpPr/>
          <p:nvPr/>
        </p:nvSpPr>
        <p:spPr>
          <a:xfrm>
            <a:off x="355267" y="2020032"/>
            <a:ext cx="11653025" cy="444471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3"/>
          <p:cNvSpPr>
            <a:spLocks noGrp="1"/>
          </p:cNvSpPr>
          <p:nvPr>
            <p:ph type="title"/>
          </p:nvPr>
        </p:nvSpPr>
        <p:spPr>
          <a:xfrm>
            <a:off x="3092003" y="87831"/>
            <a:ext cx="10515600" cy="1325563"/>
          </a:xfrm>
        </p:spPr>
        <p:txBody>
          <a:bodyPr>
            <a:normAutofit/>
          </a:bodyPr>
          <a:lstStyle/>
          <a:p>
            <a:r>
              <a:rPr lang="nb-NO" sz="2800" dirty="0" smtClean="0"/>
              <a:t>     </a:t>
            </a:r>
            <a:endParaRPr lang="nb-NO" sz="2800" dirty="0">
              <a:solidFill>
                <a:srgbClr val="FF0000"/>
              </a:solidFill>
            </a:endParaRPr>
          </a:p>
        </p:txBody>
      </p:sp>
      <p:sp>
        <p:nvSpPr>
          <p:cNvPr id="2" name="Rectangle 1"/>
          <p:cNvSpPr>
            <a:spLocks noChangeArrowheads="1"/>
          </p:cNvSpPr>
          <p:nvPr/>
        </p:nvSpPr>
        <p:spPr bwMode="auto">
          <a:xfrm>
            <a:off x="355267" y="404189"/>
            <a:ext cx="85232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b-NO" sz="3200" dirty="0" smtClean="0">
                <a:solidFill>
                  <a:schemeClr val="bg1"/>
                </a:solidFill>
                <a:latin typeface="+mn-lt"/>
              </a:rPr>
              <a:t>Kommune 3.0 er en kommune som tilrettelegger for, anerkjenner og spiller på lag med sivilsamfunnet, frivilligheten og medborgerne</a:t>
            </a:r>
            <a:endParaRPr lang="nb-NO" sz="3200" dirty="0">
              <a:solidFill>
                <a:schemeClr val="bg1"/>
              </a:solidFill>
              <a:latin typeface="+mn-lt"/>
            </a:endParaRPr>
          </a:p>
        </p:txBody>
      </p:sp>
      <p:sp>
        <p:nvSpPr>
          <p:cNvPr id="6" name="Rectangle 3"/>
          <p:cNvSpPr>
            <a:spLocks noChangeArrowheads="1"/>
          </p:cNvSpPr>
          <p:nvPr/>
        </p:nvSpPr>
        <p:spPr bwMode="auto">
          <a:xfrm>
            <a:off x="663788" y="1980232"/>
            <a:ext cx="1063136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sz="2400" b="1" dirty="0" smtClean="0">
              <a:solidFill>
                <a:schemeClr val="bg1"/>
              </a:solidFill>
              <a:latin typeface="+mn-lt"/>
            </a:endParaRPr>
          </a:p>
          <a:p>
            <a:r>
              <a:rPr lang="nb-NO" sz="2400" dirty="0" smtClean="0">
                <a:solidFill>
                  <a:schemeClr val="bg1"/>
                </a:solidFill>
                <a:latin typeface="+mn-lt"/>
              </a:rPr>
              <a:t>En </a:t>
            </a:r>
            <a:r>
              <a:rPr lang="nb-NO" sz="2400" dirty="0">
                <a:solidFill>
                  <a:schemeClr val="bg1"/>
                </a:solidFill>
                <a:latin typeface="+mn-lt"/>
              </a:rPr>
              <a:t>god by og bærekraftig kommune, må bygges på mennesker og ressurser i samspill, i åpne og inkluderende </a:t>
            </a:r>
            <a:r>
              <a:rPr lang="nb-NO" sz="2400" dirty="0" smtClean="0">
                <a:solidFill>
                  <a:schemeClr val="bg1"/>
                </a:solidFill>
                <a:latin typeface="+mn-lt"/>
              </a:rPr>
              <a:t>nettverk, </a:t>
            </a:r>
            <a:r>
              <a:rPr lang="nb-NO" sz="2400" dirty="0">
                <a:solidFill>
                  <a:schemeClr val="bg1"/>
                </a:solidFill>
                <a:latin typeface="+mn-lt"/>
              </a:rPr>
              <a:t>som kobles gjennom en styrking av brobyggende sosial kapital.</a:t>
            </a:r>
          </a:p>
          <a:p>
            <a:endParaRPr lang="nb-NO" sz="2400" dirty="0">
              <a:solidFill>
                <a:schemeClr val="bg1"/>
              </a:solidFill>
              <a:latin typeface="+mn-lt"/>
            </a:endParaRPr>
          </a:p>
          <a:p>
            <a:r>
              <a:rPr lang="nb-NO" sz="2400" dirty="0">
                <a:solidFill>
                  <a:schemeClr val="bg1"/>
                </a:solidFill>
                <a:latin typeface="+mn-lt"/>
              </a:rPr>
              <a:t>En by er også mellommenneskelige relasjoner, </a:t>
            </a:r>
            <a:r>
              <a:rPr lang="nb-NO" sz="2400" dirty="0" smtClean="0">
                <a:solidFill>
                  <a:schemeClr val="bg1"/>
                </a:solidFill>
                <a:latin typeface="+mn-lt"/>
              </a:rPr>
              <a:t>empati, en «bry-deg-kultur»,</a:t>
            </a:r>
          </a:p>
          <a:p>
            <a:r>
              <a:rPr lang="nb-NO" sz="2400" dirty="0" smtClean="0">
                <a:solidFill>
                  <a:schemeClr val="bg1"/>
                </a:solidFill>
                <a:latin typeface="+mn-lt"/>
              </a:rPr>
              <a:t>-og ikke bare fysisk infrastruktur. </a:t>
            </a:r>
          </a:p>
          <a:p>
            <a:endParaRPr lang="nb-NO" sz="2400" dirty="0">
              <a:solidFill>
                <a:schemeClr val="bg1"/>
              </a:solidFill>
              <a:latin typeface="+mn-lt"/>
            </a:endParaRPr>
          </a:p>
          <a:p>
            <a:r>
              <a:rPr lang="nb-NO" sz="2400" dirty="0">
                <a:solidFill>
                  <a:schemeClr val="bg1"/>
                </a:solidFill>
                <a:latin typeface="+mn-lt"/>
              </a:rPr>
              <a:t>Tiden for handling er nå! Vi må alle «ut og gå»:</a:t>
            </a:r>
          </a:p>
          <a:p>
            <a:r>
              <a:rPr lang="nb-NO" sz="2400" dirty="0">
                <a:solidFill>
                  <a:schemeClr val="bg1"/>
                </a:solidFill>
                <a:latin typeface="+mn-lt"/>
              </a:rPr>
              <a:t>«En av de viktigste reiser man kan foreta er den som har til mål å møte en annen på halvveien.» (ukjent ordtak.)</a:t>
            </a:r>
          </a:p>
          <a:p>
            <a:endParaRPr lang="nb-NO" sz="2400" dirty="0">
              <a:solidFill>
                <a:schemeClr val="bg1"/>
              </a:solidFill>
              <a:latin typeface="+mn-lt"/>
            </a:endParaRPr>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555" y="166247"/>
            <a:ext cx="3039880" cy="755046"/>
          </a:xfrm>
          <a:prstGeom prst="rect">
            <a:avLst/>
          </a:prstGeom>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773" y="3145312"/>
            <a:ext cx="2110040" cy="2194154"/>
          </a:xfrm>
          <a:prstGeom prst="rect">
            <a:avLst/>
          </a:prstGeom>
        </p:spPr>
      </p:pic>
    </p:spTree>
    <p:extLst>
      <p:ext uri="{BB962C8B-B14F-4D97-AF65-F5344CB8AC3E}">
        <p14:creationId xmlns:p14="http://schemas.microsoft.com/office/powerpoint/2010/main" val="249388389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140824" y="358588"/>
            <a:ext cx="5345781" cy="6140823"/>
          </a:xfrm>
          <a:solidFill>
            <a:schemeClr val="accent1">
              <a:lumMod val="20000"/>
              <a:lumOff val="80000"/>
            </a:schemeClr>
          </a:solidFill>
        </p:spPr>
        <p:txBody>
          <a:bodyPr>
            <a:normAutofit/>
          </a:bodyPr>
          <a:lstStyle/>
          <a:p>
            <a:r>
              <a:rPr lang="nb-NO" sz="2000" dirty="0"/>
              <a:t>Velferd, sosial, miljømessig og økonomisk bærekraft må sees i sammenheng:</a:t>
            </a:r>
            <a:br>
              <a:rPr lang="nb-NO" sz="2000" dirty="0"/>
            </a:br>
            <a:r>
              <a:rPr lang="nb-NO" sz="2000" dirty="0"/>
              <a:t/>
            </a:r>
            <a:br>
              <a:rPr lang="nb-NO" sz="2000" dirty="0"/>
            </a:br>
            <a:r>
              <a:rPr lang="nb-NO" sz="2000" dirty="0"/>
              <a:t>Å gi folk mulighet til medvirkning (</a:t>
            </a:r>
            <a:r>
              <a:rPr lang="nb-NO" sz="2000" dirty="0" err="1"/>
              <a:t>empowerment</a:t>
            </a:r>
            <a:r>
              <a:rPr lang="nb-NO" sz="2000" dirty="0"/>
              <a:t>), </a:t>
            </a:r>
            <a:br>
              <a:rPr lang="nb-NO" sz="2000" dirty="0"/>
            </a:br>
            <a:r>
              <a:rPr lang="nb-NO" sz="2000" dirty="0"/>
              <a:t>å skape en kultur for </a:t>
            </a:r>
            <a:r>
              <a:rPr lang="nb-NO" sz="2000" dirty="0" err="1"/>
              <a:t>samskaping</a:t>
            </a:r>
            <a:r>
              <a:rPr lang="nb-NO" sz="2000" dirty="0"/>
              <a:t> og styrke lokal identitet ( </a:t>
            </a:r>
            <a:r>
              <a:rPr lang="nb-NO" sz="2000" dirty="0" err="1"/>
              <a:t>cultural</a:t>
            </a:r>
            <a:r>
              <a:rPr lang="nb-NO" sz="2000" dirty="0"/>
              <a:t> </a:t>
            </a:r>
            <a:r>
              <a:rPr lang="nb-NO" sz="2000" dirty="0" err="1"/>
              <a:t>environment</a:t>
            </a:r>
            <a:r>
              <a:rPr lang="nb-NO" sz="2000" dirty="0"/>
              <a:t> and </a:t>
            </a:r>
            <a:r>
              <a:rPr lang="nb-NO" sz="2000" dirty="0" err="1"/>
              <a:t>identity</a:t>
            </a:r>
            <a:r>
              <a:rPr lang="nb-NO" sz="2000" dirty="0"/>
              <a:t>) </a:t>
            </a:r>
            <a:br>
              <a:rPr lang="nb-NO" sz="2000" dirty="0"/>
            </a:br>
            <a:r>
              <a:rPr lang="nb-NO" sz="2000" dirty="0"/>
              <a:t>og kunnskaps- og opplysningsarbeid (</a:t>
            </a:r>
            <a:r>
              <a:rPr lang="nb-NO" sz="2000" dirty="0" err="1"/>
              <a:t>enlightenment</a:t>
            </a:r>
            <a:r>
              <a:rPr lang="nb-NO" sz="2000" dirty="0"/>
              <a:t>), er avgjørende rammebetingelser</a:t>
            </a:r>
            <a:br>
              <a:rPr lang="nb-NO" sz="2000" dirty="0"/>
            </a:br>
            <a:r>
              <a:rPr lang="nb-NO" sz="2000" dirty="0"/>
              <a:t/>
            </a:r>
            <a:br>
              <a:rPr lang="nb-NO" sz="2000" dirty="0"/>
            </a:br>
            <a:r>
              <a:rPr lang="nb-NO" sz="2000" dirty="0"/>
              <a:t/>
            </a:r>
            <a:br>
              <a:rPr lang="nb-NO" sz="2000" dirty="0"/>
            </a:br>
            <a:r>
              <a:rPr lang="nb-NO" sz="2000" b="1" dirty="0"/>
              <a:t>"Vi fyller tomrom og bygger broer over mellomrom"</a:t>
            </a:r>
            <a:endParaRPr lang="nb-NO" sz="2000" dirty="0">
              <a:cs typeface="Times New Roman" panose="02020603050405020304" pitchFamily="18" charset="0"/>
            </a:endParaRPr>
          </a:p>
        </p:txBody>
      </p:sp>
      <p:pic>
        <p:nvPicPr>
          <p:cNvPr id="5" name="Plassholder for innhold 4"/>
          <p:cNvPicPr>
            <a:picLocks noGrp="1" noChangeAspect="1"/>
          </p:cNvPicPr>
          <p:nvPr>
            <p:ph idx="1"/>
          </p:nvPr>
        </p:nvPicPr>
        <p:blipFill>
          <a:blip r:embed="rId2"/>
          <a:stretch>
            <a:fillRect/>
          </a:stretch>
        </p:blipFill>
        <p:spPr>
          <a:xfrm>
            <a:off x="1189280" y="992777"/>
            <a:ext cx="4065781" cy="4351338"/>
          </a:xfrm>
          <a:prstGeom prst="rect">
            <a:avLst/>
          </a:prstGeom>
        </p:spPr>
      </p:pic>
    </p:spTree>
    <p:extLst>
      <p:ext uri="{BB962C8B-B14F-4D97-AF65-F5344CB8AC3E}">
        <p14:creationId xmlns:p14="http://schemas.microsoft.com/office/powerpoint/2010/main" val="314847187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149736" y="992777"/>
            <a:ext cx="4328161" cy="4737463"/>
          </a:xfrm>
          <a:solidFill>
            <a:schemeClr val="accent1">
              <a:lumMod val="20000"/>
              <a:lumOff val="80000"/>
            </a:schemeClr>
          </a:solidFill>
        </p:spPr>
        <p:txBody>
          <a:bodyPr>
            <a:normAutofit/>
          </a:bodyPr>
          <a:lstStyle/>
          <a:p>
            <a:r>
              <a:rPr lang="nb-NO" dirty="0" smtClean="0"/>
              <a:t> </a:t>
            </a:r>
            <a:r>
              <a:rPr lang="nb-NO" sz="3600" dirty="0"/>
              <a:t>Visjoner og     </a:t>
            </a:r>
            <a:br>
              <a:rPr lang="nb-NO" sz="3600" dirty="0"/>
            </a:br>
            <a:r>
              <a:rPr lang="nb-NO" sz="3600" dirty="0"/>
              <a:t> </a:t>
            </a:r>
            <a:r>
              <a:rPr lang="nb-NO" sz="3600" dirty="0" smtClean="0"/>
              <a:t>Ambisjoner</a:t>
            </a:r>
            <a:r>
              <a:rPr lang="nb-NO" sz="3600" dirty="0"/>
              <a:t>:</a:t>
            </a:r>
            <a:r>
              <a:rPr lang="nb-NO" sz="3600" dirty="0" smtClean="0"/>
              <a:t/>
            </a:r>
            <a:br>
              <a:rPr lang="nb-NO" sz="3600" dirty="0" smtClean="0"/>
            </a:br>
            <a:r>
              <a:rPr lang="nb-NO" sz="3600" dirty="0"/>
              <a:t> </a:t>
            </a:r>
            <a:r>
              <a:rPr lang="nb-NO" sz="3600" dirty="0" smtClean="0"/>
              <a:t>Det handler om   </a:t>
            </a:r>
            <a:br>
              <a:rPr lang="nb-NO" sz="3600" dirty="0" smtClean="0"/>
            </a:br>
            <a:r>
              <a:rPr lang="nb-NO" sz="3600" dirty="0"/>
              <a:t> </a:t>
            </a:r>
            <a:r>
              <a:rPr lang="nb-NO" sz="3600" dirty="0" smtClean="0"/>
              <a:t>noe større </a:t>
            </a:r>
            <a:r>
              <a:rPr lang="nb-NO" sz="3600" dirty="0"/>
              <a:t>enn </a:t>
            </a:r>
            <a:r>
              <a:rPr lang="nb-NO" sz="3600" dirty="0" smtClean="0"/>
              <a:t> </a:t>
            </a:r>
            <a:br>
              <a:rPr lang="nb-NO" sz="3600" dirty="0" smtClean="0"/>
            </a:br>
            <a:r>
              <a:rPr lang="nb-NO" sz="3600" dirty="0"/>
              <a:t> </a:t>
            </a:r>
            <a:r>
              <a:rPr lang="nb-NO" sz="3600" dirty="0" smtClean="0"/>
              <a:t>oss, noe felles,</a:t>
            </a:r>
            <a:br>
              <a:rPr lang="nb-NO" sz="3600" dirty="0" smtClean="0"/>
            </a:br>
            <a:r>
              <a:rPr lang="nb-NO" sz="3600" dirty="0"/>
              <a:t> </a:t>
            </a:r>
            <a:r>
              <a:rPr lang="nb-NO" sz="3600" dirty="0" smtClean="0"/>
              <a:t>om BÆREKRAFT</a:t>
            </a:r>
            <a:br>
              <a:rPr lang="nb-NO" sz="3600" dirty="0" smtClean="0"/>
            </a:br>
            <a:r>
              <a:rPr lang="nb-NO" sz="3600" dirty="0" smtClean="0"/>
              <a:t> og  VÆREKRAFT…</a:t>
            </a:r>
            <a:r>
              <a:rPr lang="nb-NO" sz="3600" dirty="0"/>
              <a:t/>
            </a:r>
            <a:br>
              <a:rPr lang="nb-NO" sz="3600" dirty="0"/>
            </a:br>
            <a:r>
              <a:rPr lang="nb-NO" sz="3600" dirty="0" smtClean="0"/>
              <a:t> kraften </a:t>
            </a:r>
            <a:r>
              <a:rPr lang="nb-NO" sz="3600" dirty="0"/>
              <a:t>som </a:t>
            </a:r>
            <a:r>
              <a:rPr lang="nb-NO" sz="3600" dirty="0" smtClean="0"/>
              <a:t/>
            </a:r>
            <a:br>
              <a:rPr lang="nb-NO" sz="3600" dirty="0" smtClean="0"/>
            </a:br>
            <a:r>
              <a:rPr lang="nb-NO" sz="3600" dirty="0"/>
              <a:t> </a:t>
            </a:r>
            <a:r>
              <a:rPr lang="nb-NO" sz="3600" dirty="0" smtClean="0"/>
              <a:t>bærer?</a:t>
            </a:r>
            <a:endParaRPr lang="nb-NO" sz="3600" dirty="0">
              <a:cs typeface="Times New Roman" panose="02020603050405020304" pitchFamily="18" charset="0"/>
            </a:endParaRPr>
          </a:p>
        </p:txBody>
      </p:sp>
      <p:pic>
        <p:nvPicPr>
          <p:cNvPr id="4" name="Plassholder for innhold 3"/>
          <p:cNvPicPr>
            <a:picLocks noGrp="1" noChangeAspect="1"/>
          </p:cNvPicPr>
          <p:nvPr>
            <p:ph idx="1"/>
          </p:nvPr>
        </p:nvPicPr>
        <p:blipFill>
          <a:blip r:embed="rId2"/>
          <a:stretch>
            <a:fillRect/>
          </a:stretch>
        </p:blipFill>
        <p:spPr>
          <a:xfrm>
            <a:off x="539931" y="992777"/>
            <a:ext cx="6461759" cy="4737463"/>
          </a:xfrm>
          <a:prstGeom prst="rect">
            <a:avLst/>
          </a:prstGeom>
        </p:spPr>
      </p:pic>
    </p:spTree>
    <p:extLst>
      <p:ext uri="{BB962C8B-B14F-4D97-AF65-F5344CB8AC3E}">
        <p14:creationId xmlns:p14="http://schemas.microsoft.com/office/powerpoint/2010/main" val="286529542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86732" y="-27384"/>
            <a:ext cx="12552219" cy="6885384"/>
          </a:xfrm>
          <a:prstGeom prst="rect">
            <a:avLst/>
          </a:prstGeom>
          <a:solidFill>
            <a:schemeClr val="tx2">
              <a:lumMod val="60000"/>
              <a:lumOff val="4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46082" name="Rectangle 2"/>
          <p:cNvSpPr>
            <a:spLocks noGrp="1"/>
          </p:cNvSpPr>
          <p:nvPr>
            <p:ph type="title" idx="4294967295"/>
          </p:nvPr>
        </p:nvSpPr>
        <p:spPr>
          <a:xfrm>
            <a:off x="554180" y="-27384"/>
            <a:ext cx="8557941" cy="1325563"/>
          </a:xfrm>
        </p:spPr>
        <p:txBody>
          <a:bodyPr>
            <a:normAutofit/>
          </a:bodyPr>
          <a:lstStyle/>
          <a:p>
            <a:r>
              <a:rPr lang="nb-NO" sz="3200" b="1" dirty="0">
                <a:solidFill>
                  <a:schemeClr val="bg1"/>
                </a:solidFill>
                <a:latin typeface="+mn-lt"/>
              </a:rPr>
              <a:t>Med Hjerte for Arendal er </a:t>
            </a:r>
            <a:r>
              <a:rPr lang="nb-NO" sz="3200" b="1" dirty="0" smtClean="0">
                <a:solidFill>
                  <a:schemeClr val="bg1"/>
                </a:solidFill>
                <a:latin typeface="+mn-lt"/>
              </a:rPr>
              <a:t/>
            </a:r>
            <a:br>
              <a:rPr lang="nb-NO" sz="3200" b="1" dirty="0" smtClean="0">
                <a:solidFill>
                  <a:schemeClr val="bg1"/>
                </a:solidFill>
                <a:latin typeface="+mn-lt"/>
              </a:rPr>
            </a:br>
            <a:r>
              <a:rPr lang="nb-NO" sz="3200" b="1" dirty="0" smtClean="0">
                <a:solidFill>
                  <a:schemeClr val="bg1"/>
                </a:solidFill>
                <a:latin typeface="+mn-lt"/>
              </a:rPr>
              <a:t>et </a:t>
            </a:r>
            <a:r>
              <a:rPr lang="nb-NO" sz="3200" b="1" dirty="0">
                <a:solidFill>
                  <a:schemeClr val="bg1"/>
                </a:solidFill>
                <a:latin typeface="+mn-lt"/>
              </a:rPr>
              <a:t>nasjonalt pilotprosjekt:</a:t>
            </a:r>
            <a:endParaRPr lang="nb-NO" sz="2800" b="1" dirty="0" smtClean="0">
              <a:solidFill>
                <a:schemeClr val="bg1"/>
              </a:solidFill>
              <a:latin typeface="+mn-lt"/>
              <a:ea typeface="Aharoni" charset="0"/>
              <a:cs typeface="Aharoni" charset="0"/>
            </a:endParaRPr>
          </a:p>
        </p:txBody>
      </p:sp>
      <p:sp>
        <p:nvSpPr>
          <p:cNvPr id="46083" name="Rectangle 3"/>
          <p:cNvSpPr>
            <a:spLocks noGrp="1"/>
          </p:cNvSpPr>
          <p:nvPr>
            <p:ph type="body" idx="4294967295"/>
          </p:nvPr>
        </p:nvSpPr>
        <p:spPr>
          <a:xfrm>
            <a:off x="1081668" y="785611"/>
            <a:ext cx="10114156" cy="5189816"/>
          </a:xfrm>
        </p:spPr>
        <p:txBody>
          <a:bodyPr>
            <a:normAutofit/>
          </a:bodyPr>
          <a:lstStyle/>
          <a:p>
            <a:pPr marL="0" indent="0">
              <a:buNone/>
            </a:pPr>
            <a:r>
              <a:rPr lang="nb-NO" dirty="0" smtClean="0">
                <a:latin typeface="+mj-lt"/>
              </a:rPr>
              <a:t>                          </a:t>
            </a:r>
          </a:p>
          <a:p>
            <a:pPr marL="0" indent="0">
              <a:buNone/>
            </a:pPr>
            <a:r>
              <a:rPr lang="nb-NO" dirty="0">
                <a:latin typeface="+mj-lt"/>
              </a:rPr>
              <a:t> </a:t>
            </a:r>
            <a:r>
              <a:rPr lang="nb-NO" dirty="0" smtClean="0">
                <a:latin typeface="+mj-lt"/>
              </a:rPr>
              <a:t>                     </a:t>
            </a:r>
          </a:p>
          <a:p>
            <a:pPr marL="0" indent="0">
              <a:buNone/>
            </a:pPr>
            <a:endParaRPr lang="nb-NO" dirty="0">
              <a:latin typeface="+mj-lt"/>
            </a:endParaRPr>
          </a:p>
        </p:txBody>
      </p:sp>
      <p:sp>
        <p:nvSpPr>
          <p:cNvPr id="3" name="Rektangel 2"/>
          <p:cNvSpPr/>
          <p:nvPr/>
        </p:nvSpPr>
        <p:spPr>
          <a:xfrm>
            <a:off x="535259" y="1298179"/>
            <a:ext cx="11318074" cy="529661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879932" y="1585965"/>
            <a:ext cx="9140908" cy="4708981"/>
          </a:xfrm>
          <a:prstGeom prst="rect">
            <a:avLst/>
          </a:prstGeom>
        </p:spPr>
        <p:txBody>
          <a:bodyPr wrap="square">
            <a:spAutoFit/>
          </a:bodyPr>
          <a:lstStyle/>
          <a:p>
            <a:r>
              <a:rPr lang="nb-NO" sz="2000" b="1" dirty="0">
                <a:solidFill>
                  <a:schemeClr val="bg1"/>
                </a:solidFill>
                <a:latin typeface="+mn-lt"/>
              </a:rPr>
              <a:t>Forankret i Stortingsmeldingen nr. 29; « Morgendagens Omsorg</a:t>
            </a:r>
            <a:r>
              <a:rPr lang="nb-NO" sz="2000" b="1" dirty="0" smtClean="0">
                <a:solidFill>
                  <a:schemeClr val="bg1"/>
                </a:solidFill>
                <a:latin typeface="+mn-lt"/>
              </a:rPr>
              <a:t>»:</a:t>
            </a:r>
          </a:p>
          <a:p>
            <a:endParaRPr lang="nb-NO" sz="2000" dirty="0">
              <a:solidFill>
                <a:schemeClr val="bg1"/>
              </a:solidFill>
              <a:latin typeface="+mn-lt"/>
            </a:endParaRPr>
          </a:p>
          <a:p>
            <a:r>
              <a:rPr lang="nb-NO" sz="2000" dirty="0">
                <a:solidFill>
                  <a:schemeClr val="bg1"/>
                </a:solidFill>
                <a:latin typeface="+mn-lt"/>
              </a:rPr>
              <a:t>Under 4.5.3, nasjonal strategi for frivillig arbeid på helse- og omsorgsfeltet finner vi MHFA omtalt i faktaboks 4.6;</a:t>
            </a:r>
          </a:p>
          <a:p>
            <a:r>
              <a:rPr lang="nb-NO" sz="2000" i="1" dirty="0">
                <a:solidFill>
                  <a:schemeClr val="bg1"/>
                </a:solidFill>
                <a:latin typeface="+mn-lt"/>
              </a:rPr>
              <a:t> I Arendal er det gjennomført en omfattende kartlegging</a:t>
            </a:r>
            <a:r>
              <a:rPr lang="nb-NO" sz="2000" dirty="0">
                <a:solidFill>
                  <a:schemeClr val="bg1"/>
                </a:solidFill>
                <a:latin typeface="+mn-lt"/>
              </a:rPr>
              <a:t> </a:t>
            </a:r>
            <a:r>
              <a:rPr lang="nb-NO" sz="2000" i="1" dirty="0">
                <a:solidFill>
                  <a:schemeClr val="bg1"/>
                </a:solidFill>
                <a:latin typeface="+mn-lt"/>
              </a:rPr>
              <a:t>av behov og muligheter internt i kommunen og i de fem</a:t>
            </a:r>
            <a:r>
              <a:rPr lang="nb-NO" sz="2000" dirty="0">
                <a:solidFill>
                  <a:schemeClr val="bg1"/>
                </a:solidFill>
                <a:latin typeface="+mn-lt"/>
              </a:rPr>
              <a:t> </a:t>
            </a:r>
            <a:r>
              <a:rPr lang="nb-NO" sz="2000" i="1" dirty="0">
                <a:solidFill>
                  <a:schemeClr val="bg1"/>
                </a:solidFill>
                <a:latin typeface="+mn-lt"/>
              </a:rPr>
              <a:t>organisasjonene Kirkens Bymisjon, Røde Kors,</a:t>
            </a:r>
            <a:r>
              <a:rPr lang="nb-NO" sz="2000" dirty="0">
                <a:solidFill>
                  <a:schemeClr val="bg1"/>
                </a:solidFill>
                <a:latin typeface="+mn-lt"/>
              </a:rPr>
              <a:t> </a:t>
            </a:r>
            <a:r>
              <a:rPr lang="nb-NO" sz="2000" i="1" dirty="0">
                <a:solidFill>
                  <a:schemeClr val="bg1"/>
                </a:solidFill>
                <a:latin typeface="+mn-lt"/>
              </a:rPr>
              <a:t>Nasjonalforeningen for folkehelsen, Blå Kors og Frelsesarmeen</a:t>
            </a:r>
            <a:r>
              <a:rPr lang="nb-NO" sz="2000" i="1" dirty="0" smtClean="0">
                <a:solidFill>
                  <a:schemeClr val="bg1"/>
                </a:solidFill>
                <a:latin typeface="+mn-lt"/>
              </a:rPr>
              <a:t>.</a:t>
            </a:r>
          </a:p>
          <a:p>
            <a:endParaRPr lang="nb-NO" sz="2000" i="1" dirty="0">
              <a:solidFill>
                <a:schemeClr val="bg1"/>
              </a:solidFill>
              <a:latin typeface="+mn-lt"/>
            </a:endParaRPr>
          </a:p>
          <a:p>
            <a:r>
              <a:rPr lang="nb-NO" sz="2000" dirty="0">
                <a:solidFill>
                  <a:schemeClr val="bg1"/>
                </a:solidFill>
                <a:latin typeface="+mn-lt"/>
              </a:rPr>
              <a:t>Målet </a:t>
            </a:r>
            <a:r>
              <a:rPr lang="nb-NO" sz="2000" dirty="0" smtClean="0">
                <a:solidFill>
                  <a:schemeClr val="bg1"/>
                </a:solidFill>
                <a:latin typeface="+mn-lt"/>
              </a:rPr>
              <a:t>er å </a:t>
            </a:r>
            <a:r>
              <a:rPr lang="nb-NO" sz="2000" dirty="0">
                <a:solidFill>
                  <a:schemeClr val="bg1"/>
                </a:solidFill>
                <a:latin typeface="+mn-lt"/>
              </a:rPr>
              <a:t>utvikle en bærekraftig samarbeidsmodell som vil være med på å utvikle medborgerskap og velferd gjennom et nytt samspill mellom ideell sektor, frivillige organisasjoner og offentlig sektor i Arendal kommune. Hensikten var å se på mulighetene for å virkeliggjøre det NOU 2011.11 «Innovasjon i Omsorg» kaller for «Den andre samhandlingsreformen».</a:t>
            </a:r>
          </a:p>
          <a:p>
            <a:r>
              <a:rPr lang="nb-NO" sz="2000" dirty="0">
                <a:solidFill>
                  <a:schemeClr val="bg1"/>
                </a:solidFill>
                <a:latin typeface="+mn-lt"/>
              </a:rPr>
              <a:t>Fokus der er på offentlig sektors samspill med nettverk og lokalsamfunn for å mobilisere ressurser.</a:t>
            </a:r>
          </a:p>
        </p:txBody>
      </p:sp>
      <p:pic>
        <p:nvPicPr>
          <p:cNvPr id="4" name="Bilde 3"/>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682166" y="1585965"/>
            <a:ext cx="3852333" cy="3852333"/>
          </a:xfrm>
          <a:prstGeom prst="rect">
            <a:avLst/>
          </a:prstGeom>
        </p:spPr>
      </p:pic>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555" y="166247"/>
            <a:ext cx="3039880" cy="755046"/>
          </a:xfrm>
          <a:prstGeom prst="rect">
            <a:avLst/>
          </a:prstGeom>
        </p:spPr>
      </p:pic>
    </p:spTree>
    <p:extLst>
      <p:ext uri="{BB962C8B-B14F-4D97-AF65-F5344CB8AC3E}">
        <p14:creationId xmlns:p14="http://schemas.microsoft.com/office/powerpoint/2010/main" val="2936356391"/>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95004" y="0"/>
            <a:ext cx="12552219" cy="6885384"/>
          </a:xfrm>
          <a:prstGeom prst="rect">
            <a:avLst/>
          </a:prstGeom>
          <a:solidFill>
            <a:schemeClr val="tx2">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46082" name="Rectangle 2"/>
          <p:cNvSpPr>
            <a:spLocks noGrp="1"/>
          </p:cNvSpPr>
          <p:nvPr>
            <p:ph type="title" idx="4294967295"/>
          </p:nvPr>
        </p:nvSpPr>
        <p:spPr>
          <a:xfrm>
            <a:off x="1984918" y="457200"/>
            <a:ext cx="10515600" cy="1325563"/>
          </a:xfrm>
        </p:spPr>
        <p:txBody>
          <a:bodyPr/>
          <a:lstStyle/>
          <a:p>
            <a:r>
              <a:rPr lang="nb-NO" sz="4000" dirty="0" smtClean="0"/>
              <a:t>  </a:t>
            </a:r>
            <a:endParaRPr lang="nb-NO" sz="3200" b="1" dirty="0" smtClean="0"/>
          </a:p>
        </p:txBody>
      </p:sp>
      <p:sp>
        <p:nvSpPr>
          <p:cNvPr id="46083" name="Rectangle 3"/>
          <p:cNvSpPr>
            <a:spLocks noGrp="1"/>
          </p:cNvSpPr>
          <p:nvPr>
            <p:ph type="body" idx="4294967295"/>
          </p:nvPr>
        </p:nvSpPr>
        <p:spPr>
          <a:xfrm>
            <a:off x="1081668" y="1039610"/>
            <a:ext cx="10114156" cy="5189816"/>
          </a:xfrm>
        </p:spPr>
        <p:txBody>
          <a:bodyPr>
            <a:normAutofit/>
          </a:bodyPr>
          <a:lstStyle/>
          <a:p>
            <a:pPr marL="0" indent="0">
              <a:buNone/>
            </a:pPr>
            <a:r>
              <a:rPr lang="nb-NO" dirty="0" smtClean="0">
                <a:solidFill>
                  <a:schemeClr val="bg1"/>
                </a:solidFill>
              </a:rPr>
              <a:t>                          </a:t>
            </a:r>
          </a:p>
          <a:p>
            <a:pPr marL="0" indent="0">
              <a:buNone/>
            </a:pPr>
            <a:r>
              <a:rPr lang="nb-NO" b="1" dirty="0" smtClean="0">
                <a:solidFill>
                  <a:schemeClr val="bg1"/>
                </a:solidFill>
                <a:ea typeface="Calibri" charset="0"/>
                <a:cs typeface="Calibri" charset="0"/>
              </a:rPr>
              <a:t>Vi er:</a:t>
            </a:r>
          </a:p>
          <a:p>
            <a:pPr lvl="0"/>
            <a:r>
              <a:rPr lang="nb-NO" dirty="0">
                <a:solidFill>
                  <a:schemeClr val="bg1"/>
                </a:solidFill>
              </a:rPr>
              <a:t>Samarbeidsforum- et nettverk med flere hundre aktører</a:t>
            </a:r>
          </a:p>
          <a:p>
            <a:pPr lvl="0"/>
            <a:r>
              <a:rPr lang="nb-NO" dirty="0">
                <a:solidFill>
                  <a:schemeClr val="bg1"/>
                </a:solidFill>
              </a:rPr>
              <a:t>Samarbeidsråd</a:t>
            </a:r>
          </a:p>
          <a:p>
            <a:pPr lvl="0"/>
            <a:r>
              <a:rPr lang="nb-NO" dirty="0" smtClean="0">
                <a:solidFill>
                  <a:schemeClr val="bg1"/>
                </a:solidFill>
              </a:rPr>
              <a:t>Leder- oppsøkende og utegående, kobler og koordinerer</a:t>
            </a:r>
            <a:endParaRPr lang="nb-NO" dirty="0">
              <a:solidFill>
                <a:schemeClr val="bg1"/>
              </a:solidFill>
            </a:endParaRPr>
          </a:p>
          <a:p>
            <a:pPr lvl="0"/>
            <a:r>
              <a:rPr lang="nb-NO" dirty="0">
                <a:solidFill>
                  <a:schemeClr val="bg1"/>
                </a:solidFill>
              </a:rPr>
              <a:t>Arbeidsutvalg</a:t>
            </a:r>
          </a:p>
          <a:p>
            <a:pPr lvl="0"/>
            <a:r>
              <a:rPr lang="nb-NO" dirty="0">
                <a:solidFill>
                  <a:schemeClr val="bg1"/>
                </a:solidFill>
              </a:rPr>
              <a:t>Faglig ressursgruppe</a:t>
            </a:r>
          </a:p>
          <a:p>
            <a:pPr lvl="0"/>
            <a:r>
              <a:rPr lang="nb-NO" dirty="0">
                <a:solidFill>
                  <a:schemeClr val="bg1"/>
                </a:solidFill>
              </a:rPr>
              <a:t>Aksjonsrettede arbeidsgrupper</a:t>
            </a:r>
          </a:p>
        </p:txBody>
      </p:sp>
      <p:sp>
        <p:nvSpPr>
          <p:cNvPr id="3" name="Rektangel 2"/>
          <p:cNvSpPr/>
          <p:nvPr/>
        </p:nvSpPr>
        <p:spPr>
          <a:xfrm>
            <a:off x="535259" y="1066800"/>
            <a:ext cx="10995102" cy="46058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03427" y="2880840"/>
            <a:ext cx="3348586" cy="334858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555" y="166247"/>
            <a:ext cx="3039880" cy="755046"/>
          </a:xfrm>
          <a:prstGeom prst="rect">
            <a:avLst/>
          </a:prstGeom>
        </p:spPr>
      </p:pic>
    </p:spTree>
    <p:extLst>
      <p:ext uri="{BB962C8B-B14F-4D97-AF65-F5344CB8AC3E}">
        <p14:creationId xmlns:p14="http://schemas.microsoft.com/office/powerpoint/2010/main" val="71276697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95004" y="0"/>
            <a:ext cx="12552219" cy="6885384"/>
          </a:xfrm>
          <a:prstGeom prst="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46082" name="Rectangle 2"/>
          <p:cNvSpPr>
            <a:spLocks noGrp="1"/>
          </p:cNvSpPr>
          <p:nvPr>
            <p:ph type="title" idx="4294967295"/>
          </p:nvPr>
        </p:nvSpPr>
        <p:spPr>
          <a:xfrm>
            <a:off x="434109" y="300036"/>
            <a:ext cx="10515600" cy="1325563"/>
          </a:xfrm>
        </p:spPr>
        <p:txBody>
          <a:bodyPr>
            <a:normAutofit fontScale="90000"/>
          </a:bodyPr>
          <a:lstStyle/>
          <a:p>
            <a:r>
              <a:rPr lang="nb-NO" sz="3200" b="1" dirty="0" smtClean="0">
                <a:solidFill>
                  <a:schemeClr val="bg1"/>
                </a:solidFill>
              </a:rPr>
              <a:t>Kommunen og sivilsamfunnet i samarbeid </a:t>
            </a:r>
            <a:br>
              <a:rPr lang="nb-NO" sz="3200" b="1" dirty="0" smtClean="0">
                <a:solidFill>
                  <a:schemeClr val="bg1"/>
                </a:solidFill>
              </a:rPr>
            </a:br>
            <a:r>
              <a:rPr lang="nb-NO" sz="3200" b="1" dirty="0" smtClean="0">
                <a:solidFill>
                  <a:schemeClr val="bg1"/>
                </a:solidFill>
              </a:rPr>
              <a:t>med </a:t>
            </a:r>
            <a:r>
              <a:rPr lang="nb-NO" sz="3200" b="1" dirty="0">
                <a:solidFill>
                  <a:schemeClr val="bg1"/>
                </a:solidFill>
              </a:rPr>
              <a:t>forskningen:</a:t>
            </a:r>
            <a:r>
              <a:rPr lang="nb-NO" sz="3200" dirty="0">
                <a:solidFill>
                  <a:schemeClr val="bg1"/>
                </a:solidFill>
              </a:rPr>
              <a:t/>
            </a:r>
            <a:br>
              <a:rPr lang="nb-NO" sz="3200" dirty="0">
                <a:solidFill>
                  <a:schemeClr val="bg1"/>
                </a:solidFill>
              </a:rPr>
            </a:br>
            <a:endParaRPr lang="nb-NO" sz="3200" b="1" dirty="0" smtClean="0"/>
          </a:p>
        </p:txBody>
      </p:sp>
      <p:sp>
        <p:nvSpPr>
          <p:cNvPr id="3" name="Rektangel 2"/>
          <p:cNvSpPr/>
          <p:nvPr/>
        </p:nvSpPr>
        <p:spPr>
          <a:xfrm>
            <a:off x="434109" y="2120888"/>
            <a:ext cx="10995102" cy="29802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p:cNvSpPr>
            <a:spLocks noChangeArrowheads="1"/>
          </p:cNvSpPr>
          <p:nvPr/>
        </p:nvSpPr>
        <p:spPr bwMode="auto">
          <a:xfrm>
            <a:off x="993598" y="2161452"/>
            <a:ext cx="779688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b-NO" sz="2400" dirty="0" smtClean="0">
                <a:solidFill>
                  <a:schemeClr val="bg1"/>
                </a:solidFill>
              </a:rPr>
              <a:t>Modellen er utviklet </a:t>
            </a:r>
            <a:r>
              <a:rPr lang="nb-NO" sz="2400" dirty="0">
                <a:solidFill>
                  <a:schemeClr val="bg1"/>
                </a:solidFill>
              </a:rPr>
              <a:t>på bakgrunn av systematisk innhenting av erfaringer fra MHFA og andre kontekster i samarbeid med Agderforskning, Trøndelag Forskning og Utvikling og </a:t>
            </a:r>
            <a:r>
              <a:rPr lang="nb-NO" sz="2400" dirty="0" err="1">
                <a:solidFill>
                  <a:schemeClr val="bg1"/>
                </a:solidFill>
              </a:rPr>
              <a:t>Marselisborg</a:t>
            </a:r>
            <a:r>
              <a:rPr lang="nb-NO" sz="2400" dirty="0">
                <a:solidFill>
                  <a:schemeClr val="bg1"/>
                </a:solidFill>
              </a:rPr>
              <a:t> </a:t>
            </a:r>
            <a:r>
              <a:rPr lang="nb-NO" sz="2400" dirty="0" err="1">
                <a:solidFill>
                  <a:schemeClr val="bg1"/>
                </a:solidFill>
              </a:rPr>
              <a:t>Centeret</a:t>
            </a:r>
            <a:r>
              <a:rPr lang="nb-NO" sz="2400" dirty="0">
                <a:solidFill>
                  <a:schemeClr val="bg1"/>
                </a:solidFill>
              </a:rPr>
              <a:t> i Danmark. </a:t>
            </a:r>
          </a:p>
          <a:p>
            <a:r>
              <a:rPr lang="nb-NO" sz="2400" dirty="0">
                <a:solidFill>
                  <a:schemeClr val="bg1"/>
                </a:solidFill>
              </a:rPr>
              <a:t>( OFFRI- prosjektet. </a:t>
            </a:r>
            <a:r>
              <a:rPr lang="nb-NO" sz="2400" dirty="0">
                <a:solidFill>
                  <a:schemeClr val="bg1"/>
                </a:solidFill>
                <a:hlinkClick r:id="rId2"/>
              </a:rPr>
              <a:t>https://</a:t>
            </a:r>
            <a:r>
              <a:rPr lang="nb-NO" sz="2400" dirty="0" smtClean="0">
                <a:solidFill>
                  <a:schemeClr val="bg1"/>
                </a:solidFill>
                <a:hlinkClick r:id="rId2"/>
              </a:rPr>
              <a:t>www.agderforskning.no/wp-content/uploads/2016/10/FoU-rapport-3-2016-endelig.pdf</a:t>
            </a:r>
            <a:endParaRPr lang="nb-NO" sz="2400" dirty="0" smtClean="0">
              <a:solidFill>
                <a:schemeClr val="bg1"/>
              </a:solidFill>
            </a:endParaRPr>
          </a:p>
          <a:p>
            <a:r>
              <a:rPr lang="nb-NO" sz="2400" dirty="0" smtClean="0">
                <a:solidFill>
                  <a:schemeClr val="bg1"/>
                </a:solidFill>
              </a:rPr>
              <a:t>)</a:t>
            </a:r>
            <a:endParaRPr lang="nb-NO" sz="2400" dirty="0">
              <a:solidFill>
                <a:schemeClr val="bg1"/>
              </a:solidFill>
            </a:endParaRPr>
          </a:p>
          <a:p>
            <a:endParaRPr kumimoji="0" lang="nb-NO" altLang="nb-NO" sz="2400" b="1" u="none" strike="noStrike" cap="none" normalizeH="0" baseline="0" dirty="0" smtClean="0">
              <a:ln>
                <a:noFill/>
              </a:ln>
              <a:solidFill>
                <a:schemeClr val="bg1"/>
              </a:solidFill>
              <a:effectLst/>
              <a:latin typeface="+mn-lt"/>
              <a:ea typeface="Calibri" charset="0"/>
              <a:cs typeface="Calibri" charset="0"/>
            </a:endParaRPr>
          </a:p>
        </p:txBody>
      </p:sp>
      <p:pic>
        <p:nvPicPr>
          <p:cNvPr id="4" name="Bilde 3"/>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672127" y="3537306"/>
            <a:ext cx="3127697" cy="3127697"/>
          </a:xfrm>
          <a:prstGeom prst="rect">
            <a:avLst/>
          </a:prstGeom>
        </p:spPr>
      </p:pic>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660" y="226083"/>
            <a:ext cx="3039880" cy="755046"/>
          </a:xfrm>
          <a:prstGeom prst="rect">
            <a:avLst/>
          </a:prstGeom>
        </p:spPr>
      </p:pic>
    </p:spTree>
    <p:extLst>
      <p:ext uri="{BB962C8B-B14F-4D97-AF65-F5344CB8AC3E}">
        <p14:creationId xmlns:p14="http://schemas.microsoft.com/office/powerpoint/2010/main" val="322118367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95004" y="0"/>
            <a:ext cx="12552219" cy="6885384"/>
          </a:xfrm>
          <a:prstGeom prst="rect">
            <a:avLst/>
          </a:prstGeom>
          <a:solidFill>
            <a:schemeClr val="tx2">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46082" name="Rectangle 2"/>
          <p:cNvSpPr>
            <a:spLocks noGrp="1"/>
          </p:cNvSpPr>
          <p:nvPr>
            <p:ph type="title" idx="4294967295"/>
          </p:nvPr>
        </p:nvSpPr>
        <p:spPr>
          <a:xfrm>
            <a:off x="1984918" y="457200"/>
            <a:ext cx="10515600" cy="1325563"/>
          </a:xfrm>
        </p:spPr>
        <p:txBody>
          <a:bodyPr/>
          <a:lstStyle/>
          <a:p>
            <a:r>
              <a:rPr lang="nb-NO" sz="4000" dirty="0" smtClean="0"/>
              <a:t>  </a:t>
            </a:r>
            <a:endParaRPr lang="nb-NO" sz="3200" b="1" dirty="0" smtClean="0"/>
          </a:p>
        </p:txBody>
      </p:sp>
      <p:sp>
        <p:nvSpPr>
          <p:cNvPr id="46083" name="Rectangle 3"/>
          <p:cNvSpPr>
            <a:spLocks noGrp="1"/>
          </p:cNvSpPr>
          <p:nvPr>
            <p:ph type="body" idx="4294967295"/>
          </p:nvPr>
        </p:nvSpPr>
        <p:spPr>
          <a:xfrm>
            <a:off x="692937" y="2639408"/>
            <a:ext cx="8586529" cy="4232282"/>
          </a:xfrm>
        </p:spPr>
        <p:txBody>
          <a:bodyPr>
            <a:normAutofit/>
          </a:bodyPr>
          <a:lstStyle/>
          <a:p>
            <a:pPr marL="0" indent="0">
              <a:buNone/>
            </a:pPr>
            <a:r>
              <a:rPr lang="nb-NO" sz="2400" dirty="0">
                <a:solidFill>
                  <a:schemeClr val="bg1"/>
                </a:solidFill>
              </a:rPr>
              <a:t>Over 100 lag og organisasjoner, menigheter og foreninger, er blitt med i nettverket. Mer enn 500 aktører og foreninger står på nettverkslisten.</a:t>
            </a:r>
          </a:p>
          <a:p>
            <a:pPr marL="0" indent="0">
              <a:buNone/>
            </a:pPr>
            <a:r>
              <a:rPr lang="nb-NO" sz="2400" dirty="0">
                <a:solidFill>
                  <a:schemeClr val="bg1"/>
                </a:solidFill>
              </a:rPr>
              <a:t>Det overordnete målet er å styrke sosial inkludering gjennom deling av kunnskap og etablering av inkluderende møteplasser og aktiviteter, for å skape tiltak mot ensomhet, fremme folkehelse, og forebygge fattigdom og marginalisering, gjennom medvirkning og samspill på tvers av generasjonene.</a:t>
            </a:r>
          </a:p>
        </p:txBody>
      </p:sp>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3891" y="217046"/>
            <a:ext cx="3039880" cy="755046"/>
          </a:xfrm>
          <a:prstGeom prst="rect">
            <a:avLst/>
          </a:prstGeom>
        </p:spPr>
      </p:pic>
      <p:sp>
        <p:nvSpPr>
          <p:cNvPr id="6" name="Rektangel 5"/>
          <p:cNvSpPr/>
          <p:nvPr/>
        </p:nvSpPr>
        <p:spPr>
          <a:xfrm>
            <a:off x="265410" y="2124516"/>
            <a:ext cx="11653025" cy="397148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2"/>
          <p:cNvSpPr txBox="1">
            <a:spLocks/>
          </p:cNvSpPr>
          <p:nvPr/>
        </p:nvSpPr>
        <p:spPr>
          <a:xfrm>
            <a:off x="265410" y="549276"/>
            <a:ext cx="87055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dirty="0">
                <a:solidFill>
                  <a:schemeClr val="bg1"/>
                </a:solidFill>
                <a:latin typeface="+mn-lt"/>
              </a:rPr>
              <a:t>Hvor er vi nå?</a:t>
            </a:r>
            <a:endParaRPr lang="nb-NO" sz="2800" dirty="0">
              <a:solidFill>
                <a:schemeClr val="bg1"/>
              </a:solidFill>
              <a:latin typeface="+mn-lt"/>
            </a:endParaRPr>
          </a:p>
          <a:p>
            <a:r>
              <a:rPr lang="nb-NO" sz="2800" dirty="0">
                <a:solidFill>
                  <a:schemeClr val="bg1"/>
                </a:solidFill>
                <a:latin typeface="+mn-lt"/>
              </a:rPr>
              <a:t>Samarbeidet har utviklet seg til et organisk klyngenettverk.</a:t>
            </a:r>
            <a:endParaRPr lang="nb-NO" sz="2800" dirty="0" smtClean="0">
              <a:solidFill>
                <a:schemeClr val="bg1"/>
              </a:solidFill>
              <a:latin typeface="+mn-lt"/>
              <a:ea typeface="Aharoni" charset="0"/>
              <a:cs typeface="Aharoni" charset="0"/>
            </a:endParaRPr>
          </a:p>
        </p:txBody>
      </p:sp>
    </p:spTree>
    <p:extLst>
      <p:ext uri="{BB962C8B-B14F-4D97-AF65-F5344CB8AC3E}">
        <p14:creationId xmlns:p14="http://schemas.microsoft.com/office/powerpoint/2010/main" val="409954534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27908" y="461554"/>
            <a:ext cx="9701349" cy="5886995"/>
          </a:xfrm>
          <a:solidFill>
            <a:schemeClr val="accent1">
              <a:lumMod val="20000"/>
              <a:lumOff val="80000"/>
            </a:schemeClr>
          </a:solidFill>
        </p:spPr>
        <p:txBody>
          <a:bodyPr>
            <a:normAutofit fontScale="90000"/>
          </a:bodyPr>
          <a:lstStyle/>
          <a:p>
            <a:r>
              <a:rPr lang="nb-NO" dirty="0" smtClean="0"/>
              <a:t> </a:t>
            </a:r>
            <a:r>
              <a:rPr lang="nb-NO" dirty="0"/>
              <a:t> </a:t>
            </a:r>
            <a:r>
              <a:rPr lang="nb-NO" dirty="0" smtClean="0"/>
              <a:t> </a:t>
            </a:r>
            <a:r>
              <a:rPr lang="nb-NO" sz="2700" b="1" dirty="0" smtClean="0">
                <a:latin typeface="+mn-lt"/>
              </a:rPr>
              <a:t>Det </a:t>
            </a:r>
            <a:r>
              <a:rPr lang="nb-NO" sz="2700" b="1" dirty="0">
                <a:latin typeface="+mn-lt"/>
              </a:rPr>
              <a:t>handler om å gjenreise kraften, lokaldemokratiet og </a:t>
            </a:r>
            <a:br>
              <a:rPr lang="nb-NO" sz="2700" b="1" dirty="0">
                <a:latin typeface="+mn-lt"/>
              </a:rPr>
            </a:br>
            <a:r>
              <a:rPr lang="nb-NO" sz="2700" b="1" dirty="0">
                <a:latin typeface="+mn-lt"/>
              </a:rPr>
              <a:t>      økonomien i et lokalsamfunn- gjennom invitasjon, kunnskapsdeling og    </a:t>
            </a:r>
            <a:br>
              <a:rPr lang="nb-NO" sz="2700" b="1" dirty="0">
                <a:latin typeface="+mn-lt"/>
              </a:rPr>
            </a:br>
            <a:r>
              <a:rPr lang="nb-NO" sz="2700" b="1" dirty="0">
                <a:latin typeface="+mn-lt"/>
              </a:rPr>
              <a:t>      kommunikasjon!</a:t>
            </a:r>
            <a:br>
              <a:rPr lang="nb-NO" sz="2700" b="1" dirty="0">
                <a:latin typeface="+mn-lt"/>
              </a:rPr>
            </a:br>
            <a:r>
              <a:rPr lang="nb-NO" sz="2700" b="1" dirty="0">
                <a:latin typeface="+mn-lt"/>
              </a:rPr>
              <a:t>      </a:t>
            </a:r>
            <a:r>
              <a:rPr lang="nb-NO" sz="2700" b="1" dirty="0" smtClean="0">
                <a:latin typeface="+mn-lt"/>
              </a:rPr>
              <a:t/>
            </a:r>
            <a:br>
              <a:rPr lang="nb-NO" sz="2700" b="1" dirty="0" smtClean="0">
                <a:latin typeface="+mn-lt"/>
              </a:rPr>
            </a:br>
            <a:r>
              <a:rPr lang="nb-NO" sz="2700" b="1" dirty="0">
                <a:latin typeface="+mn-lt"/>
              </a:rPr>
              <a:t> </a:t>
            </a:r>
            <a:r>
              <a:rPr lang="nb-NO" sz="2700" b="1" dirty="0" smtClean="0">
                <a:latin typeface="+mn-lt"/>
              </a:rPr>
              <a:t>     </a:t>
            </a:r>
            <a:r>
              <a:rPr lang="nb-NO" sz="2700" dirty="0" smtClean="0">
                <a:latin typeface="+mn-lt"/>
              </a:rPr>
              <a:t>John </a:t>
            </a:r>
            <a:r>
              <a:rPr lang="nb-NO" sz="2700" dirty="0">
                <a:latin typeface="+mn-lt"/>
              </a:rPr>
              <a:t>P. </a:t>
            </a:r>
            <a:r>
              <a:rPr lang="nb-NO" sz="2700" dirty="0" err="1">
                <a:latin typeface="+mn-lt"/>
              </a:rPr>
              <a:t>Kretzmann</a:t>
            </a:r>
            <a:r>
              <a:rPr lang="nb-NO" sz="2700" dirty="0">
                <a:latin typeface="+mn-lt"/>
              </a:rPr>
              <a:t> og John L. MCKNIGHT </a:t>
            </a:r>
            <a:br>
              <a:rPr lang="nb-NO" sz="2700" dirty="0">
                <a:latin typeface="+mn-lt"/>
              </a:rPr>
            </a:br>
            <a:r>
              <a:rPr lang="nb-NO" sz="2700" dirty="0">
                <a:latin typeface="+mn-lt"/>
              </a:rPr>
              <a:t>      « </a:t>
            </a:r>
            <a:r>
              <a:rPr lang="nb-NO" sz="2700" dirty="0" err="1">
                <a:latin typeface="+mn-lt"/>
              </a:rPr>
              <a:t>Building</a:t>
            </a:r>
            <a:r>
              <a:rPr lang="nb-NO" sz="2700" dirty="0">
                <a:latin typeface="+mn-lt"/>
              </a:rPr>
              <a:t> </a:t>
            </a:r>
            <a:r>
              <a:rPr lang="nb-NO" sz="2700" dirty="0" err="1">
                <a:latin typeface="+mn-lt"/>
              </a:rPr>
              <a:t>Communities</a:t>
            </a:r>
            <a:r>
              <a:rPr lang="nb-NO" sz="2700" dirty="0">
                <a:latin typeface="+mn-lt"/>
              </a:rPr>
              <a:t> from </a:t>
            </a:r>
            <a:r>
              <a:rPr lang="nb-NO" sz="2700" dirty="0" err="1">
                <a:latin typeface="+mn-lt"/>
              </a:rPr>
              <a:t>the</a:t>
            </a:r>
            <a:r>
              <a:rPr lang="nb-NO" sz="2700" dirty="0">
                <a:latin typeface="+mn-lt"/>
              </a:rPr>
              <a:t> </a:t>
            </a:r>
            <a:r>
              <a:rPr lang="nb-NO" sz="2700" dirty="0" err="1">
                <a:latin typeface="+mn-lt"/>
              </a:rPr>
              <a:t>inside</a:t>
            </a:r>
            <a:r>
              <a:rPr lang="nb-NO" sz="2700" dirty="0">
                <a:latin typeface="+mn-lt"/>
              </a:rPr>
              <a:t> </a:t>
            </a:r>
            <a:r>
              <a:rPr lang="nb-NO" sz="2700" dirty="0" err="1">
                <a:latin typeface="+mn-lt"/>
              </a:rPr>
              <a:t>out</a:t>
            </a:r>
            <a:r>
              <a:rPr lang="nb-NO" sz="2700" dirty="0">
                <a:latin typeface="+mn-lt"/>
              </a:rPr>
              <a:t>- A </a:t>
            </a:r>
            <a:r>
              <a:rPr lang="nb-NO" sz="2700" dirty="0" err="1">
                <a:latin typeface="+mn-lt"/>
              </a:rPr>
              <a:t>path</a:t>
            </a:r>
            <a:r>
              <a:rPr lang="nb-NO" sz="2700" dirty="0">
                <a:latin typeface="+mn-lt"/>
              </a:rPr>
              <a:t> </a:t>
            </a:r>
            <a:r>
              <a:rPr lang="nb-NO" sz="2700" dirty="0" err="1">
                <a:latin typeface="+mn-lt"/>
              </a:rPr>
              <a:t>toward</a:t>
            </a:r>
            <a:r>
              <a:rPr lang="nb-NO" sz="2700" dirty="0">
                <a:latin typeface="+mn-lt"/>
              </a:rPr>
              <a:t> </a:t>
            </a:r>
            <a:r>
              <a:rPr lang="nb-NO" sz="2700" dirty="0" err="1">
                <a:latin typeface="+mn-lt"/>
              </a:rPr>
              <a:t>finding</a:t>
            </a:r>
            <a:r>
              <a:rPr lang="nb-NO" sz="2700" dirty="0">
                <a:latin typeface="+mn-lt"/>
              </a:rPr>
              <a:t> and  </a:t>
            </a:r>
            <a:br>
              <a:rPr lang="nb-NO" sz="2700" dirty="0">
                <a:latin typeface="+mn-lt"/>
              </a:rPr>
            </a:br>
            <a:r>
              <a:rPr lang="nb-NO" sz="2700" dirty="0">
                <a:latin typeface="+mn-lt"/>
              </a:rPr>
              <a:t>       </a:t>
            </a:r>
            <a:r>
              <a:rPr lang="nb-NO" sz="2700" dirty="0" err="1">
                <a:latin typeface="+mn-lt"/>
              </a:rPr>
              <a:t>mobilizing</a:t>
            </a:r>
            <a:r>
              <a:rPr lang="nb-NO" sz="2700" dirty="0">
                <a:latin typeface="+mn-lt"/>
              </a:rPr>
              <a:t> a </a:t>
            </a:r>
            <a:r>
              <a:rPr lang="nb-NO" sz="2700" dirty="0" err="1">
                <a:latin typeface="+mn-lt"/>
              </a:rPr>
              <a:t>Community’s</a:t>
            </a:r>
            <a:r>
              <a:rPr lang="nb-NO" sz="2700" dirty="0">
                <a:latin typeface="+mn-lt"/>
              </a:rPr>
              <a:t> </a:t>
            </a:r>
            <a:r>
              <a:rPr lang="nb-NO" sz="2700" dirty="0" err="1">
                <a:latin typeface="+mn-lt"/>
              </a:rPr>
              <a:t>assets</a:t>
            </a:r>
            <a:r>
              <a:rPr lang="nb-NO" sz="2700" dirty="0">
                <a:latin typeface="+mn-lt"/>
              </a:rPr>
              <a:t>» (ABCD- metoden). </a:t>
            </a:r>
            <a:r>
              <a:rPr lang="nb-NO" sz="2700" dirty="0">
                <a:latin typeface="+mn-lt"/>
                <a:ea typeface="Calibri" charset="0"/>
                <a:cs typeface="Calibri" charset="0"/>
              </a:rPr>
              <a:t>                   </a:t>
            </a:r>
            <a:br>
              <a:rPr lang="nb-NO" sz="2700" dirty="0">
                <a:latin typeface="+mn-lt"/>
                <a:ea typeface="Calibri" charset="0"/>
                <a:cs typeface="Calibri" charset="0"/>
              </a:rPr>
            </a:br>
            <a:r>
              <a:rPr lang="nb-NO" sz="2700" b="1" dirty="0">
                <a:latin typeface="+mn-lt"/>
              </a:rPr>
              <a:t/>
            </a:r>
            <a:br>
              <a:rPr lang="nb-NO" sz="2700" b="1" dirty="0">
                <a:latin typeface="+mn-lt"/>
              </a:rPr>
            </a:br>
            <a:r>
              <a:rPr lang="nb-NO" sz="2700" b="1" dirty="0">
                <a:latin typeface="+mn-lt"/>
              </a:rPr>
              <a:t>      </a:t>
            </a:r>
            <a:r>
              <a:rPr lang="nb-NO" sz="2700" dirty="0">
                <a:latin typeface="+mn-lt"/>
              </a:rPr>
              <a:t>Å forløse individenes kapasitet og ressurser</a:t>
            </a:r>
            <a:br>
              <a:rPr lang="nb-NO" sz="2700" dirty="0">
                <a:latin typeface="+mn-lt"/>
              </a:rPr>
            </a:br>
            <a:r>
              <a:rPr lang="nb-NO" sz="2700" dirty="0">
                <a:latin typeface="+mn-lt"/>
              </a:rPr>
              <a:t>      Å forløse kraften i lokale organisasjoner og foreninger</a:t>
            </a:r>
            <a:br>
              <a:rPr lang="nb-NO" sz="2700" dirty="0">
                <a:latin typeface="+mn-lt"/>
              </a:rPr>
            </a:br>
            <a:r>
              <a:rPr lang="nb-NO" sz="2700" dirty="0">
                <a:latin typeface="+mn-lt"/>
              </a:rPr>
              <a:t>      Å få identifisert og engasjert lokale lag og organisasjoner i partnerskap </a:t>
            </a:r>
            <a:br>
              <a:rPr lang="nb-NO" sz="2700" dirty="0">
                <a:latin typeface="+mn-lt"/>
              </a:rPr>
            </a:br>
            <a:r>
              <a:rPr lang="nb-NO" sz="2700" dirty="0">
                <a:latin typeface="+mn-lt"/>
              </a:rPr>
              <a:t>      for å styrke lokalsamfunnet</a:t>
            </a:r>
            <a:br>
              <a:rPr lang="nb-NO" sz="2700" dirty="0">
                <a:latin typeface="+mn-lt"/>
              </a:rPr>
            </a:br>
            <a:r>
              <a:rPr lang="nb-NO" sz="2700" dirty="0">
                <a:latin typeface="+mn-lt"/>
              </a:rPr>
              <a:t>      Å gjenreise økonomien i lokalsamfunnet</a:t>
            </a:r>
            <a:br>
              <a:rPr lang="nb-NO" sz="2700" dirty="0">
                <a:latin typeface="+mn-lt"/>
              </a:rPr>
            </a:br>
            <a:r>
              <a:rPr lang="nb-NO" sz="2700" dirty="0">
                <a:latin typeface="+mn-lt"/>
              </a:rPr>
              <a:t>      Å igangsette et </a:t>
            </a:r>
            <a:r>
              <a:rPr lang="nb-NO" sz="2700" dirty="0" err="1">
                <a:latin typeface="+mn-lt"/>
              </a:rPr>
              <a:t>ressursbasert</a:t>
            </a:r>
            <a:r>
              <a:rPr lang="nb-NO" sz="2700" dirty="0">
                <a:latin typeface="+mn-lt"/>
              </a:rPr>
              <a:t> samfunnsutviklingsprosjekt lokalt</a:t>
            </a:r>
            <a:endParaRPr lang="nb-NO" sz="2700" b="1" dirty="0">
              <a:latin typeface="+mn-lt"/>
            </a:endParaRPr>
          </a:p>
        </p:txBody>
      </p:sp>
    </p:spTree>
    <p:extLst>
      <p:ext uri="{BB962C8B-B14F-4D97-AF65-F5344CB8AC3E}">
        <p14:creationId xmlns:p14="http://schemas.microsoft.com/office/powerpoint/2010/main" val="189386536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27908" y="461554"/>
            <a:ext cx="9701349" cy="5886995"/>
          </a:xfrm>
          <a:solidFill>
            <a:schemeClr val="accent1">
              <a:lumMod val="20000"/>
              <a:lumOff val="80000"/>
            </a:schemeClr>
          </a:solidFill>
        </p:spPr>
        <p:txBody>
          <a:bodyPr>
            <a:normAutofit fontScale="90000"/>
          </a:bodyPr>
          <a:lstStyle/>
          <a:p>
            <a:r>
              <a:rPr lang="nb-NO" b="1" dirty="0" smtClean="0"/>
              <a:t>    Tjenende </a:t>
            </a:r>
            <a:r>
              <a:rPr lang="nb-NO" b="1" dirty="0"/>
              <a:t>lederskap:</a:t>
            </a:r>
            <a:br>
              <a:rPr lang="nb-NO" b="1" dirty="0"/>
            </a:br>
            <a:r>
              <a:rPr lang="nb-NO" dirty="0"/>
              <a:t/>
            </a:r>
            <a:br>
              <a:rPr lang="nb-NO" dirty="0"/>
            </a:br>
            <a:r>
              <a:rPr lang="nb-NO" dirty="0"/>
              <a:t>    </a:t>
            </a:r>
            <a:r>
              <a:rPr lang="nb-NO" sz="2700" i="1" dirty="0" smtClean="0"/>
              <a:t>Tjenende </a:t>
            </a:r>
            <a:r>
              <a:rPr lang="nb-NO" sz="2700" i="1" dirty="0"/>
              <a:t>ledelse</a:t>
            </a:r>
            <a:r>
              <a:rPr lang="nb-NO" sz="2700" dirty="0"/>
              <a:t> som et prinsipp:</a:t>
            </a:r>
            <a:br>
              <a:rPr lang="nb-NO" sz="2700" dirty="0"/>
            </a:br>
            <a:r>
              <a:rPr lang="nb-NO" sz="2700" dirty="0"/>
              <a:t>       Denne typen horisontalt lederskap fokuserer altså primært på partenes    </a:t>
            </a:r>
            <a:br>
              <a:rPr lang="nb-NO" sz="2700" dirty="0"/>
            </a:br>
            <a:r>
              <a:rPr lang="nb-NO" sz="2700" dirty="0"/>
              <a:t>       behov, utvikling og egenmestring (</a:t>
            </a:r>
            <a:r>
              <a:rPr lang="nb-NO" sz="2700" i="1" dirty="0" err="1"/>
              <a:t>empowerment</a:t>
            </a:r>
            <a:r>
              <a:rPr lang="nb-NO" sz="2700" i="1" dirty="0"/>
              <a:t>) </a:t>
            </a:r>
            <a:r>
              <a:rPr lang="nb-NO" sz="2700" dirty="0"/>
              <a:t>fremfor tradisjonell </a:t>
            </a:r>
            <a:br>
              <a:rPr lang="nb-NO" sz="2700" dirty="0"/>
            </a:br>
            <a:r>
              <a:rPr lang="nb-NO" sz="2700" dirty="0"/>
              <a:t>       styring gjennom kontroll og delegering. Vi benytter gjerne analogier fra </a:t>
            </a:r>
            <a:br>
              <a:rPr lang="nb-NO" sz="2700" dirty="0"/>
            </a:br>
            <a:r>
              <a:rPr lang="nb-NO" sz="2700" dirty="0"/>
              <a:t>       gartneryrket, der det å </a:t>
            </a:r>
            <a:r>
              <a:rPr lang="nb-NO" sz="2700" i="1" dirty="0"/>
              <a:t>dyrke frem</a:t>
            </a:r>
            <a:r>
              <a:rPr lang="nb-NO" sz="2700" dirty="0"/>
              <a:t>, </a:t>
            </a:r>
            <a:r>
              <a:rPr lang="nb-NO" sz="2700" i="1" dirty="0"/>
              <a:t>vanne</a:t>
            </a:r>
            <a:r>
              <a:rPr lang="nb-NO" sz="2700" dirty="0"/>
              <a:t>, </a:t>
            </a:r>
            <a:r>
              <a:rPr lang="nb-NO" sz="2700" i="1" dirty="0"/>
              <a:t>styrke</a:t>
            </a:r>
            <a:r>
              <a:rPr lang="nb-NO" sz="2700" dirty="0"/>
              <a:t>, </a:t>
            </a:r>
            <a:r>
              <a:rPr lang="nb-NO" sz="2700" i="1" dirty="0"/>
              <a:t>høste</a:t>
            </a:r>
            <a:r>
              <a:rPr lang="nb-NO" sz="2700" dirty="0"/>
              <a:t> fremstår som </a:t>
            </a:r>
            <a:br>
              <a:rPr lang="nb-NO" sz="2700" dirty="0"/>
            </a:br>
            <a:r>
              <a:rPr lang="nb-NO" sz="2700" dirty="0"/>
              <a:t>       sentrale oppgaver for å gi aktørene fred til å la prosjekter og ideer </a:t>
            </a:r>
            <a:br>
              <a:rPr lang="nb-NO" sz="2700" dirty="0"/>
            </a:br>
            <a:r>
              <a:rPr lang="nb-NO" sz="2700" dirty="0"/>
              <a:t>       </a:t>
            </a:r>
            <a:r>
              <a:rPr lang="nb-NO" sz="2700" i="1" dirty="0"/>
              <a:t>modnes</a:t>
            </a:r>
            <a:r>
              <a:rPr lang="nb-NO" sz="2700" dirty="0"/>
              <a:t>, ta ansvar for </a:t>
            </a:r>
            <a:r>
              <a:rPr lang="nb-NO" sz="2700" i="1" dirty="0"/>
              <a:t>avlingen</a:t>
            </a:r>
            <a:r>
              <a:rPr lang="nb-NO" sz="2700" dirty="0"/>
              <a:t> selv, og for at det skal </a:t>
            </a:r>
            <a:r>
              <a:rPr lang="nb-NO" sz="2700" i="1" dirty="0"/>
              <a:t>spire og gro</a:t>
            </a:r>
            <a:r>
              <a:rPr lang="nb-NO" sz="2700" dirty="0"/>
              <a:t>.</a:t>
            </a:r>
            <a:endParaRPr lang="nb-NO" sz="2700" b="1" dirty="0">
              <a:latin typeface="+mn-lt"/>
            </a:endParaRPr>
          </a:p>
        </p:txBody>
      </p:sp>
      <p:pic>
        <p:nvPicPr>
          <p:cNvPr id="3" name="Bilde 2"/>
          <p:cNvPicPr>
            <a:picLocks noChangeAspect="1"/>
          </p:cNvPicPr>
          <p:nvPr/>
        </p:nvPicPr>
        <p:blipFill>
          <a:blip r:embed="rId2"/>
          <a:stretch>
            <a:fillRect/>
          </a:stretch>
        </p:blipFill>
        <p:spPr>
          <a:xfrm>
            <a:off x="7430933" y="836820"/>
            <a:ext cx="2085013" cy="1700931"/>
          </a:xfrm>
          <a:prstGeom prst="rect">
            <a:avLst/>
          </a:prstGeom>
        </p:spPr>
      </p:pic>
    </p:spTree>
    <p:extLst>
      <p:ext uri="{BB962C8B-B14F-4D97-AF65-F5344CB8AC3E}">
        <p14:creationId xmlns:p14="http://schemas.microsoft.com/office/powerpoint/2010/main" val="129527648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22515" y="165463"/>
            <a:ext cx="11277599" cy="6353905"/>
          </a:xfrm>
          <a:solidFill>
            <a:schemeClr val="accent1">
              <a:lumMod val="20000"/>
              <a:lumOff val="80000"/>
            </a:schemeClr>
          </a:solidFill>
        </p:spPr>
        <p:txBody>
          <a:bodyPr>
            <a:normAutofit fontScale="90000"/>
          </a:bodyPr>
          <a:lstStyle/>
          <a:p>
            <a:r>
              <a:rPr lang="nb-NO" sz="3200" dirty="0" smtClean="0"/>
              <a:t/>
            </a:r>
            <a:br>
              <a:rPr lang="nb-NO" sz="3200" dirty="0" smtClean="0"/>
            </a:br>
            <a:r>
              <a:rPr lang="nb-NO" sz="3200" dirty="0" smtClean="0"/>
              <a:t>Mange endringskrefter og diskurser:</a:t>
            </a:r>
            <a:br>
              <a:rPr lang="nb-NO" sz="3200" dirty="0" smtClean="0"/>
            </a:br>
            <a:r>
              <a:rPr lang="nb-NO" sz="2000" dirty="0" smtClean="0"/>
              <a:t>Globalisering</a:t>
            </a:r>
            <a:br>
              <a:rPr lang="nb-NO" sz="2000" dirty="0" smtClean="0"/>
            </a:br>
            <a:r>
              <a:rPr lang="nb-NO" sz="2000" dirty="0" smtClean="0"/>
              <a:t>Demografiske endringer</a:t>
            </a:r>
            <a:br>
              <a:rPr lang="nb-NO" sz="2000" dirty="0" smtClean="0"/>
            </a:br>
            <a:r>
              <a:rPr lang="nb-NO" sz="2000" dirty="0" smtClean="0"/>
              <a:t>Reformer</a:t>
            </a:r>
            <a:br>
              <a:rPr lang="nb-NO" sz="2000" dirty="0" smtClean="0"/>
            </a:br>
            <a:r>
              <a:rPr lang="nb-NO" sz="2000" dirty="0" smtClean="0"/>
              <a:t>Nedskalering og demokratisering</a:t>
            </a:r>
            <a:br>
              <a:rPr lang="nb-NO" sz="2000" dirty="0" smtClean="0"/>
            </a:br>
            <a:r>
              <a:rPr lang="nb-NO" sz="2000" dirty="0" smtClean="0"/>
              <a:t>Velferdsmodell under press</a:t>
            </a:r>
            <a:br>
              <a:rPr lang="nb-NO" sz="2000" dirty="0" smtClean="0"/>
            </a:br>
            <a:r>
              <a:rPr lang="nb-NO" sz="2000" dirty="0" err="1" smtClean="0"/>
              <a:t>Lavutslippsamfunnet</a:t>
            </a:r>
            <a:r>
              <a:rPr lang="nb-NO" sz="2000" dirty="0" smtClean="0"/>
              <a:t/>
            </a:r>
            <a:br>
              <a:rPr lang="nb-NO" sz="2000" dirty="0" smtClean="0"/>
            </a:br>
            <a:r>
              <a:rPr lang="nb-NO" sz="2000" dirty="0" smtClean="0"/>
              <a:t>Bærekraft…..demokrati-den fjerde dimensjonen</a:t>
            </a:r>
            <a:br>
              <a:rPr lang="nb-NO" sz="2000" dirty="0" smtClean="0"/>
            </a:br>
            <a:r>
              <a:rPr lang="nb-NO" sz="2000" dirty="0" smtClean="0"/>
              <a:t>Makt og avmakt</a:t>
            </a:r>
            <a:br>
              <a:rPr lang="nb-NO" sz="2000" dirty="0" smtClean="0"/>
            </a:br>
            <a:r>
              <a:rPr lang="nb-NO" sz="2000" dirty="0" err="1" smtClean="0"/>
              <a:t>Samskaping</a:t>
            </a:r>
            <a:r>
              <a:rPr lang="nb-NO" sz="2000" dirty="0" smtClean="0"/>
              <a:t> og </a:t>
            </a:r>
            <a:r>
              <a:rPr lang="nb-NO" sz="2000" dirty="0" err="1" smtClean="0"/>
              <a:t>fasilitering</a:t>
            </a:r>
            <a:r>
              <a:rPr lang="nb-NO" sz="2000" dirty="0" smtClean="0"/>
              <a:t/>
            </a:r>
            <a:br>
              <a:rPr lang="nb-NO" sz="2000" dirty="0" smtClean="0"/>
            </a:br>
            <a:r>
              <a:rPr lang="nb-NO" sz="2000" dirty="0" err="1" smtClean="0"/>
              <a:t>Sammenhengsforståelse</a:t>
            </a:r>
            <a:r>
              <a:rPr lang="nb-NO" sz="2000" dirty="0" smtClean="0"/>
              <a:t> og felleskapsledelse</a:t>
            </a:r>
            <a:br>
              <a:rPr lang="nb-NO" sz="2000" dirty="0" smtClean="0"/>
            </a:br>
            <a:r>
              <a:rPr lang="nb-NO" sz="2000" dirty="0" smtClean="0"/>
              <a:t>Den kompakte </a:t>
            </a:r>
            <a:r>
              <a:rPr lang="nb-NO" sz="2000" dirty="0" err="1" smtClean="0"/>
              <a:t>byen-og</a:t>
            </a:r>
            <a:r>
              <a:rPr lang="nb-NO" sz="2000" dirty="0" smtClean="0"/>
              <a:t> hva med kvalitet og rom for mangfold?</a:t>
            </a:r>
            <a:br>
              <a:rPr lang="nb-NO" sz="2000" dirty="0" smtClean="0"/>
            </a:br>
            <a:r>
              <a:rPr lang="nb-NO" sz="2000" dirty="0" smtClean="0"/>
              <a:t>Den relasjonelle byen</a:t>
            </a:r>
            <a:br>
              <a:rPr lang="nb-NO" sz="2000" dirty="0" smtClean="0"/>
            </a:br>
            <a:r>
              <a:rPr lang="nb-NO" sz="2000" dirty="0" smtClean="0"/>
              <a:t>Byliv, </a:t>
            </a:r>
            <a:r>
              <a:rPr lang="nb-NO" sz="2000" dirty="0" err="1" smtClean="0"/>
              <a:t>bymiks</a:t>
            </a:r>
            <a:r>
              <a:rPr lang="nb-NO" sz="2000" dirty="0" smtClean="0"/>
              <a:t>, attraktivitet og vitalitet</a:t>
            </a:r>
            <a:r>
              <a:rPr lang="nb-NO" sz="2000" dirty="0"/>
              <a:t/>
            </a:r>
            <a:br>
              <a:rPr lang="nb-NO" sz="2000" dirty="0"/>
            </a:br>
            <a:r>
              <a:rPr lang="nb-NO" sz="2000" dirty="0" smtClean="0"/>
              <a:t>By- </a:t>
            </a:r>
            <a:r>
              <a:rPr lang="nb-NO" sz="2000" dirty="0"/>
              <a:t>og </a:t>
            </a:r>
            <a:r>
              <a:rPr lang="nb-NO" sz="2000" dirty="0" smtClean="0"/>
              <a:t>stedsforming-arkitektur-infrastruktur-innovasjonskultur. </a:t>
            </a:r>
            <a:r>
              <a:rPr lang="nb-NO" sz="2000" dirty="0"/>
              <a:t/>
            </a:r>
            <a:br>
              <a:rPr lang="nb-NO" sz="2000" dirty="0"/>
            </a:br>
            <a:r>
              <a:rPr lang="nb-NO" sz="2000" dirty="0" smtClean="0"/>
              <a:t>Arkitektur versus byggeskikk</a:t>
            </a:r>
            <a:r>
              <a:rPr lang="nb-NO" sz="2000" dirty="0"/>
              <a:t/>
            </a:r>
            <a:br>
              <a:rPr lang="nb-NO" sz="2000" dirty="0"/>
            </a:br>
            <a:r>
              <a:rPr lang="nb-NO" sz="2000" dirty="0" smtClean="0"/>
              <a:t>Kunnskap versus visdom til å forvalte kunnskap</a:t>
            </a:r>
            <a:r>
              <a:rPr lang="nb-NO" sz="2000" dirty="0"/>
              <a:t/>
            </a:r>
            <a:br>
              <a:rPr lang="nb-NO" sz="2000" dirty="0"/>
            </a:br>
            <a:r>
              <a:rPr lang="nb-NO" sz="2000" dirty="0" smtClean="0"/>
              <a:t>Endringsvilje </a:t>
            </a:r>
            <a:r>
              <a:rPr lang="nb-NO" sz="2000" dirty="0"/>
              <a:t>og </a:t>
            </a:r>
            <a:r>
              <a:rPr lang="nb-NO" sz="2000" dirty="0" smtClean="0"/>
              <a:t>forandringskompetanse</a:t>
            </a:r>
            <a:br>
              <a:rPr lang="nb-NO" sz="2000" dirty="0" smtClean="0"/>
            </a:br>
            <a:r>
              <a:rPr lang="nb-NO" sz="2000" dirty="0" smtClean="0"/>
              <a:t>Det </a:t>
            </a:r>
            <a:r>
              <a:rPr lang="nb-NO" sz="2000" dirty="0"/>
              <a:t>digitale og </a:t>
            </a:r>
            <a:r>
              <a:rPr lang="nb-NO" sz="2000" dirty="0" smtClean="0"/>
              <a:t>sosiale</a:t>
            </a:r>
            <a:br>
              <a:rPr lang="nb-NO" sz="2000" dirty="0" smtClean="0"/>
            </a:br>
            <a:r>
              <a:rPr lang="nb-NO" sz="2000" dirty="0" smtClean="0"/>
              <a:t>Økonomi versus ressurser</a:t>
            </a:r>
            <a:br>
              <a:rPr lang="nb-NO" sz="2000" dirty="0" smtClean="0"/>
            </a:br>
            <a:r>
              <a:rPr lang="nb-NO" sz="2000" dirty="0"/>
              <a:t/>
            </a:r>
            <a:br>
              <a:rPr lang="nb-NO" sz="2000" dirty="0"/>
            </a:br>
            <a:r>
              <a:rPr lang="nb-NO" sz="2700" dirty="0" smtClean="0"/>
              <a:t>Står vi overfor et </a:t>
            </a:r>
            <a:r>
              <a:rPr lang="nb-NO" sz="2700" dirty="0" err="1" smtClean="0"/>
              <a:t>paradigmeskifte</a:t>
            </a:r>
            <a:r>
              <a:rPr lang="nb-NO" sz="2700" dirty="0" smtClean="0"/>
              <a:t> – nye behov, ny mentalitet og vitalitet?</a:t>
            </a:r>
            <a:r>
              <a:rPr lang="nb-NO" sz="2000" dirty="0"/>
              <a:t/>
            </a:r>
            <a:br>
              <a:rPr lang="nb-NO" sz="2000" dirty="0"/>
            </a:br>
            <a:r>
              <a:rPr lang="nb-NO" sz="2000" dirty="0"/>
              <a:t/>
            </a:r>
            <a:br>
              <a:rPr lang="nb-NO" sz="2000" dirty="0"/>
            </a:br>
            <a:endParaRPr lang="nb-NO" sz="2000" dirty="0">
              <a:cs typeface="Times New Roman" panose="02020603050405020304" pitchFamily="18" charset="0"/>
            </a:endParaRPr>
          </a:p>
        </p:txBody>
      </p:sp>
    </p:spTree>
    <p:extLst>
      <p:ext uri="{BB962C8B-B14F-4D97-AF65-F5344CB8AC3E}">
        <p14:creationId xmlns:p14="http://schemas.microsoft.com/office/powerpoint/2010/main" val="322906943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6686" y="461554"/>
            <a:ext cx="3335383" cy="5886995"/>
          </a:xfrm>
          <a:solidFill>
            <a:schemeClr val="accent1">
              <a:lumMod val="20000"/>
              <a:lumOff val="80000"/>
            </a:schemeClr>
          </a:solidFill>
        </p:spPr>
        <p:txBody>
          <a:bodyPr>
            <a:normAutofit fontScale="90000"/>
          </a:bodyPr>
          <a:lstStyle/>
          <a:p>
            <a:r>
              <a:rPr lang="nb-NO" sz="3600" b="1" dirty="0"/>
              <a:t>Hvordan jobber vi?</a:t>
            </a:r>
            <a:r>
              <a:rPr lang="nb-NO" sz="3600" dirty="0"/>
              <a:t/>
            </a:r>
            <a:br>
              <a:rPr lang="nb-NO" sz="3600" dirty="0"/>
            </a:br>
            <a:r>
              <a:rPr lang="nb-NO" altLang="nb-NO" sz="3600" dirty="0">
                <a:ea typeface="Calibri" charset="0"/>
                <a:cs typeface="Calibri" charset="0"/>
              </a:rPr>
              <a:t/>
            </a:r>
            <a:br>
              <a:rPr lang="nb-NO" altLang="nb-NO" sz="3600" dirty="0">
                <a:ea typeface="Calibri" charset="0"/>
                <a:cs typeface="Calibri" charset="0"/>
              </a:rPr>
            </a:br>
            <a:r>
              <a:rPr lang="nb-NO" sz="3600" dirty="0"/>
              <a:t>Vi går ut der “de andre” er og dyrker frem og styrker lokalt lederskap, eierskap og lokalsamfunnets muligheter for å forvalte sine ressurser.</a:t>
            </a:r>
            <a:endParaRPr lang="nb-NO" sz="3600" b="1" dirty="0">
              <a:latin typeface="+mn-lt"/>
            </a:endParaRPr>
          </a:p>
        </p:txBody>
      </p:sp>
      <p:pic>
        <p:nvPicPr>
          <p:cNvPr id="3" name="Bilde 2"/>
          <p:cNvPicPr>
            <a:picLocks noChangeAspect="1"/>
          </p:cNvPicPr>
          <p:nvPr/>
        </p:nvPicPr>
        <p:blipFill>
          <a:blip r:embed="rId2"/>
          <a:stretch>
            <a:fillRect/>
          </a:stretch>
        </p:blipFill>
        <p:spPr>
          <a:xfrm>
            <a:off x="478972" y="648295"/>
            <a:ext cx="7201988" cy="5700254"/>
          </a:xfrm>
          <a:prstGeom prst="rect">
            <a:avLst/>
          </a:prstGeom>
        </p:spPr>
      </p:pic>
    </p:spTree>
    <p:extLst>
      <p:ext uri="{BB962C8B-B14F-4D97-AF65-F5344CB8AC3E}">
        <p14:creationId xmlns:p14="http://schemas.microsoft.com/office/powerpoint/2010/main" val="429006297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00892" y="470263"/>
            <a:ext cx="11283142" cy="5700762"/>
          </a:xfrm>
          <a:solidFill>
            <a:schemeClr val="accent1">
              <a:lumMod val="20000"/>
              <a:lumOff val="80000"/>
            </a:schemeClr>
          </a:solidFill>
        </p:spPr>
        <p:txBody>
          <a:bodyPr>
            <a:normAutofit/>
          </a:bodyPr>
          <a:lstStyle/>
          <a:p>
            <a:pPr>
              <a:lnSpc>
                <a:spcPct val="110000"/>
              </a:lnSpc>
            </a:pPr>
            <a:r>
              <a:rPr lang="nb-NO" sz="3200" dirty="0"/>
              <a:t> </a:t>
            </a:r>
            <a:r>
              <a:rPr lang="nb-NO" sz="3200" dirty="0" smtClean="0"/>
              <a:t>                        </a:t>
            </a:r>
            <a:r>
              <a:rPr lang="nb-NO" sz="3200" b="1" dirty="0" smtClean="0"/>
              <a:t>Verktøy </a:t>
            </a:r>
            <a:r>
              <a:rPr lang="nb-NO" sz="3200" b="1" dirty="0"/>
              <a:t>og </a:t>
            </a:r>
            <a:r>
              <a:rPr lang="nb-NO" sz="3200" b="1" dirty="0" smtClean="0"/>
              <a:t>virkemidler og muligheter: </a:t>
            </a:r>
            <a:r>
              <a:rPr lang="nb-NO" sz="2000" b="1" dirty="0"/>
              <a:t/>
            </a:r>
            <a:br>
              <a:rPr lang="nb-NO" sz="2000" b="1" dirty="0"/>
            </a:br>
            <a:r>
              <a:rPr lang="nb-NO" sz="2000" b="1" dirty="0" smtClean="0"/>
              <a:t>              </a:t>
            </a:r>
            <a:r>
              <a:rPr lang="nb-NO" sz="2000" dirty="0" smtClean="0"/>
              <a:t>Å </a:t>
            </a:r>
            <a:r>
              <a:rPr lang="nb-NO" sz="2000" dirty="0"/>
              <a:t>gå ut som metode…å møte de andre på halvveien- og der de er…?</a:t>
            </a:r>
            <a:br>
              <a:rPr lang="nb-NO" sz="2000" dirty="0"/>
            </a:br>
            <a:r>
              <a:rPr lang="nb-NO" sz="2000" dirty="0" smtClean="0"/>
              <a:t>              Dialog </a:t>
            </a:r>
            <a:r>
              <a:rPr lang="nb-NO" sz="2000" dirty="0"/>
              <a:t>og infrastruktur for samtaler og menneskemøter</a:t>
            </a:r>
            <a:br>
              <a:rPr lang="nb-NO" sz="2000" dirty="0"/>
            </a:br>
            <a:r>
              <a:rPr lang="nb-NO" sz="2000" dirty="0" smtClean="0"/>
              <a:t>              Samtale </a:t>
            </a:r>
            <a:r>
              <a:rPr lang="nb-NO" sz="2000" dirty="0"/>
              <a:t>om byen, versus debatt…</a:t>
            </a:r>
            <a:br>
              <a:rPr lang="nb-NO" sz="2000" dirty="0"/>
            </a:br>
            <a:r>
              <a:rPr lang="nb-NO" sz="2000" dirty="0" smtClean="0"/>
              <a:t>              Verksted</a:t>
            </a:r>
            <a:r>
              <a:rPr lang="nb-NO" sz="2000" dirty="0"/>
              <a:t>, folketråkk, barnetråkk, eksperiment, taktisk urbanisme og midlertidighet</a:t>
            </a:r>
            <a:br>
              <a:rPr lang="nb-NO" sz="2000" dirty="0"/>
            </a:br>
            <a:r>
              <a:rPr lang="nb-NO" sz="2000" dirty="0" smtClean="0"/>
              <a:t>              Viktig </a:t>
            </a:r>
            <a:r>
              <a:rPr lang="nb-NO" sz="2000" dirty="0"/>
              <a:t>å håndtere både fakta og følelser? </a:t>
            </a:r>
            <a:br>
              <a:rPr lang="nb-NO" sz="2000" dirty="0"/>
            </a:br>
            <a:r>
              <a:rPr lang="nb-NO" sz="2000" dirty="0" smtClean="0"/>
              <a:t>              </a:t>
            </a:r>
            <a:r>
              <a:rPr lang="nb-NO" sz="2000" dirty="0" err="1" smtClean="0"/>
              <a:t>Medskapere</a:t>
            </a:r>
            <a:r>
              <a:rPr lang="nb-NO" sz="2000" dirty="0" smtClean="0"/>
              <a:t> </a:t>
            </a:r>
            <a:r>
              <a:rPr lang="nb-NO" sz="2000" dirty="0"/>
              <a:t>og </a:t>
            </a:r>
            <a:r>
              <a:rPr lang="nb-NO" sz="2000" dirty="0" smtClean="0"/>
              <a:t>stedskapere </a:t>
            </a:r>
            <a:br>
              <a:rPr lang="nb-NO" sz="2000" dirty="0" smtClean="0"/>
            </a:br>
            <a:r>
              <a:rPr lang="nb-NO" sz="3200" dirty="0"/>
              <a:t/>
            </a:r>
            <a:br>
              <a:rPr lang="nb-NO" sz="3200" dirty="0"/>
            </a:br>
            <a:r>
              <a:rPr lang="nb-NO" sz="2000" dirty="0"/>
              <a:t/>
            </a:r>
            <a:br>
              <a:rPr lang="nb-NO" sz="2000" dirty="0"/>
            </a:br>
            <a:endParaRPr lang="nb-NO" sz="2000" dirty="0">
              <a:cs typeface="Times New Roman" panose="02020603050405020304" pitchFamily="18" charset="0"/>
            </a:endParaRPr>
          </a:p>
        </p:txBody>
      </p:sp>
    </p:spTree>
    <p:extLst>
      <p:ext uri="{BB962C8B-B14F-4D97-AF65-F5344CB8AC3E}">
        <p14:creationId xmlns:p14="http://schemas.microsoft.com/office/powerpoint/2010/main" val="358717488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95004" y="0"/>
            <a:ext cx="12552219" cy="6885384"/>
          </a:xfrm>
          <a:prstGeom prst="rect">
            <a:avLst/>
          </a:prstGeom>
          <a:solidFill>
            <a:schemeClr val="tx2">
              <a:lumMod val="60000"/>
              <a:lumOff val="4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46082" name="Rectangle 2"/>
          <p:cNvSpPr>
            <a:spLocks noGrp="1"/>
          </p:cNvSpPr>
          <p:nvPr>
            <p:ph type="title" idx="4294967295"/>
          </p:nvPr>
        </p:nvSpPr>
        <p:spPr>
          <a:xfrm>
            <a:off x="1984918" y="457200"/>
            <a:ext cx="10515600" cy="1325563"/>
          </a:xfrm>
        </p:spPr>
        <p:txBody>
          <a:bodyPr/>
          <a:lstStyle/>
          <a:p>
            <a:r>
              <a:rPr lang="nb-NO" sz="4000" dirty="0" smtClean="0"/>
              <a:t>  </a:t>
            </a:r>
            <a:endParaRPr lang="nb-NO" sz="3200" b="1" dirty="0" smtClean="0"/>
          </a:p>
        </p:txBody>
      </p:sp>
      <p:sp>
        <p:nvSpPr>
          <p:cNvPr id="46083" name="Rectangle 3"/>
          <p:cNvSpPr>
            <a:spLocks noGrp="1"/>
          </p:cNvSpPr>
          <p:nvPr>
            <p:ph type="body" idx="4294967295"/>
          </p:nvPr>
        </p:nvSpPr>
        <p:spPr>
          <a:xfrm>
            <a:off x="1242892" y="2515657"/>
            <a:ext cx="10114156" cy="5189816"/>
          </a:xfrm>
        </p:spPr>
        <p:txBody>
          <a:bodyPr numCol="3">
            <a:noAutofit/>
          </a:bodyPr>
          <a:lstStyle/>
          <a:p>
            <a:pPr marL="0" indent="0">
              <a:buNone/>
            </a:pPr>
            <a:r>
              <a:rPr lang="nb-NO" sz="3600" b="1" dirty="0">
                <a:solidFill>
                  <a:schemeClr val="bg1"/>
                </a:solidFill>
              </a:rPr>
              <a:t>Vi deler:</a:t>
            </a:r>
            <a:endParaRPr lang="nb-NO" sz="3600" dirty="0">
              <a:solidFill>
                <a:schemeClr val="bg1"/>
              </a:solidFill>
            </a:endParaRPr>
          </a:p>
          <a:p>
            <a:r>
              <a:rPr lang="nb-NO" sz="3600" dirty="0">
                <a:solidFill>
                  <a:schemeClr val="bg1"/>
                </a:solidFill>
              </a:rPr>
              <a:t>Møteplasser</a:t>
            </a:r>
          </a:p>
          <a:p>
            <a:r>
              <a:rPr lang="nb-NO" sz="3600" dirty="0">
                <a:solidFill>
                  <a:schemeClr val="bg1"/>
                </a:solidFill>
              </a:rPr>
              <a:t>Kunnskap</a:t>
            </a:r>
          </a:p>
          <a:p>
            <a:r>
              <a:rPr lang="nb-NO" sz="3600" dirty="0" smtClean="0">
                <a:solidFill>
                  <a:schemeClr val="bg1"/>
                </a:solidFill>
              </a:rPr>
              <a:t>Erfaring</a:t>
            </a:r>
          </a:p>
          <a:p>
            <a:endParaRPr lang="nb-NO" sz="3600" dirty="0">
              <a:solidFill>
                <a:schemeClr val="bg1"/>
              </a:solidFill>
            </a:endParaRPr>
          </a:p>
          <a:p>
            <a:endParaRPr lang="nb-NO" sz="3600" dirty="0" smtClean="0">
              <a:solidFill>
                <a:schemeClr val="bg1"/>
              </a:solidFill>
            </a:endParaRPr>
          </a:p>
          <a:p>
            <a:endParaRPr lang="nb-NO" sz="3600" dirty="0">
              <a:solidFill>
                <a:schemeClr val="bg1"/>
              </a:solidFill>
            </a:endParaRPr>
          </a:p>
          <a:p>
            <a:endParaRPr lang="nb-NO" sz="3600" dirty="0">
              <a:solidFill>
                <a:schemeClr val="bg1"/>
              </a:solidFill>
            </a:endParaRPr>
          </a:p>
          <a:p>
            <a:r>
              <a:rPr lang="nb-NO" sz="3600" dirty="0">
                <a:solidFill>
                  <a:schemeClr val="bg1"/>
                </a:solidFill>
              </a:rPr>
              <a:t>Ideer</a:t>
            </a:r>
          </a:p>
          <a:p>
            <a:r>
              <a:rPr lang="nb-NO" sz="3600" dirty="0">
                <a:solidFill>
                  <a:schemeClr val="bg1"/>
                </a:solidFill>
              </a:rPr>
              <a:t>Utstyr</a:t>
            </a:r>
          </a:p>
          <a:p>
            <a:r>
              <a:rPr lang="nb-NO" sz="3600" dirty="0">
                <a:solidFill>
                  <a:schemeClr val="bg1"/>
                </a:solidFill>
              </a:rPr>
              <a:t>Byrom</a:t>
            </a:r>
          </a:p>
          <a:p>
            <a:r>
              <a:rPr lang="nb-NO" sz="3600" dirty="0">
                <a:solidFill>
                  <a:schemeClr val="bg1"/>
                </a:solidFill>
              </a:rPr>
              <a:t>Tomme </a:t>
            </a:r>
            <a:r>
              <a:rPr lang="nb-NO" sz="3600" dirty="0" smtClean="0">
                <a:solidFill>
                  <a:schemeClr val="bg1"/>
                </a:solidFill>
              </a:rPr>
              <a:t>rom</a:t>
            </a:r>
          </a:p>
          <a:p>
            <a:endParaRPr lang="nb-NO" sz="3600" dirty="0">
              <a:solidFill>
                <a:schemeClr val="bg1"/>
              </a:solidFill>
            </a:endParaRPr>
          </a:p>
          <a:p>
            <a:endParaRPr lang="nb-NO" sz="3600" dirty="0" smtClean="0">
              <a:solidFill>
                <a:schemeClr val="bg1"/>
              </a:solidFill>
            </a:endParaRPr>
          </a:p>
          <a:p>
            <a:endParaRPr lang="nb-NO" sz="3600" dirty="0">
              <a:solidFill>
                <a:schemeClr val="bg1"/>
              </a:solidFill>
            </a:endParaRPr>
          </a:p>
          <a:p>
            <a:endParaRPr lang="nb-NO" sz="3600" dirty="0">
              <a:solidFill>
                <a:schemeClr val="bg1"/>
              </a:solidFill>
            </a:endParaRPr>
          </a:p>
          <a:p>
            <a:r>
              <a:rPr lang="nb-NO" sz="3600" dirty="0">
                <a:solidFill>
                  <a:schemeClr val="bg1"/>
                </a:solidFill>
              </a:rPr>
              <a:t>Kurs</a:t>
            </a:r>
          </a:p>
          <a:p>
            <a:r>
              <a:rPr lang="nb-NO" sz="3600" dirty="0">
                <a:solidFill>
                  <a:schemeClr val="bg1"/>
                </a:solidFill>
              </a:rPr>
              <a:t>Ressurser</a:t>
            </a:r>
          </a:p>
          <a:p>
            <a:r>
              <a:rPr lang="nb-NO" sz="3600" dirty="0">
                <a:solidFill>
                  <a:schemeClr val="bg1"/>
                </a:solidFill>
              </a:rPr>
              <a:t>….og bygger tillit og bedre forståelse…</a:t>
            </a:r>
          </a:p>
        </p:txBody>
      </p:sp>
      <p:sp>
        <p:nvSpPr>
          <p:cNvPr id="3" name="Rektangel 2"/>
          <p:cNvSpPr/>
          <p:nvPr/>
        </p:nvSpPr>
        <p:spPr>
          <a:xfrm>
            <a:off x="535259" y="1134532"/>
            <a:ext cx="11233408" cy="51773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63578" y="-290502"/>
            <a:ext cx="3176769" cy="3176769"/>
          </a:xfrm>
          <a:prstGeom prst="rect">
            <a:avLst/>
          </a:prstGeom>
        </p:spPr>
      </p:pic>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555" y="166247"/>
            <a:ext cx="3039880" cy="755046"/>
          </a:xfrm>
          <a:prstGeom prst="rect">
            <a:avLst/>
          </a:prstGeom>
        </p:spPr>
      </p:pic>
    </p:spTree>
    <p:extLst>
      <p:ext uri="{BB962C8B-B14F-4D97-AF65-F5344CB8AC3E}">
        <p14:creationId xmlns:p14="http://schemas.microsoft.com/office/powerpoint/2010/main" val="89552074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95004" y="0"/>
            <a:ext cx="12552219" cy="6885384"/>
          </a:xfrm>
          <a:prstGeom prst="rect">
            <a:avLst/>
          </a:prstGeom>
          <a:solidFill>
            <a:schemeClr val="tx2">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2" name="Title 1"/>
          <p:cNvSpPr>
            <a:spLocks noGrp="1"/>
          </p:cNvSpPr>
          <p:nvPr>
            <p:ph type="title"/>
          </p:nvPr>
        </p:nvSpPr>
        <p:spPr>
          <a:xfrm>
            <a:off x="635438" y="276379"/>
            <a:ext cx="8076869" cy="1282390"/>
          </a:xfrm>
        </p:spPr>
        <p:txBody>
          <a:bodyPr rtlCol="0">
            <a:noAutofit/>
          </a:bodyPr>
          <a:lstStyle/>
          <a:p>
            <a:r>
              <a:rPr lang="nb-NO" sz="2400" b="1" dirty="0">
                <a:solidFill>
                  <a:schemeClr val="bg1"/>
                </a:solidFill>
                <a:latin typeface="+mn-lt"/>
              </a:rPr>
              <a:t>Folk møter Folk:</a:t>
            </a:r>
            <a:r>
              <a:rPr lang="nb-NO" sz="2400" dirty="0">
                <a:solidFill>
                  <a:schemeClr val="bg1"/>
                </a:solidFill>
                <a:latin typeface="+mn-lt"/>
              </a:rPr>
              <a:t/>
            </a:r>
            <a:br>
              <a:rPr lang="nb-NO" sz="2400" dirty="0">
                <a:solidFill>
                  <a:schemeClr val="bg1"/>
                </a:solidFill>
                <a:latin typeface="+mn-lt"/>
              </a:rPr>
            </a:br>
            <a:r>
              <a:rPr lang="nb-NO" sz="2400" dirty="0">
                <a:solidFill>
                  <a:schemeClr val="bg1"/>
                </a:solidFill>
                <a:latin typeface="+mn-lt"/>
              </a:rPr>
              <a:t>Vi deler hverandres tid, erfaringer og opplevelser rundt et langbord på </a:t>
            </a:r>
            <a:r>
              <a:rPr lang="nb-NO" sz="2400" dirty="0" smtClean="0">
                <a:solidFill>
                  <a:schemeClr val="bg1"/>
                </a:solidFill>
                <a:latin typeface="+mn-lt"/>
              </a:rPr>
              <a:t>biblioteket. Et </a:t>
            </a:r>
            <a:r>
              <a:rPr lang="nb-NO" sz="2400" dirty="0">
                <a:solidFill>
                  <a:schemeClr val="bg1"/>
                </a:solidFill>
                <a:latin typeface="+mn-lt"/>
              </a:rPr>
              <a:t>samarbeid mellom Arendal Voksenopplæring, Arendal Bibliotek og Med Hjerte For Arendal.</a:t>
            </a:r>
          </a:p>
        </p:txBody>
      </p:sp>
      <p:sp>
        <p:nvSpPr>
          <p:cNvPr id="26626" name="Content Placeholder 2"/>
          <p:cNvSpPr>
            <a:spLocks noGrp="1"/>
          </p:cNvSpPr>
          <p:nvPr>
            <p:ph idx="1"/>
          </p:nvPr>
        </p:nvSpPr>
        <p:spPr>
          <a:xfrm>
            <a:off x="838200" y="1349298"/>
            <a:ext cx="10515600" cy="4192858"/>
          </a:xfrm>
        </p:spPr>
        <p:txBody>
          <a:bodyPr/>
          <a:lstStyle/>
          <a:p>
            <a:pPr>
              <a:buFont typeface="Arial" panose="020B0604020202020204" pitchFamily="34" charset="0"/>
              <a:buNone/>
            </a:pPr>
            <a:endParaRPr lang="nb-NO" altLang="nb-NO" sz="2000" dirty="0"/>
          </a:p>
          <a:p>
            <a:pPr>
              <a:buFont typeface="Arial" panose="020B0604020202020204" pitchFamily="34" charset="0"/>
              <a:buNone/>
            </a:pPr>
            <a:endParaRPr lang="nb-NO" altLang="nb-NO" dirty="0">
              <a:latin typeface="+mj-lt"/>
            </a:endParaRPr>
          </a:p>
        </p:txBody>
      </p:sp>
      <p:sp>
        <p:nvSpPr>
          <p:cNvPr id="4" name="Rektangel 3"/>
          <p:cNvSpPr/>
          <p:nvPr/>
        </p:nvSpPr>
        <p:spPr>
          <a:xfrm>
            <a:off x="728132" y="1795347"/>
            <a:ext cx="10024535" cy="483963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300" y="2031437"/>
            <a:ext cx="9449115" cy="4340180"/>
          </a:xfrm>
          <a:prstGeom prst="rect">
            <a:avLst/>
          </a:prstGeom>
        </p:spPr>
      </p:pic>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3222" y="200114"/>
            <a:ext cx="3039880" cy="755046"/>
          </a:xfrm>
          <a:prstGeom prst="rect">
            <a:avLst/>
          </a:prstGeom>
        </p:spPr>
      </p:pic>
    </p:spTree>
    <p:extLst>
      <p:ext uri="{BB962C8B-B14F-4D97-AF65-F5344CB8AC3E}">
        <p14:creationId xmlns:p14="http://schemas.microsoft.com/office/powerpoint/2010/main" val="11309479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3144" y="400594"/>
            <a:ext cx="11173096" cy="1166949"/>
          </a:xfrm>
          <a:solidFill>
            <a:schemeClr val="accent1">
              <a:lumMod val="20000"/>
              <a:lumOff val="80000"/>
            </a:schemeClr>
          </a:solidFill>
        </p:spPr>
        <p:txBody>
          <a:bodyPr>
            <a:normAutofit/>
          </a:bodyPr>
          <a:lstStyle/>
          <a:p>
            <a:r>
              <a:rPr lang="nb-NO" sz="3600" b="1" dirty="0" smtClean="0"/>
              <a:t>Ressurskartlegging og kobling </a:t>
            </a:r>
            <a:r>
              <a:rPr lang="nb-NO" sz="3600" b="1" dirty="0"/>
              <a:t>av </a:t>
            </a:r>
            <a:r>
              <a:rPr lang="nb-NO" sz="3600" b="1" dirty="0" smtClean="0"/>
              <a:t>aktører……</a:t>
            </a:r>
            <a:endParaRPr lang="nb-NO" sz="3600" b="1" dirty="0">
              <a:latin typeface="+mn-lt"/>
            </a:endParaRPr>
          </a:p>
        </p:txBody>
      </p:sp>
      <p:pic>
        <p:nvPicPr>
          <p:cNvPr id="3" name="Bilde 2"/>
          <p:cNvPicPr>
            <a:picLocks noChangeAspect="1"/>
          </p:cNvPicPr>
          <p:nvPr/>
        </p:nvPicPr>
        <p:blipFill>
          <a:blip r:embed="rId2"/>
          <a:stretch>
            <a:fillRect/>
          </a:stretch>
        </p:blipFill>
        <p:spPr>
          <a:xfrm>
            <a:off x="827315" y="1663337"/>
            <a:ext cx="4624252" cy="4685212"/>
          </a:xfrm>
          <a:prstGeom prst="rect">
            <a:avLst/>
          </a:prstGeom>
        </p:spPr>
      </p:pic>
      <p:pic>
        <p:nvPicPr>
          <p:cNvPr id="4" name="Bilde 3"/>
          <p:cNvPicPr>
            <a:picLocks noChangeAspect="1"/>
          </p:cNvPicPr>
          <p:nvPr/>
        </p:nvPicPr>
        <p:blipFill>
          <a:blip r:embed="rId3"/>
          <a:stretch>
            <a:fillRect/>
          </a:stretch>
        </p:blipFill>
        <p:spPr>
          <a:xfrm>
            <a:off x="5608320" y="1663337"/>
            <a:ext cx="6217920" cy="4685212"/>
          </a:xfrm>
          <a:prstGeom prst="rect">
            <a:avLst/>
          </a:prstGeom>
        </p:spPr>
      </p:pic>
    </p:spTree>
    <p:extLst>
      <p:ext uri="{BB962C8B-B14F-4D97-AF65-F5344CB8AC3E}">
        <p14:creationId xmlns:p14="http://schemas.microsoft.com/office/powerpoint/2010/main" val="195373518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210696" y="435428"/>
            <a:ext cx="4641669" cy="5869577"/>
          </a:xfrm>
          <a:solidFill>
            <a:schemeClr val="accent1">
              <a:lumMod val="20000"/>
              <a:lumOff val="80000"/>
            </a:schemeClr>
          </a:solidFill>
        </p:spPr>
        <p:txBody>
          <a:bodyPr>
            <a:normAutofit fontScale="90000"/>
          </a:bodyPr>
          <a:lstStyle/>
          <a:p>
            <a:r>
              <a:rPr lang="nb-NO" dirty="0"/>
              <a:t/>
            </a:r>
            <a:br>
              <a:rPr lang="nb-NO" dirty="0"/>
            </a:br>
            <a:r>
              <a:rPr lang="nb-NO" dirty="0" smtClean="0"/>
              <a:t/>
            </a:r>
            <a:br>
              <a:rPr lang="nb-NO" dirty="0" smtClean="0"/>
            </a:br>
            <a:r>
              <a:rPr lang="nb-NO" dirty="0" smtClean="0"/>
              <a:t>   Det handler om   </a:t>
            </a:r>
            <a:br>
              <a:rPr lang="nb-NO" dirty="0" smtClean="0"/>
            </a:br>
            <a:r>
              <a:rPr lang="nb-NO" dirty="0"/>
              <a:t> </a:t>
            </a:r>
            <a:r>
              <a:rPr lang="nb-NO" dirty="0" smtClean="0"/>
              <a:t>  kartlegging, </a:t>
            </a:r>
            <a:br>
              <a:rPr lang="nb-NO" dirty="0" smtClean="0"/>
            </a:br>
            <a:r>
              <a:rPr lang="nb-NO" dirty="0" smtClean="0"/>
              <a:t>   lokal kunnskap og   </a:t>
            </a:r>
            <a:br>
              <a:rPr lang="nb-NO" dirty="0" smtClean="0"/>
            </a:br>
            <a:r>
              <a:rPr lang="nb-NO" dirty="0"/>
              <a:t> </a:t>
            </a:r>
            <a:r>
              <a:rPr lang="nb-NO" dirty="0" smtClean="0"/>
              <a:t>  kobling mellom </a:t>
            </a:r>
            <a:br>
              <a:rPr lang="nb-NO" dirty="0" smtClean="0"/>
            </a:br>
            <a:r>
              <a:rPr lang="nb-NO" dirty="0"/>
              <a:t> </a:t>
            </a:r>
            <a:r>
              <a:rPr lang="nb-NO" dirty="0" smtClean="0"/>
              <a:t>  aktører</a:t>
            </a:r>
            <a:br>
              <a:rPr lang="nb-NO" dirty="0" smtClean="0"/>
            </a:br>
            <a:r>
              <a:rPr lang="nb-NO" dirty="0" smtClean="0"/>
              <a:t/>
            </a:r>
            <a:br>
              <a:rPr lang="nb-NO" dirty="0" smtClean="0"/>
            </a:br>
            <a:r>
              <a:rPr lang="nb-NO" dirty="0"/>
              <a:t> </a:t>
            </a:r>
            <a:r>
              <a:rPr lang="nb-NO" dirty="0" smtClean="0"/>
              <a:t>       </a:t>
            </a:r>
            <a:r>
              <a:rPr lang="nb-NO" dirty="0"/>
              <a:t/>
            </a:r>
            <a:br>
              <a:rPr lang="nb-NO" dirty="0"/>
            </a:br>
            <a:endParaRPr lang="nb-NO" dirty="0">
              <a:cs typeface="Times New Roman" panose="02020603050405020304" pitchFamily="18" charset="0"/>
            </a:endParaRPr>
          </a:p>
        </p:txBody>
      </p:sp>
      <p:pic>
        <p:nvPicPr>
          <p:cNvPr id="3" name="Bilde 2"/>
          <p:cNvPicPr>
            <a:picLocks noChangeAspect="1"/>
          </p:cNvPicPr>
          <p:nvPr/>
        </p:nvPicPr>
        <p:blipFill>
          <a:blip r:embed="rId2"/>
          <a:stretch>
            <a:fillRect/>
          </a:stretch>
        </p:blipFill>
        <p:spPr>
          <a:xfrm>
            <a:off x="287383" y="435429"/>
            <a:ext cx="6783977" cy="5869576"/>
          </a:xfrm>
          <a:prstGeom prst="rect">
            <a:avLst/>
          </a:prstGeom>
        </p:spPr>
      </p:pic>
    </p:spTree>
    <p:extLst>
      <p:ext uri="{BB962C8B-B14F-4D97-AF65-F5344CB8AC3E}">
        <p14:creationId xmlns:p14="http://schemas.microsoft.com/office/powerpoint/2010/main" val="257107377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052457" y="539931"/>
            <a:ext cx="5779324" cy="5782492"/>
          </a:xfrm>
          <a:solidFill>
            <a:schemeClr val="accent1">
              <a:lumMod val="20000"/>
              <a:lumOff val="80000"/>
            </a:schemeClr>
          </a:solidFill>
        </p:spPr>
        <p:txBody>
          <a:bodyPr>
            <a:normAutofit/>
          </a:bodyPr>
          <a:lstStyle/>
          <a:p>
            <a:r>
              <a:rPr lang="nb-NO" b="1" dirty="0" smtClean="0">
                <a:latin typeface="Calibri Light" panose="020F0302020204030204" pitchFamily="34" charset="0"/>
              </a:rPr>
              <a:t/>
            </a:r>
            <a:br>
              <a:rPr lang="nb-NO" b="1" dirty="0" smtClean="0">
                <a:latin typeface="Calibri Light" panose="020F0302020204030204" pitchFamily="34" charset="0"/>
              </a:rPr>
            </a:br>
            <a:r>
              <a:rPr lang="nb-NO" sz="4000" dirty="0" smtClean="0"/>
              <a:t>Natur og </a:t>
            </a:r>
            <a:br>
              <a:rPr lang="nb-NO" sz="4000" dirty="0" smtClean="0"/>
            </a:br>
            <a:r>
              <a:rPr lang="nb-NO" sz="4000" dirty="0" smtClean="0"/>
              <a:t>Innovasjonskultur –</a:t>
            </a:r>
            <a:br>
              <a:rPr lang="nb-NO" sz="4000" dirty="0" smtClean="0"/>
            </a:br>
            <a:r>
              <a:rPr lang="nb-NO" sz="4000" dirty="0" smtClean="0"/>
              <a:t>Ressurser i Samspill, </a:t>
            </a:r>
            <a:br>
              <a:rPr lang="nb-NO" sz="4000" dirty="0" smtClean="0"/>
            </a:br>
            <a:r>
              <a:rPr lang="nb-NO" sz="4000" dirty="0" smtClean="0"/>
              <a:t>og nye MULIGHETSROM</a:t>
            </a:r>
            <a:r>
              <a:rPr lang="nb-NO" sz="4000" dirty="0"/>
              <a:t/>
            </a:r>
            <a:br>
              <a:rPr lang="nb-NO" sz="4000" dirty="0"/>
            </a:br>
            <a:endParaRPr lang="nb-NO" sz="4000" dirty="0">
              <a:cs typeface="Times New Roman" panose="02020603050405020304" pitchFamily="18" charset="0"/>
            </a:endParaRPr>
          </a:p>
        </p:txBody>
      </p:sp>
      <p:pic>
        <p:nvPicPr>
          <p:cNvPr id="10" name="Plassholder for innhold 9"/>
          <p:cNvPicPr>
            <a:picLocks noGrp="1" noChangeAspect="1"/>
          </p:cNvPicPr>
          <p:nvPr>
            <p:ph idx="1"/>
          </p:nvPr>
        </p:nvPicPr>
        <p:blipFill>
          <a:blip r:embed="rId2"/>
          <a:stretch>
            <a:fillRect/>
          </a:stretch>
        </p:blipFill>
        <p:spPr>
          <a:xfrm>
            <a:off x="740229" y="539931"/>
            <a:ext cx="5129348" cy="5782492"/>
          </a:xfrm>
          <a:prstGeom prst="rect">
            <a:avLst/>
          </a:prstGeom>
        </p:spPr>
      </p:pic>
    </p:spTree>
    <p:extLst>
      <p:ext uri="{BB962C8B-B14F-4D97-AF65-F5344CB8AC3E}">
        <p14:creationId xmlns:p14="http://schemas.microsoft.com/office/powerpoint/2010/main" val="53500710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7367452" y="1001486"/>
            <a:ext cx="4362996" cy="4720045"/>
          </a:xfrm>
          <a:solidFill>
            <a:schemeClr val="accent1">
              <a:lumMod val="20000"/>
              <a:lumOff val="80000"/>
            </a:schemeClr>
          </a:solidFill>
        </p:spPr>
        <p:txBody>
          <a:bodyPr>
            <a:normAutofit/>
          </a:bodyPr>
          <a:lstStyle/>
          <a:p>
            <a:r>
              <a:rPr lang="nb-NO" dirty="0" smtClean="0"/>
              <a:t/>
            </a:r>
            <a:br>
              <a:rPr lang="nb-NO" dirty="0" smtClean="0"/>
            </a:br>
            <a:r>
              <a:rPr lang="nb-NO" dirty="0" smtClean="0"/>
              <a:t>CO-WORKING</a:t>
            </a:r>
            <a:r>
              <a:rPr lang="nb-NO" dirty="0"/>
              <a:t>, DELINGSØKONOMI OG  BYØKOLOGI</a:t>
            </a:r>
            <a:r>
              <a:rPr lang="nb-NO" b="1" dirty="0"/>
              <a:t/>
            </a:r>
            <a:br>
              <a:rPr lang="nb-NO" b="1" dirty="0"/>
            </a:br>
            <a:endParaRPr lang="nb-NO" dirty="0">
              <a:cs typeface="Times New Roman" panose="02020603050405020304" pitchFamily="18" charset="0"/>
            </a:endParaRPr>
          </a:p>
        </p:txBody>
      </p:sp>
      <p:pic>
        <p:nvPicPr>
          <p:cNvPr id="3" name="Bilde 2"/>
          <p:cNvPicPr>
            <a:picLocks noChangeAspect="1"/>
          </p:cNvPicPr>
          <p:nvPr/>
        </p:nvPicPr>
        <p:blipFill>
          <a:blip r:embed="rId2"/>
          <a:stretch>
            <a:fillRect/>
          </a:stretch>
        </p:blipFill>
        <p:spPr>
          <a:xfrm>
            <a:off x="418488" y="1001486"/>
            <a:ext cx="6757375" cy="4720045"/>
          </a:xfrm>
          <a:prstGeom prst="rect">
            <a:avLst/>
          </a:prstGeom>
        </p:spPr>
      </p:pic>
    </p:spTree>
    <p:extLst>
      <p:ext uri="{BB962C8B-B14F-4D97-AF65-F5344CB8AC3E}">
        <p14:creationId xmlns:p14="http://schemas.microsoft.com/office/powerpoint/2010/main" val="4172858161"/>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849394" y="435428"/>
            <a:ext cx="2002971" cy="5869577"/>
          </a:xfrm>
          <a:solidFill>
            <a:schemeClr val="accent1">
              <a:lumMod val="20000"/>
              <a:lumOff val="80000"/>
            </a:schemeClr>
          </a:solidFill>
        </p:spPr>
        <p:txBody>
          <a:bodyPr>
            <a:normAutofit/>
          </a:bodyPr>
          <a:lstStyle/>
          <a:p>
            <a:r>
              <a:rPr lang="nb-NO" dirty="0"/>
              <a:t/>
            </a:r>
            <a:br>
              <a:rPr lang="nb-NO" dirty="0"/>
            </a:br>
            <a:r>
              <a:rPr lang="nb-NO" dirty="0" smtClean="0"/>
              <a:t/>
            </a:r>
            <a:br>
              <a:rPr lang="nb-NO" dirty="0" smtClean="0"/>
            </a:br>
            <a:r>
              <a:rPr lang="nb-NO" dirty="0" smtClean="0"/>
              <a:t>Spille </a:t>
            </a:r>
            <a:br>
              <a:rPr lang="nb-NO" dirty="0" smtClean="0"/>
            </a:br>
            <a:r>
              <a:rPr lang="nb-NO" dirty="0" smtClean="0"/>
              <a:t>Leke</a:t>
            </a:r>
            <a:br>
              <a:rPr lang="nb-NO" dirty="0" smtClean="0"/>
            </a:br>
            <a:r>
              <a:rPr lang="nb-NO" dirty="0" smtClean="0"/>
              <a:t>Lære</a:t>
            </a:r>
            <a:br>
              <a:rPr lang="nb-NO" dirty="0" smtClean="0"/>
            </a:br>
            <a:r>
              <a:rPr lang="nb-NO" dirty="0" smtClean="0"/>
              <a:t>Lage</a:t>
            </a:r>
            <a:br>
              <a:rPr lang="nb-NO" dirty="0" smtClean="0"/>
            </a:br>
            <a:r>
              <a:rPr lang="nb-NO" dirty="0"/>
              <a:t> </a:t>
            </a:r>
            <a:r>
              <a:rPr lang="nb-NO" dirty="0" smtClean="0"/>
              <a:t>       </a:t>
            </a:r>
            <a:r>
              <a:rPr lang="nb-NO" dirty="0"/>
              <a:t/>
            </a:r>
            <a:br>
              <a:rPr lang="nb-NO" dirty="0"/>
            </a:br>
            <a:endParaRPr lang="nb-NO" dirty="0">
              <a:cs typeface="Times New Roman" panose="02020603050405020304" pitchFamily="18" charset="0"/>
            </a:endParaRPr>
          </a:p>
        </p:txBody>
      </p:sp>
      <p:pic>
        <p:nvPicPr>
          <p:cNvPr id="4" name="Bilde 3"/>
          <p:cNvPicPr>
            <a:picLocks noChangeAspect="1"/>
          </p:cNvPicPr>
          <p:nvPr/>
        </p:nvPicPr>
        <p:blipFill>
          <a:blip r:embed="rId2"/>
          <a:stretch>
            <a:fillRect/>
          </a:stretch>
        </p:blipFill>
        <p:spPr>
          <a:xfrm>
            <a:off x="635726" y="435428"/>
            <a:ext cx="8673737" cy="5869577"/>
          </a:xfrm>
          <a:prstGeom prst="rect">
            <a:avLst/>
          </a:prstGeom>
        </p:spPr>
      </p:pic>
    </p:spTree>
    <p:extLst>
      <p:ext uri="{BB962C8B-B14F-4D97-AF65-F5344CB8AC3E}">
        <p14:creationId xmlns:p14="http://schemas.microsoft.com/office/powerpoint/2010/main" val="81651786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228113" y="400594"/>
            <a:ext cx="4603667" cy="5921829"/>
          </a:xfrm>
          <a:solidFill>
            <a:schemeClr val="accent1">
              <a:lumMod val="20000"/>
              <a:lumOff val="80000"/>
            </a:schemeClr>
          </a:solidFill>
        </p:spPr>
        <p:txBody>
          <a:bodyPr>
            <a:normAutofit fontScale="90000"/>
          </a:bodyPr>
          <a:lstStyle/>
          <a:p>
            <a:r>
              <a:rPr lang="nb-NO" b="1" dirty="0" smtClean="0">
                <a:latin typeface="Calibri Light" panose="020F0302020204030204" pitchFamily="34" charset="0"/>
              </a:rPr>
              <a:t>        </a:t>
            </a:r>
            <a:br>
              <a:rPr lang="nb-NO" b="1" dirty="0" smtClean="0">
                <a:latin typeface="Calibri Light" panose="020F0302020204030204" pitchFamily="34" charset="0"/>
              </a:rPr>
            </a:br>
            <a:r>
              <a:rPr lang="nb-NO" b="1" dirty="0">
                <a:latin typeface="Calibri Light" panose="020F0302020204030204" pitchFamily="34" charset="0"/>
              </a:rPr>
              <a:t> </a:t>
            </a:r>
            <a:r>
              <a:rPr lang="nb-NO" b="1" dirty="0" smtClean="0">
                <a:latin typeface="Calibri Light" panose="020F0302020204030204" pitchFamily="34" charset="0"/>
              </a:rPr>
              <a:t>  </a:t>
            </a:r>
            <a:r>
              <a:rPr lang="nb-NO" dirty="0" smtClean="0"/>
              <a:t>Informasjon</a:t>
            </a:r>
            <a:br>
              <a:rPr lang="nb-NO" dirty="0" smtClean="0"/>
            </a:br>
            <a:r>
              <a:rPr lang="nb-NO" dirty="0" smtClean="0"/>
              <a:t>   Kommunikasjon</a:t>
            </a:r>
            <a:br>
              <a:rPr lang="nb-NO" dirty="0" smtClean="0"/>
            </a:br>
            <a:r>
              <a:rPr lang="nb-NO" dirty="0" smtClean="0"/>
              <a:t>   Aksjon</a:t>
            </a:r>
            <a:br>
              <a:rPr lang="nb-NO" dirty="0" smtClean="0"/>
            </a:br>
            <a:r>
              <a:rPr lang="nb-NO" dirty="0" smtClean="0"/>
              <a:t>   Innovasjon:</a:t>
            </a:r>
            <a:br>
              <a:rPr lang="nb-NO" dirty="0" smtClean="0"/>
            </a:br>
            <a:r>
              <a:rPr lang="nb-NO" dirty="0" smtClean="0"/>
              <a:t>   Eksperimentere..     </a:t>
            </a:r>
            <a:br>
              <a:rPr lang="nb-NO" dirty="0" smtClean="0"/>
            </a:br>
            <a:r>
              <a:rPr lang="nb-NO" dirty="0"/>
              <a:t> </a:t>
            </a:r>
            <a:r>
              <a:rPr lang="nb-NO" dirty="0" smtClean="0"/>
              <a:t>  filosofere, </a:t>
            </a:r>
            <a:br>
              <a:rPr lang="nb-NO" dirty="0" smtClean="0"/>
            </a:br>
            <a:r>
              <a:rPr lang="nb-NO" dirty="0"/>
              <a:t> </a:t>
            </a:r>
            <a:r>
              <a:rPr lang="nb-NO" dirty="0" smtClean="0"/>
              <a:t>   navigere…</a:t>
            </a:r>
            <a:r>
              <a:rPr lang="nb-NO" dirty="0"/>
              <a:t/>
            </a:r>
            <a:br>
              <a:rPr lang="nb-NO" dirty="0"/>
            </a:br>
            <a:r>
              <a:rPr lang="nb-NO" dirty="0" smtClean="0"/>
              <a:t>   «Handlinger skaper  </a:t>
            </a:r>
            <a:br>
              <a:rPr lang="nb-NO" dirty="0" smtClean="0"/>
            </a:br>
            <a:r>
              <a:rPr lang="nb-NO" dirty="0"/>
              <a:t> </a:t>
            </a:r>
            <a:r>
              <a:rPr lang="nb-NO" dirty="0" smtClean="0"/>
              <a:t>   holdninger!»</a:t>
            </a:r>
            <a:r>
              <a:rPr lang="nb-NO" dirty="0"/>
              <a:t/>
            </a:r>
            <a:br>
              <a:rPr lang="nb-NO" dirty="0"/>
            </a:br>
            <a:r>
              <a:rPr lang="nb-NO" dirty="0" smtClean="0"/>
              <a:t>    </a:t>
            </a:r>
            <a:r>
              <a:rPr lang="nb-NO" sz="1600" dirty="0" smtClean="0"/>
              <a:t>Foto Liv Ekeberg</a:t>
            </a:r>
            <a:r>
              <a:rPr lang="nb-NO" dirty="0" smtClean="0"/>
              <a:t/>
            </a:r>
            <a:br>
              <a:rPr lang="nb-NO" dirty="0" smtClean="0"/>
            </a:br>
            <a:endParaRPr lang="nb-NO" dirty="0">
              <a:cs typeface="Times New Roman" panose="02020603050405020304" pitchFamily="18" charset="0"/>
            </a:endParaRPr>
          </a:p>
        </p:txBody>
      </p:sp>
      <p:sp>
        <p:nvSpPr>
          <p:cNvPr id="3" name="Plassholder for innhold 2"/>
          <p:cNvSpPr>
            <a:spLocks noGrp="1"/>
          </p:cNvSpPr>
          <p:nvPr>
            <p:ph idx="1"/>
          </p:nvPr>
        </p:nvSpPr>
        <p:spPr>
          <a:xfrm>
            <a:off x="838200" y="1825625"/>
            <a:ext cx="5458097" cy="4351338"/>
          </a:xfrm>
        </p:spPr>
        <p:txBody>
          <a:bodyPr/>
          <a:lstStyle/>
          <a:p>
            <a:endParaRPr lang="nb-NO" dirty="0" smtClean="0"/>
          </a:p>
          <a:p>
            <a:endParaRPr lang="nb-NO" dirty="0" smtClean="0"/>
          </a:p>
          <a:p>
            <a:endParaRPr lang="nb-NO" dirty="0"/>
          </a:p>
        </p:txBody>
      </p:sp>
      <p:pic>
        <p:nvPicPr>
          <p:cNvPr id="4" name="Bilde 3"/>
          <p:cNvPicPr>
            <a:picLocks noChangeAspect="1"/>
          </p:cNvPicPr>
          <p:nvPr/>
        </p:nvPicPr>
        <p:blipFill>
          <a:blip r:embed="rId2"/>
          <a:stretch>
            <a:fillRect/>
          </a:stretch>
        </p:blipFill>
        <p:spPr>
          <a:xfrm>
            <a:off x="583474" y="400594"/>
            <a:ext cx="6496595" cy="5991497"/>
          </a:xfrm>
          <a:prstGeom prst="rect">
            <a:avLst/>
          </a:prstGeom>
        </p:spPr>
      </p:pic>
    </p:spTree>
    <p:extLst>
      <p:ext uri="{BB962C8B-B14F-4D97-AF65-F5344CB8AC3E}">
        <p14:creationId xmlns:p14="http://schemas.microsoft.com/office/powerpoint/2010/main" val="213545085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26720" y="476201"/>
            <a:ext cx="11274434" cy="5700762"/>
          </a:xfrm>
          <a:solidFill>
            <a:schemeClr val="accent1">
              <a:lumMod val="20000"/>
              <a:lumOff val="80000"/>
            </a:schemeClr>
          </a:solidFill>
        </p:spPr>
        <p:txBody>
          <a:bodyPr>
            <a:normAutofit/>
          </a:bodyPr>
          <a:lstStyle/>
          <a:p>
            <a:r>
              <a:rPr lang="nb-NO" sz="3100" b="1" dirty="0" smtClean="0"/>
              <a:t>Status </a:t>
            </a:r>
            <a:r>
              <a:rPr lang="nb-NO" sz="3100" b="1" dirty="0"/>
              <a:t>for norsk offentlig planlegging</a:t>
            </a:r>
            <a:r>
              <a:rPr lang="nb-NO" sz="3100" b="1" dirty="0" smtClean="0"/>
              <a:t>:</a:t>
            </a:r>
            <a:r>
              <a:rPr lang="nb-NO" sz="3100" b="1" dirty="0" smtClean="0">
                <a:latin typeface="+mn-lt"/>
              </a:rPr>
              <a:t/>
            </a:r>
            <a:br>
              <a:rPr lang="nb-NO" sz="3100" b="1" dirty="0" smtClean="0">
                <a:latin typeface="+mn-lt"/>
              </a:rPr>
            </a:br>
            <a:r>
              <a:rPr lang="nb-NO" sz="3100" b="1" dirty="0" smtClean="0">
                <a:latin typeface="+mn-lt"/>
              </a:rPr>
              <a:t/>
            </a:r>
            <a:br>
              <a:rPr lang="nb-NO" sz="3100" b="1" dirty="0" smtClean="0">
                <a:latin typeface="+mn-lt"/>
              </a:rPr>
            </a:br>
            <a:r>
              <a:rPr lang="nb-NO" sz="2400" dirty="0" smtClean="0"/>
              <a:t>Ca</a:t>
            </a:r>
            <a:r>
              <a:rPr lang="nb-NO" sz="2400" dirty="0"/>
              <a:t>. 90% av offentlige planer er satt ut til markedsaktører.</a:t>
            </a:r>
            <a:br>
              <a:rPr lang="nb-NO" sz="2400" dirty="0"/>
            </a:br>
            <a:r>
              <a:rPr lang="en-US" sz="2400" dirty="0" err="1"/>
              <a:t>Dette</a:t>
            </a:r>
            <a:r>
              <a:rPr lang="en-US" sz="2400" dirty="0"/>
              <a:t> </a:t>
            </a:r>
            <a:r>
              <a:rPr lang="en-US" sz="2400" dirty="0" err="1"/>
              <a:t>er</a:t>
            </a:r>
            <a:r>
              <a:rPr lang="en-US" sz="2400" dirty="0"/>
              <a:t> </a:t>
            </a:r>
            <a:r>
              <a:rPr lang="en-US" sz="2400" dirty="0" err="1"/>
              <a:t>unikt</a:t>
            </a:r>
            <a:r>
              <a:rPr lang="en-US" sz="2400" dirty="0"/>
              <a:t> for Norge.</a:t>
            </a:r>
            <a:r>
              <a:rPr lang="nb-NO" sz="2400" dirty="0"/>
              <a:t/>
            </a:r>
            <a:br>
              <a:rPr lang="nb-NO" sz="2400" dirty="0"/>
            </a:br>
            <a:r>
              <a:rPr lang="nb-NO" sz="2400" dirty="0"/>
              <a:t>Forskning viser at det er lavere interesse for innbyggerinvolvering blant konsulenter, enn blant offentlige planleggere. </a:t>
            </a:r>
            <a:r>
              <a:rPr lang="en-US" sz="2400" dirty="0"/>
              <a:t>(Hanssen, G. and </a:t>
            </a:r>
            <a:r>
              <a:rPr lang="en-US" sz="2400" dirty="0" err="1"/>
              <a:t>Falleth</a:t>
            </a:r>
            <a:r>
              <a:rPr lang="en-US" sz="2400" dirty="0"/>
              <a:t>, E.I. 2014). </a:t>
            </a:r>
            <a:br>
              <a:rPr lang="en-US" sz="2400" dirty="0"/>
            </a:br>
            <a:r>
              <a:rPr lang="en-US" sz="2400" dirty="0" err="1"/>
              <a:t>Det</a:t>
            </a:r>
            <a:r>
              <a:rPr lang="en-US" sz="2400" dirty="0"/>
              <a:t> </a:t>
            </a:r>
            <a:r>
              <a:rPr lang="en-US" sz="2400" dirty="0" err="1"/>
              <a:t>ser</a:t>
            </a:r>
            <a:r>
              <a:rPr lang="en-US" sz="2400" dirty="0"/>
              <a:t> </a:t>
            </a:r>
            <a:r>
              <a:rPr lang="en-US" sz="2400" dirty="0" err="1"/>
              <a:t>ut</a:t>
            </a:r>
            <a:r>
              <a:rPr lang="en-US" sz="2400" dirty="0"/>
              <a:t> </a:t>
            </a:r>
            <a:r>
              <a:rPr lang="en-US" sz="2400" dirty="0" err="1"/>
              <a:t>til</a:t>
            </a:r>
            <a:r>
              <a:rPr lang="en-US" sz="2400" dirty="0"/>
              <a:t> at </a:t>
            </a:r>
            <a:r>
              <a:rPr lang="en-US" sz="2400" dirty="0" err="1"/>
              <a:t>offentlig</a:t>
            </a:r>
            <a:r>
              <a:rPr lang="en-US" sz="2400" dirty="0"/>
              <a:t> </a:t>
            </a:r>
            <a:r>
              <a:rPr lang="en-US" sz="2400" dirty="0" err="1"/>
              <a:t>sektor</a:t>
            </a:r>
            <a:r>
              <a:rPr lang="en-US" sz="2400" dirty="0"/>
              <a:t> </a:t>
            </a:r>
            <a:r>
              <a:rPr lang="en-US" sz="2400" dirty="0" err="1"/>
              <a:t>opplever</a:t>
            </a:r>
            <a:r>
              <a:rPr lang="en-US" sz="2400" dirty="0"/>
              <a:t> </a:t>
            </a:r>
            <a:r>
              <a:rPr lang="en-US" sz="2400" dirty="0" err="1"/>
              <a:t>utfordringer</a:t>
            </a:r>
            <a:r>
              <a:rPr lang="en-US" sz="2400" dirty="0"/>
              <a:t> </a:t>
            </a:r>
            <a:r>
              <a:rPr lang="en-US" sz="2400" dirty="0" err="1"/>
              <a:t>knyttet</a:t>
            </a:r>
            <a:r>
              <a:rPr lang="en-US" sz="2400" dirty="0"/>
              <a:t> </a:t>
            </a:r>
            <a:r>
              <a:rPr lang="en-US" sz="2400" dirty="0" err="1"/>
              <a:t>til</a:t>
            </a:r>
            <a:r>
              <a:rPr lang="en-US" sz="2400" dirty="0"/>
              <a:t> </a:t>
            </a:r>
            <a:r>
              <a:rPr lang="en-US" sz="2400" dirty="0" err="1"/>
              <a:t>funksjonsfeil</a:t>
            </a:r>
            <a:r>
              <a:rPr lang="en-US" sz="2400" dirty="0"/>
              <a:t> </a:t>
            </a:r>
            <a:r>
              <a:rPr lang="en-US" sz="2400" dirty="0" err="1"/>
              <a:t>i</a:t>
            </a:r>
            <a:r>
              <a:rPr lang="en-US" sz="2400" dirty="0"/>
              <a:t> </a:t>
            </a:r>
            <a:r>
              <a:rPr lang="en-US" sz="2400" dirty="0" err="1"/>
              <a:t>markedet</a:t>
            </a:r>
            <a:r>
              <a:rPr lang="en-US" sz="2400" dirty="0"/>
              <a:t>, </a:t>
            </a:r>
            <a:r>
              <a:rPr lang="en-US" sz="2400" dirty="0" err="1"/>
              <a:t>og</a:t>
            </a:r>
            <a:r>
              <a:rPr lang="en-US" sz="2400" dirty="0"/>
              <a:t> </a:t>
            </a:r>
            <a:r>
              <a:rPr lang="en-US" sz="2400" dirty="0" err="1"/>
              <a:t>det</a:t>
            </a:r>
            <a:r>
              <a:rPr lang="en-US" sz="2400" dirty="0"/>
              <a:t> å </a:t>
            </a:r>
            <a:r>
              <a:rPr lang="en-US" sz="2400" dirty="0" err="1"/>
              <a:t>sikre</a:t>
            </a:r>
            <a:r>
              <a:rPr lang="en-US" sz="2400" dirty="0"/>
              <a:t> </a:t>
            </a:r>
            <a:r>
              <a:rPr lang="en-US" sz="2400" dirty="0" err="1"/>
              <a:t>viktige</a:t>
            </a:r>
            <a:r>
              <a:rPr lang="en-US" sz="2400" dirty="0"/>
              <a:t> </a:t>
            </a:r>
            <a:r>
              <a:rPr lang="en-US" sz="2400" dirty="0" err="1"/>
              <a:t>felles</a:t>
            </a:r>
            <a:r>
              <a:rPr lang="en-US" sz="2400" dirty="0"/>
              <a:t> </a:t>
            </a:r>
            <a:r>
              <a:rPr lang="en-US" sz="2400" dirty="0" err="1"/>
              <a:t>goder</a:t>
            </a:r>
            <a:r>
              <a:rPr lang="en-US" sz="2400" dirty="0"/>
              <a:t> </a:t>
            </a:r>
            <a:r>
              <a:rPr lang="en-US" sz="2400" dirty="0" err="1"/>
              <a:t>som</a:t>
            </a:r>
            <a:r>
              <a:rPr lang="en-US" sz="2400" dirty="0"/>
              <a:t> </a:t>
            </a:r>
            <a:r>
              <a:rPr lang="en-US" sz="2400" dirty="0" err="1"/>
              <a:t>tilgang</a:t>
            </a:r>
            <a:r>
              <a:rPr lang="en-US" sz="2400" dirty="0"/>
              <a:t> </a:t>
            </a:r>
            <a:r>
              <a:rPr lang="en-US" sz="2400" dirty="0" err="1"/>
              <a:t>til</a:t>
            </a:r>
            <a:r>
              <a:rPr lang="en-US" sz="2400" dirty="0"/>
              <a:t> </a:t>
            </a:r>
            <a:r>
              <a:rPr lang="en-US" sz="2400" dirty="0" err="1"/>
              <a:t>sosial</a:t>
            </a:r>
            <a:r>
              <a:rPr lang="en-US" sz="2400" dirty="0"/>
              <a:t> </a:t>
            </a:r>
            <a:r>
              <a:rPr lang="en-US" sz="2400" dirty="0" err="1"/>
              <a:t>infrastruktur</a:t>
            </a:r>
            <a:r>
              <a:rPr lang="en-US" sz="2400" dirty="0"/>
              <a:t>, </a:t>
            </a:r>
            <a:r>
              <a:rPr lang="en-US" sz="2400" dirty="0" err="1"/>
              <a:t>fellesrom,sol</a:t>
            </a:r>
            <a:r>
              <a:rPr lang="en-US" sz="2400" dirty="0"/>
              <a:t>, </a:t>
            </a:r>
            <a:r>
              <a:rPr lang="en-US" sz="2400" dirty="0" err="1"/>
              <a:t>lys</a:t>
            </a:r>
            <a:r>
              <a:rPr lang="en-US" sz="2400" dirty="0"/>
              <a:t> </a:t>
            </a:r>
            <a:r>
              <a:rPr lang="en-US" sz="2400" dirty="0" err="1"/>
              <a:t>og</a:t>
            </a:r>
            <a:r>
              <a:rPr lang="en-US" sz="2400" dirty="0"/>
              <a:t> </a:t>
            </a:r>
            <a:r>
              <a:rPr lang="en-US" sz="2400" dirty="0" err="1"/>
              <a:t>utsikt</a:t>
            </a:r>
            <a:r>
              <a:rPr lang="en-US" sz="2400" dirty="0"/>
              <a:t> </a:t>
            </a:r>
            <a:r>
              <a:rPr lang="en-US" sz="2400" dirty="0" err="1"/>
              <a:t>i</a:t>
            </a:r>
            <a:r>
              <a:rPr lang="en-US" sz="2400" dirty="0"/>
              <a:t> </a:t>
            </a:r>
            <a:r>
              <a:rPr lang="en-US" sz="2400" dirty="0" err="1"/>
              <a:t>boligprosjekt</a:t>
            </a:r>
            <a:r>
              <a:rPr lang="en-US" sz="2400" dirty="0"/>
              <a:t>. (DEMOSREG, 2005-2010</a:t>
            </a:r>
            <a:r>
              <a:rPr lang="en-US" sz="2400" dirty="0" smtClean="0"/>
              <a:t>).</a:t>
            </a:r>
            <a:br>
              <a:rPr lang="en-US" sz="2400" dirty="0" smtClean="0"/>
            </a:br>
            <a:r>
              <a:rPr lang="en-US" sz="2400" dirty="0"/>
              <a:t/>
            </a:r>
            <a:br>
              <a:rPr lang="en-US" sz="2400" dirty="0"/>
            </a:br>
            <a:r>
              <a:rPr lang="en-US" sz="2400" dirty="0"/>
              <a:t/>
            </a:r>
            <a:br>
              <a:rPr lang="en-US" sz="2400" dirty="0"/>
            </a:br>
            <a:r>
              <a:rPr lang="en-US" sz="2400" dirty="0" err="1"/>
              <a:t>Hva</a:t>
            </a:r>
            <a:r>
              <a:rPr lang="en-US" sz="2400" dirty="0"/>
              <a:t> </a:t>
            </a:r>
            <a:r>
              <a:rPr lang="en-US" sz="2400" dirty="0" err="1"/>
              <a:t>kan</a:t>
            </a:r>
            <a:r>
              <a:rPr lang="en-US" sz="2400" dirty="0"/>
              <a:t> </a:t>
            </a:r>
            <a:r>
              <a:rPr lang="en-US" sz="2400" dirty="0" err="1"/>
              <a:t>både</a:t>
            </a:r>
            <a:r>
              <a:rPr lang="en-US" sz="2400" dirty="0"/>
              <a:t> </a:t>
            </a:r>
            <a:r>
              <a:rPr lang="en-US" sz="2400" dirty="0" err="1"/>
              <a:t>kommunene</a:t>
            </a:r>
            <a:r>
              <a:rPr lang="en-US" sz="2400" dirty="0"/>
              <a:t> </a:t>
            </a:r>
            <a:r>
              <a:rPr lang="en-US" sz="2400" dirty="0" err="1"/>
              <a:t>og</a:t>
            </a:r>
            <a:r>
              <a:rPr lang="en-US" sz="2400" dirty="0"/>
              <a:t> </a:t>
            </a:r>
            <a:r>
              <a:rPr lang="en-US" sz="2400" dirty="0" err="1"/>
              <a:t>konsulentene</a:t>
            </a:r>
            <a:r>
              <a:rPr lang="en-US" sz="2400" dirty="0"/>
              <a:t> </a:t>
            </a:r>
            <a:r>
              <a:rPr lang="en-US" sz="2400" dirty="0" err="1"/>
              <a:t>gjøre</a:t>
            </a:r>
            <a:r>
              <a:rPr lang="en-US" sz="2400" dirty="0"/>
              <a:t> for å </a:t>
            </a:r>
            <a:r>
              <a:rPr lang="en-US" sz="2400" dirty="0" err="1"/>
              <a:t>endre</a:t>
            </a:r>
            <a:r>
              <a:rPr lang="en-US" sz="2400" dirty="0"/>
              <a:t> </a:t>
            </a:r>
            <a:r>
              <a:rPr lang="en-US" sz="2400" dirty="0" err="1"/>
              <a:t>på</a:t>
            </a:r>
            <a:r>
              <a:rPr lang="en-US" sz="2400" dirty="0"/>
              <a:t> </a:t>
            </a:r>
            <a:r>
              <a:rPr lang="en-US" sz="2400" dirty="0" err="1"/>
              <a:t>dette</a:t>
            </a:r>
            <a:r>
              <a:rPr lang="en-US" sz="2400" dirty="0"/>
              <a:t>?</a:t>
            </a:r>
            <a:br>
              <a:rPr lang="en-US" sz="2400" dirty="0"/>
            </a:br>
            <a:r>
              <a:rPr lang="en-US" sz="2400" dirty="0" err="1"/>
              <a:t>Hvordan</a:t>
            </a:r>
            <a:r>
              <a:rPr lang="en-US" sz="2400" dirty="0"/>
              <a:t> </a:t>
            </a:r>
            <a:r>
              <a:rPr lang="en-US" sz="2400" dirty="0" err="1"/>
              <a:t>sikre</a:t>
            </a:r>
            <a:r>
              <a:rPr lang="en-US" sz="2400" dirty="0"/>
              <a:t> </a:t>
            </a:r>
            <a:r>
              <a:rPr lang="en-US" sz="2400" dirty="0" err="1" smtClean="0"/>
              <a:t>sosial,økonomisk</a:t>
            </a:r>
            <a:r>
              <a:rPr lang="en-US" sz="2400" dirty="0" smtClean="0"/>
              <a:t>, </a:t>
            </a:r>
            <a:r>
              <a:rPr lang="en-US" sz="2400" dirty="0" err="1" smtClean="0"/>
              <a:t>mljømessig</a:t>
            </a:r>
            <a:r>
              <a:rPr lang="en-US" sz="2400" dirty="0" smtClean="0"/>
              <a:t> </a:t>
            </a:r>
            <a:r>
              <a:rPr lang="en-US" sz="2400" dirty="0" err="1" smtClean="0"/>
              <a:t>og</a:t>
            </a:r>
            <a:r>
              <a:rPr lang="en-US" sz="2400" dirty="0" smtClean="0"/>
              <a:t> </a:t>
            </a:r>
            <a:r>
              <a:rPr lang="en-US" sz="2400" dirty="0" err="1" smtClean="0"/>
              <a:t>demokratisk</a:t>
            </a:r>
            <a:r>
              <a:rPr lang="en-US" sz="2400" dirty="0" smtClean="0"/>
              <a:t> </a:t>
            </a:r>
            <a:r>
              <a:rPr lang="en-US" sz="2400" dirty="0" err="1"/>
              <a:t>bærekraft</a:t>
            </a:r>
            <a:r>
              <a:rPr lang="en-US" sz="2400" dirty="0"/>
              <a:t>, </a:t>
            </a:r>
            <a:r>
              <a:rPr lang="en-US" sz="2400" dirty="0" err="1"/>
              <a:t>innbyggerinvolvering</a:t>
            </a:r>
            <a:r>
              <a:rPr lang="en-US" sz="2400" dirty="0"/>
              <a:t>, </a:t>
            </a:r>
            <a:r>
              <a:rPr lang="en-US" sz="2400" dirty="0" err="1"/>
              <a:t>skaperkraft</a:t>
            </a:r>
            <a:r>
              <a:rPr lang="en-US" sz="2400" dirty="0"/>
              <a:t>, </a:t>
            </a:r>
            <a:r>
              <a:rPr lang="en-US" sz="2400" dirty="0" err="1"/>
              <a:t>innovasjon</a:t>
            </a:r>
            <a:r>
              <a:rPr lang="en-US" sz="2400" dirty="0"/>
              <a:t> </a:t>
            </a:r>
            <a:r>
              <a:rPr lang="en-US" sz="2400" dirty="0" err="1"/>
              <a:t>og</a:t>
            </a:r>
            <a:r>
              <a:rPr lang="en-US" sz="2400" dirty="0"/>
              <a:t> </a:t>
            </a:r>
            <a:r>
              <a:rPr lang="en-US" sz="2400" dirty="0" err="1"/>
              <a:t>samskaping</a:t>
            </a:r>
            <a:r>
              <a:rPr lang="en-US" sz="2400" dirty="0"/>
              <a:t>?</a:t>
            </a:r>
            <a:br>
              <a:rPr lang="en-US" sz="2400" dirty="0"/>
            </a:br>
            <a:endParaRPr lang="nb-NO" sz="2400" dirty="0">
              <a:cs typeface="Times New Roman" panose="02020603050405020304" pitchFamily="18" charset="0"/>
            </a:endParaRPr>
          </a:p>
        </p:txBody>
      </p:sp>
    </p:spTree>
    <p:extLst>
      <p:ext uri="{BB962C8B-B14F-4D97-AF65-F5344CB8AC3E}">
        <p14:creationId xmlns:p14="http://schemas.microsoft.com/office/powerpoint/2010/main" val="172759850"/>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194766" y="472814"/>
            <a:ext cx="3474719" cy="5869577"/>
          </a:xfrm>
          <a:solidFill>
            <a:schemeClr val="accent1">
              <a:lumMod val="20000"/>
              <a:lumOff val="80000"/>
            </a:schemeClr>
          </a:solidFill>
        </p:spPr>
        <p:txBody>
          <a:bodyPr>
            <a:normAutofit/>
          </a:bodyPr>
          <a:lstStyle/>
          <a:p>
            <a:r>
              <a:rPr lang="nb-NO" dirty="0" smtClean="0"/>
              <a:t>   Kunsten </a:t>
            </a:r>
            <a:br>
              <a:rPr lang="nb-NO" dirty="0" smtClean="0"/>
            </a:br>
            <a:r>
              <a:rPr lang="nb-NO" dirty="0" smtClean="0"/>
              <a:t>   viser </a:t>
            </a:r>
            <a:br>
              <a:rPr lang="nb-NO" dirty="0" smtClean="0"/>
            </a:br>
            <a:r>
              <a:rPr lang="nb-NO" dirty="0" smtClean="0"/>
              <a:t>   vei</a:t>
            </a:r>
            <a:endParaRPr lang="nb-NO" dirty="0">
              <a:cs typeface="Times New Roman" panose="02020603050405020304" pitchFamily="18" charset="0"/>
            </a:endParaRPr>
          </a:p>
        </p:txBody>
      </p:sp>
      <p:pic>
        <p:nvPicPr>
          <p:cNvPr id="3" name="Bilde 2"/>
          <p:cNvPicPr>
            <a:picLocks noChangeAspect="1"/>
          </p:cNvPicPr>
          <p:nvPr/>
        </p:nvPicPr>
        <p:blipFill>
          <a:blip r:embed="rId2"/>
          <a:stretch>
            <a:fillRect/>
          </a:stretch>
        </p:blipFill>
        <p:spPr>
          <a:xfrm>
            <a:off x="966652" y="472813"/>
            <a:ext cx="6992982" cy="5869577"/>
          </a:xfrm>
          <a:prstGeom prst="rect">
            <a:avLst/>
          </a:prstGeom>
        </p:spPr>
      </p:pic>
    </p:spTree>
    <p:extLst>
      <p:ext uri="{BB962C8B-B14F-4D97-AF65-F5344CB8AC3E}">
        <p14:creationId xmlns:p14="http://schemas.microsoft.com/office/powerpoint/2010/main" val="3066186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endParaRPr lang="nb-NO"/>
          </a:p>
        </p:txBody>
      </p:sp>
      <p:pic>
        <p:nvPicPr>
          <p:cNvPr id="4" name="Bilde 3"/>
          <p:cNvPicPr>
            <a:picLocks noChangeAspect="1"/>
          </p:cNvPicPr>
          <p:nvPr/>
        </p:nvPicPr>
        <p:blipFill>
          <a:blip r:embed="rId2"/>
          <a:stretch>
            <a:fillRect/>
          </a:stretch>
        </p:blipFill>
        <p:spPr>
          <a:xfrm>
            <a:off x="426722" y="872867"/>
            <a:ext cx="4998718" cy="4996710"/>
          </a:xfrm>
          <a:prstGeom prst="rect">
            <a:avLst/>
          </a:prstGeom>
        </p:spPr>
      </p:pic>
      <p:pic>
        <p:nvPicPr>
          <p:cNvPr id="5" name="Bilde 4"/>
          <p:cNvPicPr>
            <a:picLocks noChangeAspect="1"/>
          </p:cNvPicPr>
          <p:nvPr/>
        </p:nvPicPr>
        <p:blipFill>
          <a:blip r:embed="rId3"/>
          <a:stretch>
            <a:fillRect/>
          </a:stretch>
        </p:blipFill>
        <p:spPr>
          <a:xfrm>
            <a:off x="5590902" y="872867"/>
            <a:ext cx="6174377" cy="4996709"/>
          </a:xfrm>
          <a:prstGeom prst="rect">
            <a:avLst/>
          </a:prstGeom>
        </p:spPr>
      </p:pic>
    </p:spTree>
    <p:extLst>
      <p:ext uri="{BB962C8B-B14F-4D97-AF65-F5344CB8AC3E}">
        <p14:creationId xmlns:p14="http://schemas.microsoft.com/office/powerpoint/2010/main" val="2358244350"/>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514011" y="400594"/>
            <a:ext cx="5317770" cy="5921829"/>
          </a:xfrm>
          <a:solidFill>
            <a:schemeClr val="accent1">
              <a:lumMod val="20000"/>
              <a:lumOff val="80000"/>
            </a:schemeClr>
          </a:solidFill>
        </p:spPr>
        <p:txBody>
          <a:bodyPr>
            <a:normAutofit/>
          </a:bodyPr>
          <a:lstStyle/>
          <a:p>
            <a:r>
              <a:rPr lang="nb-NO" b="1" dirty="0" smtClean="0">
                <a:latin typeface="Calibri Light" panose="020F0302020204030204" pitchFamily="34" charset="0"/>
              </a:rPr>
              <a:t/>
            </a:r>
            <a:br>
              <a:rPr lang="nb-NO" b="1" dirty="0" smtClean="0">
                <a:latin typeface="Calibri Light" panose="020F0302020204030204" pitchFamily="34" charset="0"/>
              </a:rPr>
            </a:br>
            <a:r>
              <a:rPr lang="nb-NO" b="1" dirty="0">
                <a:latin typeface="Calibri Light" panose="020F0302020204030204" pitchFamily="34" charset="0"/>
              </a:rPr>
              <a:t/>
            </a:r>
            <a:br>
              <a:rPr lang="nb-NO" b="1" dirty="0">
                <a:latin typeface="Calibri Light" panose="020F0302020204030204" pitchFamily="34" charset="0"/>
              </a:rPr>
            </a:br>
            <a:r>
              <a:rPr lang="nb-NO" b="1" dirty="0" smtClean="0">
                <a:latin typeface="Calibri Light" panose="020F0302020204030204" pitchFamily="34" charset="0"/>
              </a:rPr>
              <a:t>       Mobilisering</a:t>
            </a:r>
            <a:br>
              <a:rPr lang="nb-NO" b="1" dirty="0" smtClean="0">
                <a:latin typeface="Calibri Light" panose="020F0302020204030204" pitchFamily="34" charset="0"/>
              </a:rPr>
            </a:br>
            <a:r>
              <a:rPr lang="nb-NO" b="1" dirty="0" smtClean="0">
                <a:latin typeface="Calibri Light" panose="020F0302020204030204" pitchFamily="34" charset="0"/>
              </a:rPr>
              <a:t>         Fellesskap  </a:t>
            </a:r>
            <a:br>
              <a:rPr lang="nb-NO" b="1" dirty="0" smtClean="0">
                <a:latin typeface="Calibri Light" panose="020F0302020204030204" pitchFamily="34" charset="0"/>
              </a:rPr>
            </a:br>
            <a:r>
              <a:rPr lang="nb-NO" b="1" dirty="0">
                <a:latin typeface="Calibri Light" panose="020F0302020204030204" pitchFamily="34" charset="0"/>
              </a:rPr>
              <a:t> </a:t>
            </a:r>
            <a:r>
              <a:rPr lang="nb-NO" b="1" dirty="0" smtClean="0">
                <a:latin typeface="Calibri Light" panose="020F0302020204030204" pitchFamily="34" charset="0"/>
              </a:rPr>
              <a:t>          Følelser</a:t>
            </a:r>
            <a:br>
              <a:rPr lang="nb-NO" b="1" dirty="0" smtClean="0">
                <a:latin typeface="Calibri Light" panose="020F0302020204030204" pitchFamily="34" charset="0"/>
              </a:rPr>
            </a:br>
            <a:r>
              <a:rPr lang="nb-NO" dirty="0"/>
              <a:t/>
            </a:r>
            <a:br>
              <a:rPr lang="nb-NO" dirty="0"/>
            </a:br>
            <a:endParaRPr lang="nb-NO" dirty="0">
              <a:cs typeface="Times New Roman" panose="02020603050405020304" pitchFamily="18" charset="0"/>
            </a:endParaRPr>
          </a:p>
        </p:txBody>
      </p:sp>
      <p:pic>
        <p:nvPicPr>
          <p:cNvPr id="5" name="Plassholder for innhold 4"/>
          <p:cNvPicPr>
            <a:picLocks noGrp="1" noChangeAspect="1"/>
          </p:cNvPicPr>
          <p:nvPr>
            <p:ph idx="1"/>
          </p:nvPr>
        </p:nvPicPr>
        <p:blipFill>
          <a:blip r:embed="rId2"/>
          <a:stretch>
            <a:fillRect/>
          </a:stretch>
        </p:blipFill>
        <p:spPr>
          <a:xfrm>
            <a:off x="554483" y="470263"/>
            <a:ext cx="5733106" cy="5852159"/>
          </a:xfrm>
          <a:prstGeom prst="rect">
            <a:avLst/>
          </a:prstGeom>
        </p:spPr>
      </p:pic>
    </p:spTree>
    <p:extLst>
      <p:ext uri="{BB962C8B-B14F-4D97-AF65-F5344CB8AC3E}">
        <p14:creationId xmlns:p14="http://schemas.microsoft.com/office/powerpoint/2010/main" val="1276701361"/>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25394" y="513805"/>
            <a:ext cx="3344091" cy="5503817"/>
          </a:xfrm>
          <a:solidFill>
            <a:schemeClr val="accent1">
              <a:lumMod val="20000"/>
              <a:lumOff val="80000"/>
            </a:schemeClr>
          </a:solidFill>
        </p:spPr>
        <p:txBody>
          <a:bodyPr>
            <a:normAutofit fontScale="90000"/>
          </a:bodyPr>
          <a:lstStyle/>
          <a:p>
            <a:r>
              <a:rPr lang="nb-NO" b="1" dirty="0" smtClean="0"/>
              <a:t>Det </a:t>
            </a:r>
            <a:r>
              <a:rPr lang="nb-NO" b="1" dirty="0"/>
              <a:t>handler om at Folket </a:t>
            </a:r>
            <a:br>
              <a:rPr lang="nb-NO" b="1" dirty="0"/>
            </a:br>
            <a:r>
              <a:rPr lang="nb-NO" b="1" dirty="0"/>
              <a:t>slepper til, </a:t>
            </a:r>
            <a:br>
              <a:rPr lang="nb-NO" b="1" dirty="0"/>
            </a:br>
            <a:r>
              <a:rPr lang="nb-NO" b="1" dirty="0"/>
              <a:t>og om en kombinasjon av «historiske røtter og </a:t>
            </a:r>
            <a:br>
              <a:rPr lang="nb-NO" b="1" dirty="0"/>
            </a:br>
            <a:r>
              <a:rPr lang="nb-NO" b="1" dirty="0" smtClean="0"/>
              <a:t>fremtidsføtter»                         </a:t>
            </a:r>
            <a:endParaRPr lang="nb-NO" b="1" dirty="0">
              <a:cs typeface="Times New Roman" panose="02020603050405020304" pitchFamily="18" charset="0"/>
            </a:endParaRPr>
          </a:p>
        </p:txBody>
      </p:sp>
      <p:pic>
        <p:nvPicPr>
          <p:cNvPr id="6" name="Bilde 5"/>
          <p:cNvPicPr>
            <a:picLocks noChangeAspect="1"/>
          </p:cNvPicPr>
          <p:nvPr/>
        </p:nvPicPr>
        <p:blipFill>
          <a:blip r:embed="rId2"/>
          <a:stretch>
            <a:fillRect/>
          </a:stretch>
        </p:blipFill>
        <p:spPr>
          <a:xfrm>
            <a:off x="861500" y="513805"/>
            <a:ext cx="7202637" cy="5503818"/>
          </a:xfrm>
          <a:prstGeom prst="rect">
            <a:avLst/>
          </a:prstGeom>
        </p:spPr>
      </p:pic>
    </p:spTree>
    <p:extLst>
      <p:ext uri="{BB962C8B-B14F-4D97-AF65-F5344CB8AC3E}">
        <p14:creationId xmlns:p14="http://schemas.microsoft.com/office/powerpoint/2010/main" val="18871238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09897" y="339634"/>
            <a:ext cx="10850879" cy="1306286"/>
          </a:xfrm>
          <a:solidFill>
            <a:schemeClr val="accent1">
              <a:lumMod val="20000"/>
              <a:lumOff val="80000"/>
            </a:schemeClr>
          </a:solidFill>
        </p:spPr>
        <p:txBody>
          <a:bodyPr>
            <a:normAutofit fontScale="90000"/>
          </a:bodyPr>
          <a:lstStyle/>
          <a:p>
            <a:r>
              <a:rPr lang="nb-NO" b="1" dirty="0" smtClean="0">
                <a:latin typeface="Calibri Light" panose="020F0302020204030204" pitchFamily="34" charset="0"/>
              </a:rPr>
              <a:t>        </a:t>
            </a:r>
            <a:br>
              <a:rPr lang="nb-NO" b="1" dirty="0" smtClean="0">
                <a:latin typeface="Calibri Light" panose="020F0302020204030204" pitchFamily="34" charset="0"/>
              </a:rPr>
            </a:br>
            <a:r>
              <a:rPr lang="nb-NO" b="1" dirty="0">
                <a:latin typeface="Calibri Light" panose="020F0302020204030204" pitchFamily="34" charset="0"/>
              </a:rPr>
              <a:t> </a:t>
            </a:r>
            <a:r>
              <a:rPr lang="nb-NO" b="1" dirty="0" smtClean="0">
                <a:latin typeface="Calibri Light" panose="020F0302020204030204" pitchFamily="34" charset="0"/>
              </a:rPr>
              <a:t>    </a:t>
            </a:r>
            <a:r>
              <a:rPr lang="nb-NO" sz="4900" b="1" dirty="0" smtClean="0"/>
              <a:t>«Fra </a:t>
            </a:r>
            <a:r>
              <a:rPr lang="nb-NO" sz="4900" b="1" dirty="0"/>
              <a:t>sentrumsdød til </a:t>
            </a:r>
            <a:r>
              <a:rPr lang="nb-NO" sz="4900" b="1" dirty="0" smtClean="0"/>
              <a:t>SENTRUMSGLØD</a:t>
            </a:r>
            <a:r>
              <a:rPr lang="nb-NO" sz="4900" b="1" dirty="0"/>
              <a:t>!»</a:t>
            </a:r>
            <a:r>
              <a:rPr lang="nb-NO" sz="4000" dirty="0"/>
              <a:t/>
            </a:r>
            <a:br>
              <a:rPr lang="nb-NO" sz="4000" dirty="0"/>
            </a:br>
            <a:endParaRPr lang="nb-NO" sz="4000" dirty="0">
              <a:cs typeface="Times New Roman" panose="02020603050405020304" pitchFamily="18" charset="0"/>
            </a:endParaRPr>
          </a:p>
        </p:txBody>
      </p:sp>
      <p:pic>
        <p:nvPicPr>
          <p:cNvPr id="5" name="Plassholder for innhold 4"/>
          <p:cNvPicPr>
            <a:picLocks noGrp="1" noChangeAspect="1"/>
          </p:cNvPicPr>
          <p:nvPr>
            <p:ph idx="1"/>
          </p:nvPr>
        </p:nvPicPr>
        <p:blipFill>
          <a:blip r:embed="rId2"/>
          <a:stretch>
            <a:fillRect/>
          </a:stretch>
        </p:blipFill>
        <p:spPr>
          <a:xfrm>
            <a:off x="905690" y="1846217"/>
            <a:ext cx="10755085" cy="4557169"/>
          </a:xfrm>
          <a:prstGeom prst="rect">
            <a:avLst/>
          </a:prstGeom>
        </p:spPr>
      </p:pic>
    </p:spTree>
    <p:extLst>
      <p:ext uri="{BB962C8B-B14F-4D97-AF65-F5344CB8AC3E}">
        <p14:creationId xmlns:p14="http://schemas.microsoft.com/office/powerpoint/2010/main" val="3238536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475129" y="287383"/>
            <a:ext cx="11395167" cy="6093182"/>
          </a:xfrm>
          <a:solidFill>
            <a:schemeClr val="accent1">
              <a:lumMod val="20000"/>
              <a:lumOff val="80000"/>
            </a:schemeClr>
          </a:solidFill>
        </p:spPr>
        <p:txBody>
          <a:bodyPr>
            <a:normAutofit fontScale="90000"/>
          </a:bodyPr>
          <a:lstStyle/>
          <a:p>
            <a:r>
              <a:rPr lang="nb-NO" dirty="0" smtClean="0"/>
              <a:t>                                                 </a:t>
            </a:r>
            <a:br>
              <a:rPr lang="nb-NO" dirty="0" smtClean="0"/>
            </a:br>
            <a:r>
              <a:rPr lang="nb-NO" dirty="0"/>
              <a:t> </a:t>
            </a:r>
            <a:r>
              <a:rPr lang="nb-NO" dirty="0" smtClean="0"/>
              <a:t>                                                </a:t>
            </a:r>
            <a:br>
              <a:rPr lang="nb-NO" dirty="0" smtClean="0"/>
            </a:br>
            <a:r>
              <a:rPr lang="nb-NO" dirty="0"/>
              <a:t/>
            </a:r>
            <a:br>
              <a:rPr lang="nb-NO" dirty="0"/>
            </a:br>
            <a:r>
              <a:rPr lang="nb-NO" dirty="0" smtClean="0"/>
              <a:t/>
            </a:r>
            <a:br>
              <a:rPr lang="nb-NO" dirty="0" smtClean="0"/>
            </a:br>
            <a:r>
              <a:rPr lang="nb-NO" dirty="0" smtClean="0"/>
              <a:t>                                                 </a:t>
            </a:r>
            <a:br>
              <a:rPr lang="nb-NO" dirty="0" smtClean="0"/>
            </a:br>
            <a:r>
              <a:rPr lang="nb-NO" dirty="0"/>
              <a:t/>
            </a:r>
            <a:br>
              <a:rPr lang="nb-NO" dirty="0"/>
            </a:br>
            <a:r>
              <a:rPr lang="nb-NO" dirty="0" smtClean="0"/>
              <a:t>                                                       </a:t>
            </a:r>
            <a:r>
              <a:rPr lang="nb-NO" sz="4000" dirty="0" smtClean="0"/>
              <a:t>"</a:t>
            </a:r>
            <a:r>
              <a:rPr lang="nb-NO" sz="4000" b="1" dirty="0"/>
              <a:t>Nå blomstrer sentrum </a:t>
            </a:r>
            <a:r>
              <a:rPr lang="nb-NO" sz="4000" b="1" dirty="0" smtClean="0"/>
              <a:t>              </a:t>
            </a:r>
            <a:br>
              <a:rPr lang="nb-NO" sz="4000" b="1" dirty="0" smtClean="0"/>
            </a:br>
            <a:r>
              <a:rPr lang="nb-NO" sz="4000" b="1" dirty="0"/>
              <a:t> </a:t>
            </a:r>
            <a:r>
              <a:rPr lang="nb-NO" sz="4000" b="1" dirty="0" smtClean="0"/>
              <a:t>                                                             igjen</a:t>
            </a:r>
            <a:r>
              <a:rPr lang="nb-NO" sz="4000" b="1" dirty="0"/>
              <a:t>» </a:t>
            </a:r>
            <a:r>
              <a:rPr lang="nb-NO" sz="4000" b="1" dirty="0" smtClean="0"/>
              <a:t/>
            </a:r>
            <a:br>
              <a:rPr lang="nb-NO" sz="4000" b="1" dirty="0" smtClean="0"/>
            </a:br>
            <a:r>
              <a:rPr lang="nb-NO" sz="4000" b="1" dirty="0"/>
              <a:t> </a:t>
            </a:r>
            <a:r>
              <a:rPr lang="nb-NO" sz="4000" b="1" dirty="0" smtClean="0"/>
              <a:t>                                                             </a:t>
            </a:r>
            <a:r>
              <a:rPr lang="nb-NO" sz="4000" dirty="0" smtClean="0"/>
              <a:t>«Nå </a:t>
            </a:r>
            <a:r>
              <a:rPr lang="nb-NO" sz="4000" dirty="0"/>
              <a:t>er alle lokalene </a:t>
            </a:r>
            <a:r>
              <a:rPr lang="nb-NO" sz="4000" dirty="0" smtClean="0"/>
              <a:t>i</a:t>
            </a:r>
            <a:br>
              <a:rPr lang="nb-NO" sz="4000" dirty="0" smtClean="0"/>
            </a:br>
            <a:r>
              <a:rPr lang="nb-NO" sz="4000" dirty="0" smtClean="0"/>
              <a:t>                                                             sentrum </a:t>
            </a:r>
            <a:r>
              <a:rPr lang="nb-NO" sz="4000" dirty="0"/>
              <a:t>fylt opp: Disse </a:t>
            </a:r>
            <a:r>
              <a:rPr lang="nb-NO" sz="4000" dirty="0" smtClean="0"/>
              <a:t/>
            </a:r>
            <a:br>
              <a:rPr lang="nb-NO" sz="4000" dirty="0" smtClean="0"/>
            </a:br>
            <a:r>
              <a:rPr lang="nb-NO" sz="4000" dirty="0"/>
              <a:t> </a:t>
            </a:r>
            <a:r>
              <a:rPr lang="nb-NO" sz="4000" dirty="0" smtClean="0"/>
              <a:t>                                                            sikret </a:t>
            </a:r>
            <a:r>
              <a:rPr lang="nb-NO" sz="4000" dirty="0"/>
              <a:t>seg de to </a:t>
            </a:r>
            <a:r>
              <a:rPr lang="nb-NO" sz="4000" dirty="0" smtClean="0"/>
              <a:t>siste»</a:t>
            </a:r>
            <a:r>
              <a:rPr lang="nb-NO" sz="4000" dirty="0"/>
              <a:t/>
            </a:r>
            <a:br>
              <a:rPr lang="nb-NO" sz="4000" dirty="0"/>
            </a:br>
            <a:r>
              <a:rPr lang="nb-NO" sz="4000" dirty="0" smtClean="0"/>
              <a:t>                                                             Agderposten 13.04.2018</a:t>
            </a:r>
            <a:br>
              <a:rPr lang="nb-NO" sz="4000" dirty="0" smtClean="0"/>
            </a:br>
            <a:r>
              <a:rPr lang="nb-NO" sz="4000" dirty="0"/>
              <a:t> </a:t>
            </a:r>
            <a:r>
              <a:rPr lang="nb-NO" sz="4000" dirty="0" smtClean="0"/>
              <a:t>                                                           </a:t>
            </a:r>
            <a:r>
              <a:rPr lang="nb-NO" sz="4000" dirty="0"/>
              <a:t> </a:t>
            </a:r>
            <a:r>
              <a:rPr lang="nb-NO" sz="4000" dirty="0" smtClean="0"/>
              <a:t> </a:t>
            </a:r>
            <a:r>
              <a:rPr lang="nb-NO" sz="4000" dirty="0"/>
              <a:t/>
            </a:r>
            <a:br>
              <a:rPr lang="nb-NO" sz="4000" dirty="0"/>
            </a:br>
            <a:r>
              <a:rPr lang="nb-NO" sz="4000" dirty="0" smtClean="0"/>
              <a:t>                                                 </a:t>
            </a:r>
            <a:r>
              <a:rPr lang="nb-NO" sz="4000" dirty="0"/>
              <a:t> </a:t>
            </a:r>
            <a:r>
              <a:rPr lang="nb-NO" sz="4000" dirty="0" smtClean="0"/>
              <a:t>           </a:t>
            </a:r>
            <a:r>
              <a:rPr lang="nb-NO" sz="3100" dirty="0" smtClean="0"/>
              <a:t>PS</a:t>
            </a:r>
            <a:r>
              <a:rPr lang="nb-NO" sz="3100" dirty="0"/>
              <a:t>!......er det noen som </a:t>
            </a:r>
            <a:r>
              <a:rPr lang="nb-NO" sz="3100" dirty="0" smtClean="0"/>
              <a:t>         </a:t>
            </a:r>
            <a:br>
              <a:rPr lang="nb-NO" sz="3100" dirty="0" smtClean="0"/>
            </a:br>
            <a:r>
              <a:rPr lang="nb-NO" sz="3100" dirty="0"/>
              <a:t> </a:t>
            </a:r>
            <a:r>
              <a:rPr lang="nb-NO" sz="3100" dirty="0" smtClean="0"/>
              <a:t>                                                                             har noen </a:t>
            </a:r>
            <a:r>
              <a:rPr lang="nb-NO" sz="3100" dirty="0"/>
              <a:t>ledige lokaler </a:t>
            </a:r>
            <a:r>
              <a:rPr lang="nb-NO" sz="3100" dirty="0" smtClean="0"/>
              <a:t/>
            </a:r>
            <a:br>
              <a:rPr lang="nb-NO" sz="3100" dirty="0" smtClean="0"/>
            </a:br>
            <a:r>
              <a:rPr lang="nb-NO" sz="3100" dirty="0" smtClean="0"/>
              <a:t>                                                                              i </a:t>
            </a:r>
            <a:r>
              <a:rPr lang="nb-NO" sz="3100" dirty="0"/>
              <a:t>sentrum?</a:t>
            </a:r>
            <a:br>
              <a:rPr lang="nb-NO" sz="3100" dirty="0"/>
            </a:br>
            <a:r>
              <a:rPr lang="nb-NO" sz="3100" dirty="0" smtClean="0"/>
              <a:t>                                                                              </a:t>
            </a:r>
            <a:r>
              <a:rPr lang="nb-NO" sz="2000" dirty="0" smtClean="0"/>
              <a:t>Foto </a:t>
            </a:r>
            <a:r>
              <a:rPr lang="nb-NO" sz="2000" dirty="0"/>
              <a:t>Inger </a:t>
            </a:r>
            <a:r>
              <a:rPr lang="nb-NO" sz="2000" dirty="0" smtClean="0"/>
              <a:t>Stavelin </a:t>
            </a:r>
            <a:r>
              <a:rPr lang="nb-NO" dirty="0"/>
              <a:t/>
            </a:r>
            <a:br>
              <a:rPr lang="nb-NO" dirty="0"/>
            </a:br>
            <a:r>
              <a:rPr lang="nb-NO" dirty="0" smtClean="0"/>
              <a:t/>
            </a:r>
            <a:br>
              <a:rPr lang="nb-NO" dirty="0" smtClean="0"/>
            </a:br>
            <a:r>
              <a:rPr lang="nb-NO" dirty="0"/>
              <a:t> </a:t>
            </a:r>
            <a:r>
              <a:rPr lang="nb-NO" dirty="0" smtClean="0"/>
              <a:t>  </a:t>
            </a:r>
            <a:r>
              <a:rPr lang="nb-NO" dirty="0"/>
              <a:t/>
            </a:r>
            <a:br>
              <a:rPr lang="nb-NO" dirty="0"/>
            </a:br>
            <a:r>
              <a:rPr lang="nb-NO" dirty="0"/>
              <a:t/>
            </a:r>
            <a:br>
              <a:rPr lang="nb-NO" dirty="0"/>
            </a:br>
            <a:r>
              <a:rPr lang="nb-NO" dirty="0" smtClean="0"/>
              <a:t/>
            </a:r>
            <a:br>
              <a:rPr lang="nb-NO" dirty="0" smtClean="0"/>
            </a:br>
            <a:endParaRPr lang="nb-NO" sz="3600" dirty="0"/>
          </a:p>
        </p:txBody>
      </p:sp>
      <p:pic>
        <p:nvPicPr>
          <p:cNvPr id="4" name="Bilde 3"/>
          <p:cNvPicPr>
            <a:picLocks noChangeAspect="1"/>
          </p:cNvPicPr>
          <p:nvPr/>
        </p:nvPicPr>
        <p:blipFill>
          <a:blip r:embed="rId2"/>
          <a:stretch>
            <a:fillRect/>
          </a:stretch>
        </p:blipFill>
        <p:spPr>
          <a:xfrm>
            <a:off x="748426" y="616259"/>
            <a:ext cx="5683622" cy="5288152"/>
          </a:xfrm>
          <a:prstGeom prst="rect">
            <a:avLst/>
          </a:prstGeom>
        </p:spPr>
      </p:pic>
    </p:spTree>
    <p:extLst>
      <p:ext uri="{BB962C8B-B14F-4D97-AF65-F5344CB8AC3E}">
        <p14:creationId xmlns:p14="http://schemas.microsoft.com/office/powerpoint/2010/main" val="1716176774"/>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40824" y="1672046"/>
            <a:ext cx="10049690" cy="3587931"/>
          </a:xfrm>
          <a:solidFill>
            <a:schemeClr val="accent1">
              <a:lumMod val="20000"/>
              <a:lumOff val="80000"/>
            </a:schemeClr>
          </a:solidFill>
        </p:spPr>
        <p:txBody>
          <a:bodyPr>
            <a:normAutofit/>
          </a:bodyPr>
          <a:lstStyle/>
          <a:p>
            <a:r>
              <a:rPr lang="nb-NO" dirty="0" smtClean="0"/>
              <a:t>                      </a:t>
            </a:r>
            <a:r>
              <a:rPr lang="nb-NO" sz="6000" b="1" dirty="0" smtClean="0"/>
              <a:t>Utfordringer?</a:t>
            </a:r>
            <a:endParaRPr lang="nb-NO" sz="6000" b="1" dirty="0"/>
          </a:p>
        </p:txBody>
      </p:sp>
    </p:spTree>
    <p:extLst>
      <p:ext uri="{BB962C8B-B14F-4D97-AF65-F5344CB8AC3E}">
        <p14:creationId xmlns:p14="http://schemas.microsoft.com/office/powerpoint/2010/main" val="1402741154"/>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61851" y="644434"/>
            <a:ext cx="10850879" cy="5634446"/>
          </a:xfrm>
          <a:solidFill>
            <a:schemeClr val="accent1">
              <a:lumMod val="20000"/>
              <a:lumOff val="80000"/>
            </a:schemeClr>
          </a:solidFill>
        </p:spPr>
        <p:txBody>
          <a:bodyPr>
            <a:noAutofit/>
          </a:bodyPr>
          <a:lstStyle/>
          <a:p>
            <a:r>
              <a:rPr lang="nb-NO" sz="3200" b="1" dirty="0" smtClean="0">
                <a:latin typeface="Calibri Light" panose="020F0302020204030204" pitchFamily="34" charset="0"/>
              </a:rPr>
              <a:t>     </a:t>
            </a:r>
            <a:r>
              <a:rPr lang="nb-NO" sz="2400" b="1" dirty="0" smtClean="0">
                <a:latin typeface="Calibri Light" panose="020F0302020204030204" pitchFamily="34" charset="0"/>
              </a:rPr>
              <a:t>Tillit </a:t>
            </a:r>
            <a:r>
              <a:rPr lang="nb-NO" sz="2400" b="1" dirty="0">
                <a:latin typeface="Calibri Light" panose="020F0302020204030204" pitchFamily="34" charset="0"/>
              </a:rPr>
              <a:t>må skapes- den kan ikke kjøpes! </a:t>
            </a:r>
            <a:br>
              <a:rPr lang="nb-NO" sz="2400" b="1" dirty="0">
                <a:latin typeface="Calibri Light" panose="020F0302020204030204" pitchFamily="34" charset="0"/>
              </a:rPr>
            </a:br>
            <a:r>
              <a:rPr lang="nb-NO" sz="2400" b="1" dirty="0">
                <a:latin typeface="Calibri Light" panose="020F0302020204030204" pitchFamily="34" charset="0"/>
              </a:rPr>
              <a:t>     </a:t>
            </a:r>
            <a:r>
              <a:rPr lang="nb-NO" sz="2400" b="1" dirty="0" smtClean="0">
                <a:latin typeface="Calibri Light" panose="020F0302020204030204" pitchFamily="34" charset="0"/>
              </a:rPr>
              <a:t> </a:t>
            </a:r>
            <a:br>
              <a:rPr lang="nb-NO" sz="2400" b="1" dirty="0" smtClean="0">
                <a:latin typeface="Calibri Light" panose="020F0302020204030204" pitchFamily="34" charset="0"/>
              </a:rPr>
            </a:br>
            <a:r>
              <a:rPr lang="nb-NO" sz="2400" b="1" dirty="0">
                <a:latin typeface="Calibri Light" panose="020F0302020204030204" pitchFamily="34" charset="0"/>
              </a:rPr>
              <a:t> </a:t>
            </a:r>
            <a:r>
              <a:rPr lang="nb-NO" sz="2400" b="1" dirty="0" smtClean="0">
                <a:latin typeface="Calibri Light" panose="020F0302020204030204" pitchFamily="34" charset="0"/>
              </a:rPr>
              <a:t>    </a:t>
            </a:r>
            <a:r>
              <a:rPr lang="nb-NO" sz="2400" dirty="0" smtClean="0">
                <a:latin typeface="Calibri Light" panose="020F0302020204030204" pitchFamily="34" charset="0"/>
              </a:rPr>
              <a:t>Man </a:t>
            </a:r>
            <a:r>
              <a:rPr lang="nb-NO" sz="2400" dirty="0">
                <a:latin typeface="Calibri Light" panose="020F0302020204030204" pitchFamily="34" charset="0"/>
              </a:rPr>
              <a:t>er aldri ferdig med å dyrke og høste, vanne  </a:t>
            </a:r>
            <a:br>
              <a:rPr lang="nb-NO" sz="2400" dirty="0">
                <a:latin typeface="Calibri Light" panose="020F0302020204030204" pitchFamily="34" charset="0"/>
              </a:rPr>
            </a:br>
            <a:r>
              <a:rPr lang="nb-NO" sz="2400" dirty="0">
                <a:latin typeface="Calibri Light" panose="020F0302020204030204" pitchFamily="34" charset="0"/>
              </a:rPr>
              <a:t>     </a:t>
            </a:r>
            <a:r>
              <a:rPr lang="nb-NO" sz="2400" dirty="0" smtClean="0">
                <a:latin typeface="Calibri Light" panose="020F0302020204030204" pitchFamily="34" charset="0"/>
              </a:rPr>
              <a:t>forhandle</a:t>
            </a:r>
            <a:r>
              <a:rPr lang="nb-NO" sz="2400" dirty="0">
                <a:latin typeface="Calibri Light" panose="020F0302020204030204" pitchFamily="34" charset="0"/>
              </a:rPr>
              <a:t>, oppklare og trøste….</a:t>
            </a:r>
            <a:br>
              <a:rPr lang="nb-NO" sz="2400" dirty="0">
                <a:latin typeface="Calibri Light" panose="020F0302020204030204" pitchFamily="34" charset="0"/>
              </a:rPr>
            </a:br>
            <a:r>
              <a:rPr lang="nb-NO" sz="2400" dirty="0">
                <a:latin typeface="Calibri Light" panose="020F0302020204030204" pitchFamily="34" charset="0"/>
              </a:rPr>
              <a:t>     </a:t>
            </a:r>
            <a:r>
              <a:rPr lang="nb-NO" sz="2400" dirty="0" smtClean="0">
                <a:latin typeface="Calibri Light" panose="020F0302020204030204" pitchFamily="34" charset="0"/>
              </a:rPr>
              <a:t>Visjoner </a:t>
            </a:r>
            <a:r>
              <a:rPr lang="nb-NO" sz="2400" dirty="0">
                <a:latin typeface="Calibri Light" panose="020F0302020204030204" pitchFamily="34" charset="0"/>
              </a:rPr>
              <a:t>er viktige, men vi streber ikke etter </a:t>
            </a:r>
            <a:r>
              <a:rPr lang="nb-NO" sz="2400" dirty="0" smtClean="0">
                <a:latin typeface="Calibri Light" panose="020F0302020204030204" pitchFamily="34" charset="0"/>
              </a:rPr>
              <a:t>en </a:t>
            </a:r>
            <a:r>
              <a:rPr lang="nb-NO" sz="2400" dirty="0">
                <a:latin typeface="Calibri Light" panose="020F0302020204030204" pitchFamily="34" charset="0"/>
              </a:rPr>
              <a:t>kunstig « by-harmoni»…men </a:t>
            </a:r>
            <a:r>
              <a:rPr lang="nb-NO" sz="2400" dirty="0" smtClean="0">
                <a:latin typeface="Calibri Light" panose="020F0302020204030204" pitchFamily="34" charset="0"/>
              </a:rPr>
              <a:t/>
            </a:r>
            <a:br>
              <a:rPr lang="nb-NO" sz="2400" dirty="0" smtClean="0">
                <a:latin typeface="Calibri Light" panose="020F0302020204030204" pitchFamily="34" charset="0"/>
              </a:rPr>
            </a:br>
            <a:r>
              <a:rPr lang="nb-NO" sz="2400" dirty="0">
                <a:latin typeface="Calibri Light" panose="020F0302020204030204" pitchFamily="34" charset="0"/>
              </a:rPr>
              <a:t> </a:t>
            </a:r>
            <a:r>
              <a:rPr lang="nb-NO" sz="2400" dirty="0" smtClean="0">
                <a:latin typeface="Calibri Light" panose="020F0302020204030204" pitchFamily="34" charset="0"/>
              </a:rPr>
              <a:t>    verktøy, virkemidler</a:t>
            </a:r>
            <a:r>
              <a:rPr lang="nb-NO" sz="2400" dirty="0">
                <a:latin typeface="Calibri Light" panose="020F0302020204030204" pitchFamily="34" charset="0"/>
              </a:rPr>
              <a:t>, metoder og møteplasser for </a:t>
            </a:r>
            <a:r>
              <a:rPr lang="nb-NO" sz="2400" dirty="0" smtClean="0">
                <a:latin typeface="Calibri Light" panose="020F0302020204030204" pitchFamily="34" charset="0"/>
              </a:rPr>
              <a:t>kontinuerlig </a:t>
            </a:r>
            <a:r>
              <a:rPr lang="nb-NO" sz="2400" dirty="0">
                <a:latin typeface="Calibri Light" panose="020F0302020204030204" pitchFamily="34" charset="0"/>
              </a:rPr>
              <a:t>konflikthåndtering, </a:t>
            </a:r>
            <a:r>
              <a:rPr lang="nb-NO" sz="2400" dirty="0" smtClean="0">
                <a:latin typeface="Calibri Light" panose="020F0302020204030204" pitchFamily="34" charset="0"/>
              </a:rPr>
              <a:t/>
            </a:r>
            <a:br>
              <a:rPr lang="nb-NO" sz="2400" dirty="0" smtClean="0">
                <a:latin typeface="Calibri Light" panose="020F0302020204030204" pitchFamily="34" charset="0"/>
              </a:rPr>
            </a:br>
            <a:r>
              <a:rPr lang="nb-NO" sz="2400" dirty="0">
                <a:latin typeface="Calibri Light" panose="020F0302020204030204" pitchFamily="34" charset="0"/>
              </a:rPr>
              <a:t> </a:t>
            </a:r>
            <a:r>
              <a:rPr lang="nb-NO" sz="2400" dirty="0" smtClean="0">
                <a:latin typeface="Calibri Light" panose="020F0302020204030204" pitchFamily="34" charset="0"/>
              </a:rPr>
              <a:t>    friksjonsvurdering </a:t>
            </a:r>
            <a:r>
              <a:rPr lang="nb-NO" sz="2400" dirty="0">
                <a:latin typeface="Calibri Light" panose="020F0302020204030204" pitchFamily="34" charset="0"/>
              </a:rPr>
              <a:t>og </a:t>
            </a:r>
            <a:r>
              <a:rPr lang="nb-NO" sz="2400" dirty="0" smtClean="0">
                <a:latin typeface="Calibri Light" panose="020F0302020204030204" pitchFamily="34" charset="0"/>
              </a:rPr>
              <a:t>påfyll </a:t>
            </a:r>
            <a:r>
              <a:rPr lang="nb-NO" sz="2400" dirty="0">
                <a:latin typeface="Calibri Light" panose="020F0302020204030204" pitchFamily="34" charset="0"/>
              </a:rPr>
              <a:t>for virkekraft, værekraft, bærekraft og </a:t>
            </a:r>
            <a:br>
              <a:rPr lang="nb-NO" sz="2400" dirty="0">
                <a:latin typeface="Calibri Light" panose="020F0302020204030204" pitchFamily="34" charset="0"/>
              </a:rPr>
            </a:br>
            <a:r>
              <a:rPr lang="nb-NO" sz="2400" dirty="0">
                <a:latin typeface="Calibri Light" panose="020F0302020204030204" pitchFamily="34" charset="0"/>
              </a:rPr>
              <a:t>     </a:t>
            </a:r>
            <a:r>
              <a:rPr lang="nb-NO" sz="2400" dirty="0" smtClean="0">
                <a:latin typeface="Calibri Light" panose="020F0302020204030204" pitchFamily="34" charset="0"/>
              </a:rPr>
              <a:t>steds-energi……..</a:t>
            </a:r>
            <a:br>
              <a:rPr lang="nb-NO" sz="2400" dirty="0" smtClean="0">
                <a:latin typeface="Calibri Light" panose="020F0302020204030204" pitchFamily="34" charset="0"/>
              </a:rPr>
            </a:br>
            <a:r>
              <a:rPr lang="nb-NO" sz="2400" dirty="0" smtClean="0">
                <a:latin typeface="Calibri Light" panose="020F0302020204030204" pitchFamily="34" charset="0"/>
              </a:rPr>
              <a:t/>
            </a:r>
            <a:br>
              <a:rPr lang="nb-NO" sz="2400" dirty="0" smtClean="0">
                <a:latin typeface="Calibri Light" panose="020F0302020204030204" pitchFamily="34" charset="0"/>
              </a:rPr>
            </a:br>
            <a:r>
              <a:rPr lang="nb-NO" sz="2400" dirty="0">
                <a:latin typeface="Calibri Light" panose="020F0302020204030204" pitchFamily="34" charset="0"/>
              </a:rPr>
              <a:t> </a:t>
            </a:r>
            <a:r>
              <a:rPr lang="nb-NO" sz="2400" dirty="0" smtClean="0">
                <a:latin typeface="Calibri Light" panose="020F0302020204030204" pitchFamily="34" charset="0"/>
              </a:rPr>
              <a:t>   </a:t>
            </a:r>
            <a:r>
              <a:rPr lang="nb-NO" sz="2400" dirty="0" smtClean="0"/>
              <a:t>Kompetanse </a:t>
            </a:r>
            <a:r>
              <a:rPr lang="nb-NO" sz="2400" dirty="0"/>
              <a:t>og kunnskap må formidles begge veier, og forutsetter både tid og tillit. </a:t>
            </a:r>
            <a:r>
              <a:rPr lang="nb-NO" sz="2400" dirty="0" smtClean="0"/>
              <a:t>  </a:t>
            </a:r>
            <a:br>
              <a:rPr lang="nb-NO" sz="2400" dirty="0" smtClean="0"/>
            </a:br>
            <a:r>
              <a:rPr lang="nb-NO" sz="2400" dirty="0"/>
              <a:t> </a:t>
            </a:r>
            <a:r>
              <a:rPr lang="nb-NO" sz="2400" dirty="0" smtClean="0"/>
              <a:t>   Dette </a:t>
            </a:r>
            <a:r>
              <a:rPr lang="nb-NO" sz="2400" dirty="0"/>
              <a:t>er sentrale tema i </a:t>
            </a:r>
            <a:r>
              <a:rPr lang="nb-NO" sz="2400" dirty="0" err="1"/>
              <a:t>PhD</a:t>
            </a:r>
            <a:r>
              <a:rPr lang="nb-NO" sz="2400" dirty="0"/>
              <a:t> prosjektet jeg jobber med ved AHO, med NIBR </a:t>
            </a:r>
            <a:r>
              <a:rPr lang="nb-NO" sz="2400" dirty="0" smtClean="0"/>
              <a:t>som </a:t>
            </a:r>
            <a:br>
              <a:rPr lang="nb-NO" sz="2400" dirty="0" smtClean="0"/>
            </a:br>
            <a:r>
              <a:rPr lang="nb-NO" sz="2400" dirty="0"/>
              <a:t> </a:t>
            </a:r>
            <a:r>
              <a:rPr lang="nb-NO" sz="2400" dirty="0" smtClean="0"/>
              <a:t>   </a:t>
            </a:r>
            <a:r>
              <a:rPr lang="nb-NO" sz="2400" dirty="0" err="1" smtClean="0"/>
              <a:t>biveiledning</a:t>
            </a:r>
            <a:r>
              <a:rPr lang="nb-NO" sz="2400" dirty="0" smtClean="0"/>
              <a:t>.</a:t>
            </a:r>
            <a:r>
              <a:rPr lang="nb-NO" sz="2400" dirty="0"/>
              <a:t/>
            </a:r>
            <a:br>
              <a:rPr lang="nb-NO" sz="2400" dirty="0"/>
            </a:br>
            <a:r>
              <a:rPr lang="nb-NO" sz="2400" dirty="0"/>
              <a:t> </a:t>
            </a:r>
            <a:r>
              <a:rPr lang="nb-NO" sz="2400" dirty="0" smtClean="0"/>
              <a:t>   Kompetanse</a:t>
            </a:r>
            <a:r>
              <a:rPr lang="nb-NO" sz="2400" dirty="0"/>
              <a:t>, kunnskap, utdanning, videreutdanning og livslang læring</a:t>
            </a:r>
            <a:br>
              <a:rPr lang="nb-NO" sz="2400" dirty="0"/>
            </a:br>
            <a:r>
              <a:rPr lang="nb-NO" sz="2400" dirty="0" smtClean="0"/>
              <a:t>    </a:t>
            </a:r>
            <a:r>
              <a:rPr lang="nb-NO" sz="2400" dirty="0" err="1" smtClean="0"/>
              <a:t>Erfaringsbasert</a:t>
            </a:r>
            <a:r>
              <a:rPr lang="nb-NO" sz="2400" dirty="0" smtClean="0"/>
              <a:t> </a:t>
            </a:r>
            <a:r>
              <a:rPr lang="nb-NO" sz="2400" dirty="0"/>
              <a:t>kunnskap må også være </a:t>
            </a:r>
            <a:r>
              <a:rPr lang="nb-NO" sz="2400" dirty="0" smtClean="0"/>
              <a:t>med</a:t>
            </a:r>
            <a:r>
              <a:rPr lang="nb-NO" sz="3200" dirty="0"/>
              <a:t/>
            </a:r>
            <a:br>
              <a:rPr lang="nb-NO" sz="3200" dirty="0"/>
            </a:br>
            <a:endParaRPr lang="nb-NO" sz="3200" b="1" dirty="0"/>
          </a:p>
        </p:txBody>
      </p:sp>
    </p:spTree>
    <p:extLst>
      <p:ext uri="{BB962C8B-B14F-4D97-AF65-F5344CB8AC3E}">
        <p14:creationId xmlns:p14="http://schemas.microsoft.com/office/powerpoint/2010/main" val="408922900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27017" y="531224"/>
            <a:ext cx="11042469" cy="5590902"/>
          </a:xfrm>
          <a:solidFill>
            <a:schemeClr val="accent1">
              <a:lumMod val="20000"/>
              <a:lumOff val="80000"/>
            </a:schemeClr>
          </a:solidFill>
        </p:spPr>
        <p:txBody>
          <a:bodyPr>
            <a:normAutofit fontScale="90000"/>
          </a:bodyPr>
          <a:lstStyle/>
          <a:p>
            <a:pPr>
              <a:lnSpc>
                <a:spcPct val="120000"/>
              </a:lnSpc>
            </a:pPr>
            <a:r>
              <a:rPr lang="nb-NO" sz="2800" b="1" dirty="0" smtClean="0"/>
              <a:t>Veiviser til mobilisering, </a:t>
            </a:r>
            <a:r>
              <a:rPr lang="nb-NO" sz="2800" b="1" dirty="0" err="1" smtClean="0"/>
              <a:t>fasilitering</a:t>
            </a:r>
            <a:r>
              <a:rPr lang="nb-NO" sz="2800" b="1" dirty="0" smtClean="0"/>
              <a:t> og </a:t>
            </a:r>
            <a:r>
              <a:rPr lang="nb-NO" sz="2800" b="1" dirty="0" err="1" smtClean="0"/>
              <a:t>samskaping</a:t>
            </a:r>
            <a:r>
              <a:rPr lang="nb-NO" sz="2800" b="1" dirty="0" smtClean="0"/>
              <a:t>:</a:t>
            </a:r>
            <a:r>
              <a:rPr lang="nb-NO" sz="2800" dirty="0" smtClean="0"/>
              <a:t/>
            </a:r>
            <a:br>
              <a:rPr lang="nb-NO" sz="2800" dirty="0" smtClean="0"/>
            </a:br>
            <a:r>
              <a:rPr lang="nb-NO" sz="2400" dirty="0" smtClean="0"/>
              <a:t>Å </a:t>
            </a:r>
            <a:r>
              <a:rPr lang="nb-NO" sz="2400" dirty="0"/>
              <a:t>bli invitert og etterspurt</a:t>
            </a:r>
            <a:br>
              <a:rPr lang="nb-NO" sz="2400" dirty="0"/>
            </a:br>
            <a:r>
              <a:rPr lang="nb-NO" sz="2400" dirty="0"/>
              <a:t>Skape tillit</a:t>
            </a:r>
            <a:br>
              <a:rPr lang="nb-NO" sz="2400" dirty="0"/>
            </a:br>
            <a:r>
              <a:rPr lang="nb-NO" sz="2400" dirty="0"/>
              <a:t>Koble aktører</a:t>
            </a:r>
            <a:br>
              <a:rPr lang="nb-NO" sz="2400" dirty="0"/>
            </a:br>
            <a:r>
              <a:rPr lang="nb-NO" sz="2400" dirty="0"/>
              <a:t>Bruke tid</a:t>
            </a:r>
            <a:br>
              <a:rPr lang="nb-NO" sz="2400" dirty="0"/>
            </a:br>
            <a:r>
              <a:rPr lang="nb-NO" sz="2400" dirty="0"/>
              <a:t>Avklare roller</a:t>
            </a:r>
            <a:br>
              <a:rPr lang="nb-NO" sz="2400" dirty="0"/>
            </a:br>
            <a:r>
              <a:rPr lang="nb-NO" sz="2400" dirty="0"/>
              <a:t>Anerkjenne og synliggjøre</a:t>
            </a:r>
            <a:br>
              <a:rPr lang="nb-NO" sz="2400" dirty="0"/>
            </a:br>
            <a:r>
              <a:rPr lang="nb-NO" sz="2400" dirty="0"/>
              <a:t>Dele kunnskap…..og veien blir til mens vi går!</a:t>
            </a:r>
            <a:br>
              <a:rPr lang="nb-NO" sz="2400" dirty="0"/>
            </a:br>
            <a:r>
              <a:rPr lang="nb-NO" sz="2400" dirty="0"/>
              <a:t>Brobyggende sosial kapital og en </a:t>
            </a:r>
            <a:r>
              <a:rPr lang="nb-NO" sz="2400" dirty="0" err="1"/>
              <a:t>fasiliterende</a:t>
            </a:r>
            <a:r>
              <a:rPr lang="nb-NO" sz="2400" dirty="0"/>
              <a:t> og tjenende fellesskapsledelse bygger nye broer og dyrker frem nye muligheter! </a:t>
            </a:r>
            <a:br>
              <a:rPr lang="nb-NO" sz="2400" dirty="0"/>
            </a:br>
            <a:r>
              <a:rPr lang="nb-NO" sz="2400" dirty="0" smtClean="0"/>
              <a:t>Oversettende </a:t>
            </a:r>
            <a:r>
              <a:rPr lang="nb-NO" sz="2400" dirty="0"/>
              <a:t>rolle som søker å bringe kunnskap og informasjon mellom aktørene på en diskursiv måte, for å bygge bro mellom det institusjonaliserte planleggingssystemet i en kommune, og de mer dynamiske, og mobiliserende innbyggerdrevne prosessene og initiativene? </a:t>
            </a:r>
          </a:p>
        </p:txBody>
      </p:sp>
    </p:spTree>
    <p:extLst>
      <p:ext uri="{BB962C8B-B14F-4D97-AF65-F5344CB8AC3E}">
        <p14:creationId xmlns:p14="http://schemas.microsoft.com/office/powerpoint/2010/main" val="262830301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22515" y="574766"/>
            <a:ext cx="11283142" cy="5944602"/>
          </a:xfrm>
          <a:solidFill>
            <a:schemeClr val="accent1">
              <a:lumMod val="20000"/>
              <a:lumOff val="80000"/>
            </a:schemeClr>
          </a:solidFill>
        </p:spPr>
        <p:txBody>
          <a:bodyPr>
            <a:normAutofit fontScale="90000"/>
          </a:bodyPr>
          <a:lstStyle/>
          <a:p>
            <a:r>
              <a:rPr lang="nb-NO" sz="3200" b="1" dirty="0" smtClean="0"/>
              <a:t/>
            </a:r>
            <a:br>
              <a:rPr lang="nb-NO" sz="3200" b="1" dirty="0" smtClean="0"/>
            </a:br>
            <a:r>
              <a:rPr lang="nb-NO" sz="3200" b="1" dirty="0"/>
              <a:t/>
            </a:r>
            <a:br>
              <a:rPr lang="nb-NO" sz="3200" b="1" dirty="0"/>
            </a:br>
            <a:r>
              <a:rPr lang="nb-NO" sz="3200" b="1" dirty="0" smtClean="0"/>
              <a:t/>
            </a:r>
            <a:br>
              <a:rPr lang="nb-NO" sz="3200" b="1" dirty="0" smtClean="0"/>
            </a:br>
            <a:r>
              <a:rPr lang="nb-NO" sz="3200" b="1" dirty="0" smtClean="0"/>
              <a:t>Kommunens </a:t>
            </a:r>
            <a:r>
              <a:rPr lang="nb-NO" sz="3200" b="1" dirty="0" smtClean="0"/>
              <a:t>roller:</a:t>
            </a:r>
            <a:r>
              <a:rPr lang="nb-NO" sz="3200" dirty="0"/>
              <a:t/>
            </a:r>
            <a:br>
              <a:rPr lang="nb-NO" sz="3200" dirty="0"/>
            </a:br>
            <a:r>
              <a:rPr lang="nb-NO" sz="3200" dirty="0" smtClean="0"/>
              <a:t/>
            </a:r>
            <a:br>
              <a:rPr lang="nb-NO" sz="3200" dirty="0" smtClean="0"/>
            </a:br>
            <a:r>
              <a:rPr lang="nb-NO" sz="3200" dirty="0" smtClean="0"/>
              <a:t>forvalter</a:t>
            </a:r>
            <a:br>
              <a:rPr lang="nb-NO" sz="3200" dirty="0" smtClean="0"/>
            </a:br>
            <a:r>
              <a:rPr lang="nb-NO" sz="3200" dirty="0" smtClean="0"/>
              <a:t>lovgiver</a:t>
            </a:r>
            <a:br>
              <a:rPr lang="nb-NO" sz="3200" dirty="0" smtClean="0"/>
            </a:br>
            <a:r>
              <a:rPr lang="nb-NO" sz="3200" dirty="0" smtClean="0"/>
              <a:t>eier</a:t>
            </a:r>
            <a:br>
              <a:rPr lang="nb-NO" sz="3200" dirty="0" smtClean="0"/>
            </a:br>
            <a:r>
              <a:rPr lang="nb-NO" sz="3200" dirty="0" smtClean="0"/>
              <a:t>bestiller</a:t>
            </a:r>
            <a:br>
              <a:rPr lang="nb-NO" sz="3200" dirty="0" smtClean="0"/>
            </a:br>
            <a:r>
              <a:rPr lang="nb-NO" sz="3200" dirty="0" smtClean="0"/>
              <a:t>tilrettelegger </a:t>
            </a:r>
            <a:r>
              <a:rPr lang="nb-NO" sz="3200" dirty="0"/>
              <a:t/>
            </a:r>
            <a:br>
              <a:rPr lang="nb-NO" sz="3200" dirty="0"/>
            </a:br>
            <a:r>
              <a:rPr lang="nb-NO" sz="3200" dirty="0" err="1" smtClean="0"/>
              <a:t>fasiliterende</a:t>
            </a:r>
            <a:r>
              <a:rPr lang="nb-NO" sz="3200" dirty="0" smtClean="0"/>
              <a:t> </a:t>
            </a:r>
            <a:r>
              <a:rPr lang="nb-NO" sz="3200" dirty="0"/>
              <a:t>aktør, i samarbeid med innbyggere og utbyggere</a:t>
            </a:r>
            <a:r>
              <a:rPr lang="nb-NO" sz="3200" dirty="0" smtClean="0"/>
              <a:t>.</a:t>
            </a:r>
            <a:br>
              <a:rPr lang="nb-NO" sz="3200" dirty="0" smtClean="0"/>
            </a:br>
            <a:r>
              <a:rPr lang="nb-NO" sz="3200" dirty="0"/>
              <a:t/>
            </a:r>
            <a:br>
              <a:rPr lang="nb-NO" sz="3200" dirty="0"/>
            </a:br>
            <a:r>
              <a:rPr lang="nb-NO" sz="3200" dirty="0"/>
              <a:t>Samarbeid, </a:t>
            </a:r>
            <a:r>
              <a:rPr lang="nb-NO" sz="3200" dirty="0" err="1" smtClean="0"/>
              <a:t>samskaping</a:t>
            </a:r>
            <a:r>
              <a:rPr lang="nb-NO" sz="3200" dirty="0"/>
              <a:t>, </a:t>
            </a:r>
            <a:r>
              <a:rPr lang="nb-NO" sz="3200" dirty="0" smtClean="0"/>
              <a:t>relasjoner </a:t>
            </a:r>
            <a:r>
              <a:rPr lang="nb-NO" sz="3200" dirty="0"/>
              <a:t>og ulike roller, og rom for forskjellighet, mobilitet og </a:t>
            </a:r>
            <a:r>
              <a:rPr lang="nb-NO" sz="3200" dirty="0" smtClean="0"/>
              <a:t>fleksibilitet.</a:t>
            </a:r>
            <a:br>
              <a:rPr lang="nb-NO" sz="3200" dirty="0" smtClean="0"/>
            </a:br>
            <a:r>
              <a:rPr lang="nb-NO" sz="3200" dirty="0"/>
              <a:t>Organisering og steds-ledelse, mål, mestring og mening.</a:t>
            </a:r>
            <a:br>
              <a:rPr lang="nb-NO" sz="3200" dirty="0"/>
            </a:br>
            <a:r>
              <a:rPr lang="nb-NO" sz="3200" dirty="0"/>
              <a:t>Er planleggingssituasjonen kompleks, komplisert, kaotisk eller enkel?</a:t>
            </a:r>
            <a:br>
              <a:rPr lang="nb-NO" sz="3200" dirty="0"/>
            </a:br>
            <a:r>
              <a:rPr lang="nb-NO" sz="3200" dirty="0"/>
              <a:t/>
            </a:r>
            <a:br>
              <a:rPr lang="nb-NO" sz="3200" dirty="0"/>
            </a:br>
            <a:r>
              <a:rPr lang="nb-NO" sz="3200" dirty="0" smtClean="0"/>
              <a:t/>
            </a:r>
            <a:br>
              <a:rPr lang="nb-NO" sz="3200" dirty="0" smtClean="0"/>
            </a:br>
            <a:r>
              <a:rPr lang="nb-NO" sz="3200" dirty="0"/>
              <a:t/>
            </a:r>
            <a:br>
              <a:rPr lang="nb-NO" sz="3200" dirty="0"/>
            </a:br>
            <a:endParaRPr lang="nb-NO" sz="2000" dirty="0">
              <a:cs typeface="Times New Roman" panose="02020603050405020304" pitchFamily="18" charset="0"/>
            </a:endParaRPr>
          </a:p>
        </p:txBody>
      </p:sp>
    </p:spTree>
    <p:extLst>
      <p:ext uri="{BB962C8B-B14F-4D97-AF65-F5344CB8AC3E}">
        <p14:creationId xmlns:p14="http://schemas.microsoft.com/office/powerpoint/2010/main" val="125422995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66057" y="365761"/>
            <a:ext cx="11042469" cy="6087292"/>
          </a:xfrm>
          <a:solidFill>
            <a:schemeClr val="accent1">
              <a:lumMod val="20000"/>
              <a:lumOff val="80000"/>
            </a:schemeClr>
          </a:solidFill>
        </p:spPr>
        <p:txBody>
          <a:bodyPr>
            <a:normAutofit/>
          </a:bodyPr>
          <a:lstStyle/>
          <a:p>
            <a:r>
              <a:rPr lang="nb-NO" dirty="0" smtClean="0"/>
              <a:t> </a:t>
            </a:r>
            <a:r>
              <a:rPr lang="nb-NO" dirty="0" smtClean="0"/>
              <a:t/>
            </a:r>
            <a:br>
              <a:rPr lang="nb-NO" dirty="0" smtClean="0"/>
            </a:br>
            <a:r>
              <a:rPr lang="nb-NO" dirty="0" smtClean="0"/>
              <a:t>  </a:t>
            </a:r>
            <a:r>
              <a:rPr lang="nb-NO" dirty="0" smtClean="0"/>
              <a:t/>
            </a:r>
            <a:br>
              <a:rPr lang="nb-NO" dirty="0" smtClean="0"/>
            </a:br>
            <a:r>
              <a:rPr lang="nb-NO" dirty="0"/>
              <a:t/>
            </a:r>
            <a:br>
              <a:rPr lang="nb-NO" dirty="0"/>
            </a:br>
            <a:endParaRPr lang="nb-NO" sz="2700" b="1" dirty="0">
              <a:latin typeface="+mn-lt"/>
            </a:endParaRPr>
          </a:p>
        </p:txBody>
      </p:sp>
      <p:sp>
        <p:nvSpPr>
          <p:cNvPr id="3" name="Rektangel 2"/>
          <p:cNvSpPr/>
          <p:nvPr/>
        </p:nvSpPr>
        <p:spPr>
          <a:xfrm>
            <a:off x="687977" y="625236"/>
            <a:ext cx="10816046" cy="5447645"/>
          </a:xfrm>
          <a:prstGeom prst="rect">
            <a:avLst/>
          </a:prstGeom>
        </p:spPr>
        <p:txBody>
          <a:bodyPr wrap="square">
            <a:spAutoFit/>
          </a:bodyPr>
          <a:lstStyle/>
          <a:p>
            <a:endParaRPr lang="nb-NO" sz="2400" b="1" dirty="0" smtClean="0">
              <a:latin typeface="+mj-lt"/>
            </a:endParaRPr>
          </a:p>
          <a:p>
            <a:r>
              <a:rPr lang="nb-NO" sz="2400" b="1" dirty="0" smtClean="0">
                <a:latin typeface="+mj-lt"/>
              </a:rPr>
              <a:t>Stedsledelse</a:t>
            </a:r>
            <a:r>
              <a:rPr lang="nb-NO" sz="2400" b="1" dirty="0">
                <a:latin typeface="+mj-lt"/>
              </a:rPr>
              <a:t>: </a:t>
            </a:r>
            <a:endParaRPr lang="nb-NO" sz="2400" b="1" dirty="0" smtClean="0">
              <a:latin typeface="+mj-lt"/>
            </a:endParaRPr>
          </a:p>
          <a:p>
            <a:r>
              <a:rPr lang="nb-NO" dirty="0" smtClean="0">
                <a:latin typeface="+mj-lt"/>
              </a:rPr>
              <a:t>Limet </a:t>
            </a:r>
            <a:r>
              <a:rPr lang="nb-NO" dirty="0">
                <a:latin typeface="+mj-lt"/>
              </a:rPr>
              <a:t>som får ting til å henge sammen</a:t>
            </a:r>
            <a:br>
              <a:rPr lang="nb-NO" dirty="0">
                <a:latin typeface="+mj-lt"/>
              </a:rPr>
            </a:br>
            <a:r>
              <a:rPr lang="nb-NO" dirty="0">
                <a:latin typeface="+mj-lt"/>
              </a:rPr>
              <a:t>kunnskap og lederskap</a:t>
            </a:r>
            <a:br>
              <a:rPr lang="nb-NO" dirty="0">
                <a:latin typeface="+mj-lt"/>
              </a:rPr>
            </a:br>
            <a:r>
              <a:rPr lang="nb-NO" dirty="0">
                <a:latin typeface="+mj-lt"/>
              </a:rPr>
              <a:t>felleskapsledelse</a:t>
            </a:r>
            <a:br>
              <a:rPr lang="nb-NO" dirty="0">
                <a:latin typeface="+mj-lt"/>
              </a:rPr>
            </a:br>
            <a:r>
              <a:rPr lang="nb-NO" dirty="0" err="1">
                <a:latin typeface="+mj-lt"/>
              </a:rPr>
              <a:t>sammenhengsforståelse</a:t>
            </a:r>
            <a:r>
              <a:rPr lang="nb-NO" dirty="0">
                <a:latin typeface="+mj-lt"/>
              </a:rPr>
              <a:t/>
            </a:r>
            <a:br>
              <a:rPr lang="nb-NO" dirty="0">
                <a:latin typeface="+mj-lt"/>
              </a:rPr>
            </a:br>
            <a:r>
              <a:rPr lang="nb-NO" dirty="0">
                <a:latin typeface="+mj-lt"/>
              </a:rPr>
              <a:t>aksjonsrettet tilnærming og dynamisk organisering</a:t>
            </a:r>
            <a:br>
              <a:rPr lang="nb-NO" dirty="0">
                <a:latin typeface="+mj-lt"/>
              </a:rPr>
            </a:br>
            <a:r>
              <a:rPr lang="nb-NO" dirty="0">
                <a:latin typeface="+mj-lt"/>
              </a:rPr>
              <a:t>digital teknologi og digital tilgjengeliggjøring</a:t>
            </a:r>
            <a:br>
              <a:rPr lang="nb-NO" dirty="0">
                <a:latin typeface="+mj-lt"/>
              </a:rPr>
            </a:br>
            <a:r>
              <a:rPr lang="nb-NO" dirty="0">
                <a:latin typeface="+mj-lt"/>
              </a:rPr>
              <a:t>utfordringer eller </a:t>
            </a:r>
            <a:r>
              <a:rPr lang="nb-NO" dirty="0" smtClean="0">
                <a:latin typeface="+mj-lt"/>
              </a:rPr>
              <a:t>muligheter</a:t>
            </a:r>
          </a:p>
          <a:p>
            <a:r>
              <a:rPr lang="nb-NO" dirty="0">
                <a:latin typeface="+mj-lt"/>
              </a:rPr>
              <a:t/>
            </a:r>
            <a:br>
              <a:rPr lang="nb-NO" dirty="0">
                <a:latin typeface="+mj-lt"/>
              </a:rPr>
            </a:br>
            <a:r>
              <a:rPr lang="nb-NO" sz="2400" b="1" dirty="0" smtClean="0">
                <a:latin typeface="+mj-lt"/>
              </a:rPr>
              <a:t>Stedsinnovasjon</a:t>
            </a:r>
            <a:r>
              <a:rPr lang="nb-NO" sz="2400" dirty="0">
                <a:latin typeface="+mj-lt"/>
              </a:rPr>
              <a:t>: </a:t>
            </a:r>
            <a:endParaRPr lang="nb-NO" sz="2400" dirty="0" smtClean="0">
              <a:latin typeface="+mj-lt"/>
            </a:endParaRPr>
          </a:p>
          <a:p>
            <a:r>
              <a:rPr lang="nb-NO" dirty="0" smtClean="0">
                <a:latin typeface="+mj-lt"/>
              </a:rPr>
              <a:t>verktøy </a:t>
            </a:r>
            <a:r>
              <a:rPr lang="nb-NO" dirty="0">
                <a:latin typeface="+mj-lt"/>
              </a:rPr>
              <a:t>og rammer som skaper erfaringer, eksperimenter og differensiering ( Skreddersøm- ikke maskinsøm)</a:t>
            </a:r>
            <a:br>
              <a:rPr lang="nb-NO" dirty="0">
                <a:latin typeface="+mj-lt"/>
              </a:rPr>
            </a:br>
            <a:endParaRPr lang="nb-NO" dirty="0" smtClean="0">
              <a:latin typeface="+mj-lt"/>
            </a:endParaRPr>
          </a:p>
          <a:p>
            <a:r>
              <a:rPr lang="nb-NO" sz="2400" b="1" dirty="0" smtClean="0">
                <a:latin typeface="+mj-lt"/>
              </a:rPr>
              <a:t>Steds </a:t>
            </a:r>
            <a:r>
              <a:rPr lang="nb-NO" sz="2400" b="1" dirty="0">
                <a:latin typeface="+mj-lt"/>
              </a:rPr>
              <a:t>«markedsføring»- få fortellingene ut « der»</a:t>
            </a:r>
            <a:br>
              <a:rPr lang="nb-NO" sz="2400" b="1" dirty="0">
                <a:latin typeface="+mj-lt"/>
              </a:rPr>
            </a:br>
            <a:r>
              <a:rPr lang="nb-NO" dirty="0">
                <a:latin typeface="+mj-lt"/>
              </a:rPr>
              <a:t>Kjært barn har mange navn: </a:t>
            </a:r>
            <a:r>
              <a:rPr lang="nb-NO" dirty="0" err="1">
                <a:latin typeface="+mj-lt"/>
              </a:rPr>
              <a:t>branding</a:t>
            </a:r>
            <a:r>
              <a:rPr lang="nb-NO" dirty="0">
                <a:latin typeface="+mj-lt"/>
              </a:rPr>
              <a:t>, markedsføring, merkevarebygging, destinasjonsutvikling…omdømmebygging</a:t>
            </a:r>
            <a:br>
              <a:rPr lang="nb-NO" dirty="0">
                <a:latin typeface="+mj-lt"/>
              </a:rPr>
            </a:br>
            <a:r>
              <a:rPr lang="nb-NO" dirty="0">
                <a:latin typeface="+mj-lt"/>
              </a:rPr>
              <a:t>og/ eller …tilhørighet og identitet, </a:t>
            </a:r>
            <a:r>
              <a:rPr lang="nb-NO" dirty="0" err="1" smtClean="0">
                <a:latin typeface="+mj-lt"/>
              </a:rPr>
              <a:t>stedsbilder</a:t>
            </a:r>
            <a:r>
              <a:rPr lang="nb-NO" dirty="0" smtClean="0">
                <a:latin typeface="+mj-lt"/>
              </a:rPr>
              <a:t>…stedsfortellinger</a:t>
            </a:r>
          </a:p>
          <a:p>
            <a:endParaRPr lang="nb-NO" dirty="0" smtClean="0">
              <a:latin typeface="+mj-lt"/>
            </a:endParaRPr>
          </a:p>
          <a:p>
            <a:endParaRPr lang="nb-NO" b="1" dirty="0" smtClean="0">
              <a:latin typeface="+mj-lt"/>
            </a:endParaRPr>
          </a:p>
        </p:txBody>
      </p:sp>
    </p:spTree>
    <p:extLst>
      <p:ext uri="{BB962C8B-B14F-4D97-AF65-F5344CB8AC3E}">
        <p14:creationId xmlns:p14="http://schemas.microsoft.com/office/powerpoint/2010/main" val="84539698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48343" y="461554"/>
            <a:ext cx="11347267" cy="5886995"/>
          </a:xfrm>
          <a:solidFill>
            <a:schemeClr val="accent1">
              <a:lumMod val="20000"/>
              <a:lumOff val="80000"/>
            </a:schemeClr>
          </a:solidFill>
        </p:spPr>
        <p:txBody>
          <a:bodyPr>
            <a:normAutofit fontScale="90000"/>
          </a:bodyPr>
          <a:lstStyle/>
          <a:p>
            <a:r>
              <a:rPr lang="nb-NO" sz="2700" b="1" dirty="0">
                <a:latin typeface="Calibri Light" panose="020F0302020204030204" pitchFamily="34" charset="0"/>
              </a:rPr>
              <a:t/>
            </a:r>
            <a:br>
              <a:rPr lang="nb-NO" sz="2700" b="1" dirty="0">
                <a:latin typeface="Calibri Light" panose="020F0302020204030204" pitchFamily="34" charset="0"/>
              </a:rPr>
            </a:br>
            <a:r>
              <a:rPr lang="nb-NO" sz="2200" b="1" dirty="0"/>
              <a:t>Konflikt- og skepsis-håndtering… hvordan er møte-formen og hvor møtes man? Hvordan er makten i rommet?</a:t>
            </a:r>
            <a:br>
              <a:rPr lang="nb-NO" sz="2200" b="1" dirty="0"/>
            </a:br>
            <a:r>
              <a:rPr lang="nb-NO" sz="2200" b="1" dirty="0"/>
              <a:t>Innbyggerdrevne design-prosesser må få rom</a:t>
            </a:r>
            <a:r>
              <a:rPr lang="nb-NO" sz="2200" b="1" dirty="0" smtClean="0"/>
              <a:t>.</a:t>
            </a:r>
            <a:br>
              <a:rPr lang="nb-NO" sz="2200" b="1" dirty="0" smtClean="0"/>
            </a:br>
            <a:r>
              <a:rPr lang="nb-NO" sz="2200" b="1" dirty="0"/>
              <a:t/>
            </a:r>
            <a:br>
              <a:rPr lang="nb-NO" sz="2200" b="1" dirty="0"/>
            </a:br>
            <a:r>
              <a:rPr lang="nb-NO" sz="2200" b="1" dirty="0"/>
              <a:t>Kjenner man problemet og problemstillingens karakter?</a:t>
            </a:r>
            <a:r>
              <a:rPr lang="nb-NO" sz="2200" dirty="0"/>
              <a:t/>
            </a:r>
            <a:br>
              <a:rPr lang="nb-NO" sz="2200" dirty="0"/>
            </a:br>
            <a:r>
              <a:rPr lang="nb-NO" sz="2200" dirty="0" smtClean="0"/>
              <a:t/>
            </a:r>
            <a:br>
              <a:rPr lang="nb-NO" sz="2200" dirty="0" smtClean="0"/>
            </a:br>
            <a:r>
              <a:rPr lang="nb-NO" sz="2200" b="1" dirty="0" smtClean="0"/>
              <a:t>Kompleks</a:t>
            </a:r>
            <a:r>
              <a:rPr lang="nb-NO" sz="2200" b="1" dirty="0"/>
              <a:t>: årsak og virkning sammenfaller gjerne bare i retroperspektiv. Uforutsigbart</a:t>
            </a:r>
            <a:br>
              <a:rPr lang="nb-NO" sz="2200" b="1" dirty="0"/>
            </a:br>
            <a:r>
              <a:rPr lang="nb-NO" sz="2200" b="1" dirty="0"/>
              <a:t>Testing som metode er ofte det beste, prøve og feile…midlertidighet…</a:t>
            </a:r>
            <a:br>
              <a:rPr lang="nb-NO" sz="2200" b="1" dirty="0"/>
            </a:br>
            <a:r>
              <a:rPr lang="nb-NO" sz="2200" b="1" dirty="0"/>
              <a:t/>
            </a:r>
            <a:br>
              <a:rPr lang="nb-NO" sz="2200" b="1" dirty="0"/>
            </a:br>
            <a:r>
              <a:rPr lang="nb-NO" sz="2200" b="1" dirty="0"/>
              <a:t>Komplisert: Årsak og virkning er separert over tid og </a:t>
            </a:r>
            <a:r>
              <a:rPr lang="nb-NO" sz="2200" b="1" dirty="0" err="1"/>
              <a:t>rom..mange</a:t>
            </a:r>
            <a:r>
              <a:rPr lang="nb-NO" sz="2200" b="1" dirty="0"/>
              <a:t> variabler</a:t>
            </a:r>
            <a:br>
              <a:rPr lang="nb-NO" sz="2200" b="1" dirty="0"/>
            </a:br>
            <a:r>
              <a:rPr lang="nb-NO" sz="2200" b="1" dirty="0"/>
              <a:t>Analyserbart og gjenkjennbart ved litt undersøkelser</a:t>
            </a:r>
            <a:br>
              <a:rPr lang="nb-NO" sz="2200" b="1" dirty="0"/>
            </a:br>
            <a:r>
              <a:rPr lang="nb-NO" sz="2200" b="1" dirty="0"/>
              <a:t/>
            </a:r>
            <a:br>
              <a:rPr lang="nb-NO" sz="2200" b="1" dirty="0"/>
            </a:br>
            <a:r>
              <a:rPr lang="nb-NO" sz="2200" b="1" dirty="0" smtClean="0"/>
              <a:t>Kaotisk: </a:t>
            </a:r>
            <a:r>
              <a:rPr lang="nb-NO" sz="2200" b="1" dirty="0"/>
              <a:t>Uklar årsak og virkning</a:t>
            </a:r>
            <a:br>
              <a:rPr lang="nb-NO" sz="2200" b="1" dirty="0"/>
            </a:br>
            <a:r>
              <a:rPr lang="nb-NO" sz="2200" b="1" dirty="0"/>
              <a:t>Tilnærming: Man må handle, gå inn i situasjonen/ ut i </a:t>
            </a:r>
            <a:r>
              <a:rPr lang="nb-NO" sz="2200" b="1" dirty="0" smtClean="0"/>
              <a:t>området, </a:t>
            </a:r>
            <a:r>
              <a:rPr lang="nb-NO" sz="2200" b="1" dirty="0"/>
              <a:t>observere, </a:t>
            </a:r>
            <a:r>
              <a:rPr lang="nb-NO" sz="2200" b="1" dirty="0" smtClean="0"/>
              <a:t>agere, håndtere…</a:t>
            </a:r>
            <a:br>
              <a:rPr lang="nb-NO" sz="2200" b="1" dirty="0" smtClean="0"/>
            </a:br>
            <a:r>
              <a:rPr lang="nb-NO" sz="2200" b="1" dirty="0" smtClean="0"/>
              <a:t/>
            </a:r>
            <a:br>
              <a:rPr lang="nb-NO" sz="2200" b="1" dirty="0" smtClean="0"/>
            </a:br>
            <a:r>
              <a:rPr lang="nb-NO" sz="2200" b="1" dirty="0" smtClean="0"/>
              <a:t>Enkel:</a:t>
            </a:r>
            <a:r>
              <a:rPr lang="nb-NO" sz="2200" b="1" dirty="0"/>
              <a:t/>
            </a:r>
            <a:br>
              <a:rPr lang="nb-NO" sz="2200" b="1" dirty="0"/>
            </a:br>
            <a:r>
              <a:rPr lang="nb-NO" sz="2200" b="1" dirty="0"/>
              <a:t>Årsak og virkning kan gjentas og er forutsigbare.</a:t>
            </a:r>
            <a:br>
              <a:rPr lang="nb-NO" sz="2200" b="1" dirty="0"/>
            </a:br>
            <a:r>
              <a:rPr lang="nb-NO" sz="2200" b="1" dirty="0"/>
              <a:t>Kjente forhold.</a:t>
            </a:r>
            <a:br>
              <a:rPr lang="nb-NO" sz="2200" b="1" dirty="0"/>
            </a:br>
            <a:r>
              <a:rPr lang="nb-NO" sz="2200" b="1" dirty="0"/>
              <a:t>Tilnærming: </a:t>
            </a:r>
            <a:r>
              <a:rPr lang="nb-NO" sz="2200" b="1" dirty="0" err="1"/>
              <a:t>kategoriesere</a:t>
            </a:r>
            <a:r>
              <a:rPr lang="nb-NO" sz="2200" b="1" dirty="0"/>
              <a:t> utfordringer og virkninger og jobbe målrettet med forebygging</a:t>
            </a:r>
            <a:r>
              <a:rPr lang="nb-NO" b="1" dirty="0"/>
              <a:t/>
            </a:r>
            <a:br>
              <a:rPr lang="nb-NO" b="1" dirty="0"/>
            </a:br>
            <a:r>
              <a:rPr lang="nb-NO" b="1" dirty="0" smtClean="0">
                <a:latin typeface="Calibri Light" panose="020F0302020204030204" pitchFamily="34" charset="0"/>
              </a:rPr>
              <a:t/>
            </a:r>
            <a:br>
              <a:rPr lang="nb-NO" b="1" dirty="0" smtClean="0">
                <a:latin typeface="Calibri Light" panose="020F0302020204030204" pitchFamily="34" charset="0"/>
              </a:rPr>
            </a:br>
            <a:endParaRPr lang="nb-NO" sz="2700" b="1" dirty="0">
              <a:latin typeface="+mn-lt"/>
            </a:endParaRPr>
          </a:p>
        </p:txBody>
      </p:sp>
    </p:spTree>
    <p:extLst>
      <p:ext uri="{BB962C8B-B14F-4D97-AF65-F5344CB8AC3E}">
        <p14:creationId xmlns:p14="http://schemas.microsoft.com/office/powerpoint/2010/main" val="386841850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00892" y="470263"/>
            <a:ext cx="11283142" cy="5700762"/>
          </a:xfrm>
          <a:solidFill>
            <a:schemeClr val="accent1">
              <a:lumMod val="20000"/>
              <a:lumOff val="80000"/>
            </a:schemeClr>
          </a:solidFill>
        </p:spPr>
        <p:txBody>
          <a:bodyPr>
            <a:normAutofit/>
          </a:bodyPr>
          <a:lstStyle/>
          <a:p>
            <a:r>
              <a:rPr lang="nb-NO" sz="3200" b="1" dirty="0"/>
              <a:t> </a:t>
            </a:r>
            <a:r>
              <a:rPr lang="nb-NO" sz="3200" b="1" dirty="0" smtClean="0"/>
              <a:t>                                    Helhet og nærhet</a:t>
            </a:r>
            <a:r>
              <a:rPr lang="nb-NO" sz="3200" dirty="0" smtClean="0"/>
              <a:t/>
            </a:r>
            <a:br>
              <a:rPr lang="nb-NO" sz="3200" dirty="0" smtClean="0"/>
            </a:br>
            <a:r>
              <a:rPr lang="nb-NO" sz="3200" dirty="0"/>
              <a:t/>
            </a:r>
            <a:br>
              <a:rPr lang="nb-NO" sz="3200" dirty="0"/>
            </a:br>
            <a:r>
              <a:rPr lang="nb-NO" sz="3200" dirty="0" smtClean="0"/>
              <a:t>      </a:t>
            </a:r>
            <a:r>
              <a:rPr lang="nb-NO" sz="2400" dirty="0" smtClean="0"/>
              <a:t>Hvilket </a:t>
            </a:r>
            <a:r>
              <a:rPr lang="nb-NO" sz="2400" dirty="0"/>
              <a:t>blikk, hvilke perspektiv og hvilke samarbeidsmodeller må være tilstede </a:t>
            </a:r>
            <a:r>
              <a:rPr lang="nb-NO" sz="2400" dirty="0" smtClean="0"/>
              <a:t/>
            </a:r>
            <a:br>
              <a:rPr lang="nb-NO" sz="2400" dirty="0" smtClean="0"/>
            </a:br>
            <a:r>
              <a:rPr lang="nb-NO" sz="2400" dirty="0" smtClean="0"/>
              <a:t>        for </a:t>
            </a:r>
            <a:r>
              <a:rPr lang="nb-NO" sz="2400" dirty="0"/>
              <a:t>å stimulere til, og legge til rette for, aktiv sivilsamfunnsmobilisering, </a:t>
            </a:r>
            <a:r>
              <a:rPr lang="nb-NO" sz="2400" dirty="0" smtClean="0"/>
              <a:t>  </a:t>
            </a:r>
            <a:br>
              <a:rPr lang="nb-NO" sz="2400" dirty="0" smtClean="0"/>
            </a:br>
            <a:r>
              <a:rPr lang="nb-NO" sz="2400" dirty="0"/>
              <a:t> </a:t>
            </a:r>
            <a:r>
              <a:rPr lang="nb-NO" sz="2400" dirty="0" smtClean="0"/>
              <a:t>       innbyggerinvolvering </a:t>
            </a:r>
            <a:r>
              <a:rPr lang="nb-NO" sz="2400" dirty="0"/>
              <a:t>og medvirkning i kommunale planprosesser, </a:t>
            </a:r>
            <a:r>
              <a:rPr lang="nb-NO" sz="2400" dirty="0" smtClean="0"/>
              <a:t/>
            </a:r>
            <a:br>
              <a:rPr lang="nb-NO" sz="2400" dirty="0" smtClean="0"/>
            </a:br>
            <a:r>
              <a:rPr lang="nb-NO" sz="2400" dirty="0"/>
              <a:t> </a:t>
            </a:r>
            <a:r>
              <a:rPr lang="nb-NO" sz="2400" dirty="0" smtClean="0"/>
              <a:t>       steds- </a:t>
            </a:r>
            <a:r>
              <a:rPr lang="nb-NO" sz="2400" dirty="0"/>
              <a:t>og </a:t>
            </a:r>
            <a:r>
              <a:rPr lang="nb-NO" sz="2400" dirty="0" smtClean="0"/>
              <a:t>byutviklingsprosjekt</a:t>
            </a:r>
            <a:r>
              <a:rPr lang="nb-NO" sz="2400" dirty="0"/>
              <a:t>?</a:t>
            </a:r>
            <a:endParaRPr lang="nb-NO" sz="2400" dirty="0">
              <a:cs typeface="Times New Roman" panose="02020603050405020304" pitchFamily="18" charset="0"/>
            </a:endParaRPr>
          </a:p>
        </p:txBody>
      </p:sp>
    </p:spTree>
    <p:extLst>
      <p:ext uri="{BB962C8B-B14F-4D97-AF65-F5344CB8AC3E}">
        <p14:creationId xmlns:p14="http://schemas.microsoft.com/office/powerpoint/2010/main" val="202486163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00891" y="365761"/>
            <a:ext cx="11248308" cy="6092648"/>
          </a:xfrm>
          <a:solidFill>
            <a:schemeClr val="accent1">
              <a:lumMod val="20000"/>
              <a:lumOff val="80000"/>
            </a:schemeClr>
          </a:solidFill>
        </p:spPr>
        <p:txBody>
          <a:bodyPr>
            <a:normAutofit/>
          </a:bodyPr>
          <a:lstStyle/>
          <a:p>
            <a:endParaRPr lang="nb-NO" sz="2000" dirty="0">
              <a:cs typeface="Times New Roman" panose="02020603050405020304" pitchFamily="18" charset="0"/>
            </a:endParaRPr>
          </a:p>
        </p:txBody>
      </p:sp>
      <p:sp>
        <p:nvSpPr>
          <p:cNvPr id="3" name="Plassholder for innhold 2"/>
          <p:cNvSpPr>
            <a:spLocks noGrp="1"/>
          </p:cNvSpPr>
          <p:nvPr>
            <p:ph idx="1"/>
          </p:nvPr>
        </p:nvSpPr>
        <p:spPr>
          <a:xfrm>
            <a:off x="838200" y="757646"/>
            <a:ext cx="4169229" cy="5419317"/>
          </a:xfrm>
        </p:spPr>
        <p:txBody>
          <a:bodyPr>
            <a:normAutofit/>
          </a:bodyPr>
          <a:lstStyle/>
          <a:p>
            <a:pPr marL="0" indent="0">
              <a:buNone/>
            </a:pPr>
            <a:endParaRPr lang="nb-NO" dirty="0" smtClean="0">
              <a:latin typeface="Times New Roman" panose="02020603050405020304" pitchFamily="18" charset="0"/>
              <a:cs typeface="Times New Roman" panose="02020603050405020304" pitchFamily="18" charset="0"/>
            </a:endParaRPr>
          </a:p>
          <a:p>
            <a:pPr marL="0" indent="0">
              <a:buNone/>
            </a:pPr>
            <a:endParaRPr lang="nb-NO" dirty="0">
              <a:latin typeface="Times New Roman" panose="02020603050405020304" pitchFamily="18" charset="0"/>
              <a:cs typeface="Times New Roman" panose="02020603050405020304" pitchFamily="18" charset="0"/>
            </a:endParaRPr>
          </a:p>
          <a:p>
            <a:endParaRPr lang="nb-NO" dirty="0"/>
          </a:p>
        </p:txBody>
      </p:sp>
      <p:pic>
        <p:nvPicPr>
          <p:cNvPr id="4" name="Bilde 3"/>
          <p:cNvPicPr>
            <a:picLocks noChangeAspect="1"/>
          </p:cNvPicPr>
          <p:nvPr/>
        </p:nvPicPr>
        <p:blipFill>
          <a:blip r:embed="rId2"/>
          <a:stretch>
            <a:fillRect/>
          </a:stretch>
        </p:blipFill>
        <p:spPr>
          <a:xfrm>
            <a:off x="1365094" y="757646"/>
            <a:ext cx="9461812" cy="5201413"/>
          </a:xfrm>
          <a:prstGeom prst="rect">
            <a:avLst/>
          </a:prstGeom>
        </p:spPr>
      </p:pic>
    </p:spTree>
    <p:extLst>
      <p:ext uri="{BB962C8B-B14F-4D97-AF65-F5344CB8AC3E}">
        <p14:creationId xmlns:p14="http://schemas.microsoft.com/office/powerpoint/2010/main" val="4236446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2879</TotalTime>
  <Words>759</Words>
  <Application>Microsoft Office PowerPoint</Application>
  <PresentationFormat>Widescreen</PresentationFormat>
  <Paragraphs>125</Paragraphs>
  <Slides>48</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48</vt:i4>
      </vt:variant>
    </vt:vector>
  </HeadingPairs>
  <TitlesOfParts>
    <vt:vector size="54" baseType="lpstr">
      <vt:lpstr>Aharoni</vt:lpstr>
      <vt:lpstr>Arial</vt:lpstr>
      <vt:lpstr>Calibri</vt:lpstr>
      <vt:lpstr>Calibri Light</vt:lpstr>
      <vt:lpstr>Times New Roman</vt:lpstr>
      <vt:lpstr>Office-tema</vt:lpstr>
      <vt:lpstr> Med hjerte for levende lokaler og for Arendal  SAMMEN OM BYEN Norsk Planmøte 2018   Lisbeth Iversen - Prosjektleder LL-A og Leder MHFA-nettverket. Offentlig PhD-kandidat AHO.   </vt:lpstr>
      <vt:lpstr>PowerPoint-presentasjon</vt:lpstr>
      <vt:lpstr> Mange endringskrefter og diskurser: Globalisering Demografiske endringer Reformer Nedskalering og demokratisering Velferdsmodell under press Lavutslippsamfunnet Bærekraft…..demokrati-den fjerde dimensjonen Makt og avmakt Samskaping og fasilitering Sammenhengsforståelse og felleskapsledelse Den kompakte byen-og hva med kvalitet og rom for mangfold? Den relasjonelle byen Byliv, bymiks, attraktivitet og vitalitet By- og stedsforming-arkitektur-infrastruktur-innovasjonskultur.  Arkitektur versus byggeskikk Kunnskap versus visdom til å forvalte kunnskap Endringsvilje og forandringskompetanse Det digitale og sosiale Økonomi versus ressurser  Står vi overfor et paradigmeskifte – nye behov, ny mentalitet og vitalitet?  </vt:lpstr>
      <vt:lpstr>Status for norsk offentlig planlegging:  Ca. 90% av offentlige planer er satt ut til markedsaktører. Dette er unikt for Norge. Forskning viser at det er lavere interesse for innbyggerinvolvering blant konsulenter, enn blant offentlige planleggere. (Hanssen, G. and Falleth, E.I. 2014).  Det ser ut til at offentlig sektor opplever utfordringer knyttet til funksjonsfeil i markedet, og det å sikre viktige felles goder som tilgang til sosial infrastruktur, fellesrom,sol, lys og utsikt i boligprosjekt. (DEMOSREG, 2005-2010).   Hva kan både kommunene og konsulentene gjøre for å endre på dette? Hvordan sikre sosial,økonomisk, mljømessig og demokratisk bærekraft, innbyggerinvolvering, skaperkraft, innovasjon og samskaping? </vt:lpstr>
      <vt:lpstr>   Kommunens roller:  forvalter lovgiver eier bestiller tilrettelegger  fasiliterende aktør, i samarbeid med innbyggere og utbyggere.  Samarbeid, samskaping, relasjoner og ulike roller, og rom for forskjellighet, mobilitet og fleksibilitet. Organisering og steds-ledelse, mål, mestring og mening. Er planleggingssituasjonen kompleks, komplisert, kaotisk eller enkel?    </vt:lpstr>
      <vt:lpstr>      </vt:lpstr>
      <vt:lpstr> Konflikt- og skepsis-håndtering… hvordan er møte-formen og hvor møtes man? Hvordan er makten i rommet? Innbyggerdrevne design-prosesser må få rom.  Kjenner man problemet og problemstillingens karakter?  Kompleks: årsak og virkning sammenfaller gjerne bare i retroperspektiv. Uforutsigbart Testing som metode er ofte det beste, prøve og feile…midlertidighet…  Komplisert: Årsak og virkning er separert over tid og rom..mange variabler Analyserbart og gjenkjennbart ved litt undersøkelser  Kaotisk: Uklar årsak og virkning Tilnærming: Man må handle, gå inn i situasjonen/ ut i området, observere, agere, håndtere…  Enkel: Årsak og virkning kan gjentas og er forutsigbare. Kjente forhold. Tilnærming: kategoriesere utfordringer og virkninger og jobbe målrettet med forebygging  </vt:lpstr>
      <vt:lpstr>                                     Helhet og nærhet        Hvilket blikk, hvilke perspektiv og hvilke samarbeidsmodeller må være tilstede          for å stimulere til, og legge til rette for, aktiv sivilsamfunnsmobilisering,            innbyggerinvolvering og medvirkning i kommunale planprosesser,          steds- og byutviklingsprosjekt?</vt:lpstr>
      <vt:lpstr>PowerPoint-presentasjon</vt:lpstr>
      <vt:lpstr>  Hvordan skape levende lokaler i et historisk bysentrum, hvor det meste er utbygd?  Hva har skjedd i Levende Lokaler-Arendal prosjektet, og  hvordan har vi jobbet?   </vt:lpstr>
      <vt:lpstr>   Forankring     Felles forståelse    Fortellinger    Fellesskapsledelse    Forhandling    Forandring </vt:lpstr>
      <vt:lpstr>                         Muligheter                    eller vanskeligheter?</vt:lpstr>
      <vt:lpstr>PowerPoint-presentasjon</vt:lpstr>
      <vt:lpstr>Handler det om å bygge infrastruktur, eller mer  om å dyrke frem en  «bry-deg»-    kultur ?   </vt:lpstr>
      <vt:lpstr>                  SAMSKAPING </vt:lpstr>
      <vt:lpstr>   Mange tar ansvar for                  det som    «ingen» har ansvar for!</vt:lpstr>
      <vt:lpstr>         SAMSKAPING Samskaping, innovasjon og nye løsninger. Hvordan jobbe sammen mot felles mål? </vt:lpstr>
      <vt:lpstr>Samskaping eller  Co-creation er noe vi har jobbet med gjennom  Med Hjerte For Arendal- nettverket,  inspirert av internasjonal og skandinavisk teori og praksis. Det finnes ulike former for samskaping.   Kilde: Ulrich, (Guribye ,2016)</vt:lpstr>
      <vt:lpstr>Samskaping Lånt fra næringslivet: Verdiskaping mellom bedrifter og brukere Velferdsløsninger sammen med innbyggerne. Hver deltaker bidrar med ressurser og kunnskap og samarbeider for å finne løsninger på felles utfordringer. Men hva er kommune 3.0?</vt:lpstr>
      <vt:lpstr>   Kommune 3.0 </vt:lpstr>
      <vt:lpstr>     </vt:lpstr>
      <vt:lpstr>Velferd, sosial, miljømessig og økonomisk bærekraft må sees i sammenheng:  Å gi folk mulighet til medvirkning (empowerment),  å skape en kultur for samskaping og styrke lokal identitet ( cultural environment and identity)  og kunnskaps- og opplysningsarbeid (enlightenment), er avgjørende rammebetingelser   "Vi fyller tomrom og bygger broer over mellomrom"</vt:lpstr>
      <vt:lpstr> Visjoner og       Ambisjoner:  Det handler om     noe større enn    oss, noe felles,  om BÆREKRAFT  og  VÆREKRAFT…  kraften som   bærer?</vt:lpstr>
      <vt:lpstr>Med Hjerte for Arendal er  et nasjonalt pilotprosjekt:</vt:lpstr>
      <vt:lpstr>  </vt:lpstr>
      <vt:lpstr>Kommunen og sivilsamfunnet i samarbeid  med forskningen: </vt:lpstr>
      <vt:lpstr>  </vt:lpstr>
      <vt:lpstr>   Det handler om å gjenreise kraften, lokaldemokratiet og        økonomien i et lokalsamfunn- gjennom invitasjon, kunnskapsdeling og           kommunikasjon!              John P. Kretzmann og John L. MCKNIGHT        « Building Communities from the inside out- A path toward finding and          mobilizing a Community’s assets» (ABCD- metoden).                            Å forløse individenes kapasitet og ressurser       Å forløse kraften i lokale organisasjoner og foreninger       Å få identifisert og engasjert lokale lag og organisasjoner i partnerskap        for å styrke lokalsamfunnet       Å gjenreise økonomien i lokalsamfunnet       Å igangsette et ressursbasert samfunnsutviklingsprosjekt lokalt</vt:lpstr>
      <vt:lpstr>    Tjenende lederskap:      Tjenende ledelse som et prinsipp:        Denne typen horisontalt lederskap fokuserer altså primært på partenes            behov, utvikling og egenmestring (empowerment) fremfor tradisjonell         styring gjennom kontroll og delegering. Vi benytter gjerne analogier fra         gartneryrket, der det å dyrke frem, vanne, styrke, høste fremstår som         sentrale oppgaver for å gi aktørene fred til å la prosjekter og ideer         modnes, ta ansvar for avlingen selv, og for at det skal spire og gro.</vt:lpstr>
      <vt:lpstr>Hvordan jobber vi?  Vi går ut der “de andre” er og dyrker frem og styrker lokalt lederskap, eierskap og lokalsamfunnets muligheter for å forvalte sine ressurser.</vt:lpstr>
      <vt:lpstr>                         Verktøy og virkemidler og muligheter:                Å gå ut som metode…å møte de andre på halvveien- og der de er…?               Dialog og infrastruktur for samtaler og menneskemøter               Samtale om byen, versus debatt…               Verksted, folketråkk, barnetråkk, eksperiment, taktisk urbanisme og midlertidighet               Viktig å håndtere både fakta og følelser?                Medskapere og stedskapere    </vt:lpstr>
      <vt:lpstr>  </vt:lpstr>
      <vt:lpstr>Folk møter Folk: Vi deler hverandres tid, erfaringer og opplevelser rundt et langbord på biblioteket. Et samarbeid mellom Arendal Voksenopplæring, Arendal Bibliotek og Med Hjerte For Arendal.</vt:lpstr>
      <vt:lpstr>Ressurskartlegging og kobling av aktører……</vt:lpstr>
      <vt:lpstr>     Det handler om       kartlegging,     lokal kunnskap og       kobling mellom     aktører           </vt:lpstr>
      <vt:lpstr> Natur og  Innovasjonskultur – Ressurser i Samspill,  og nye MULIGHETSROM </vt:lpstr>
      <vt:lpstr> CO-WORKING, DELINGSØKONOMI OG  BYØKOLOGI </vt:lpstr>
      <vt:lpstr>  Spille  Leke Lære Lage          </vt:lpstr>
      <vt:lpstr>            Informasjon    Kommunikasjon    Aksjon    Innovasjon:    Eksperimentere..         filosofere,      navigere…    «Handlinger skaper       holdninger!»     Foto Liv Ekeberg </vt:lpstr>
      <vt:lpstr>   Kunsten     viser     vei</vt:lpstr>
      <vt:lpstr>PowerPoint-presentasjon</vt:lpstr>
      <vt:lpstr>         Mobilisering          Fellesskap              Følelser  </vt:lpstr>
      <vt:lpstr>Det handler om at Folket  slepper til,  og om en kombinasjon av «historiske røtter og  fremtidsføtter»                         </vt:lpstr>
      <vt:lpstr>              «Fra sentrumsdød til SENTRUMSGLØD!» </vt:lpstr>
      <vt:lpstr>                                                                                                                                                                                                                "Nå blomstrer sentrum                                                                              igjen»                                                                «Nå er alle lokalene i                                                              sentrum fylt opp: Disse                                                               sikret seg de to siste»                                                              Agderposten 13.04.2018                                                                                                                             PS!......er det noen som                                                                                         har noen ledige lokaler                                                                                i sentrum?                                                                               Foto Inger Stavelin         </vt:lpstr>
      <vt:lpstr>                      Utfordringer?</vt:lpstr>
      <vt:lpstr>     Tillit må skapes- den kan ikke kjøpes!              Man er aldri ferdig med å dyrke og høste, vanne        forhandle, oppklare og trøste….      Visjoner er viktige, men vi streber ikke etter en kunstig « by-harmoni»…men       verktøy, virkemidler, metoder og møteplasser for kontinuerlig konflikthåndtering,       friksjonsvurdering og påfyll for virkekraft, værekraft, bærekraft og       steds-energi……..      Kompetanse og kunnskap må formidles begge veier, og forutsetter både tid og tillit.        Dette er sentrale tema i PhD prosjektet jeg jobber med ved AHO, med NIBR som      biveiledning.     Kompetanse, kunnskap, utdanning, videreutdanning og livslang læring     Erfaringsbasert kunnskap må også være med </vt:lpstr>
      <vt:lpstr>Veiviser til mobilisering, fasilitering og samskaping: Å bli invitert og etterspurt Skape tillit Koble aktører Bruke tid Avklare roller Anerkjenne og synliggjøre Dele kunnskap…..og veien blir til mens vi går! Brobyggende sosial kapital og en fasiliterende og tjenende fellesskapsledelse bygger nye broer og dyrker frem nye muligheter!  Oversettende rolle som søker å bringe kunnskap og informasjon mellom aktørene på en diskursiv måte, for å bygge bro mellom det institusjonaliserte planleggingssystemet i en kommune, og de mer dynamiske, og mobiliserende innbyggerdrevne prosessene og initiativene? </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Lisbeth Iversen</dc:creator>
  <cp:lastModifiedBy>Lisbeth Iversen</cp:lastModifiedBy>
  <cp:revision>235</cp:revision>
  <dcterms:created xsi:type="dcterms:W3CDTF">2018-05-27T09:37:11Z</dcterms:created>
  <dcterms:modified xsi:type="dcterms:W3CDTF">2018-09-21T05:35:41Z</dcterms:modified>
</cp:coreProperties>
</file>