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1" r:id="rId2"/>
    <p:sldId id="287" r:id="rId3"/>
    <p:sldId id="289" r:id="rId4"/>
    <p:sldId id="297" r:id="rId5"/>
    <p:sldId id="282" r:id="rId6"/>
    <p:sldId id="262" r:id="rId7"/>
    <p:sldId id="280" r:id="rId8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02" autoAdjust="0"/>
  </p:normalViewPr>
  <p:slideViewPr>
    <p:cSldViewPr showGuides="1">
      <p:cViewPr varScale="1">
        <p:scale>
          <a:sx n="112" d="100"/>
          <a:sy n="112" d="100"/>
        </p:scale>
        <p:origin x="234" y="78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68" d="100"/>
          <a:sy n="168" d="100"/>
        </p:scale>
        <p:origin x="49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19.09.2018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19.09.2018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23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49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07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nb-NO" sz="1300" b="1" dirty="0" smtClean="0">
                <a:latin typeface="Arial"/>
                <a:ea typeface="Arial"/>
                <a:cs typeface="Arial"/>
                <a:sym typeface="Arial"/>
              </a:rPr>
              <a:t>Forskjell</a:t>
            </a:r>
            <a:r>
              <a:rPr lang="nb-NO" sz="1300" b="1" baseline="0" dirty="0" smtClean="0">
                <a:latin typeface="Arial"/>
                <a:ea typeface="Arial"/>
                <a:cs typeface="Arial"/>
                <a:sym typeface="Arial"/>
              </a:rPr>
              <a:t> før og nå – reell medvirkning</a:t>
            </a:r>
            <a:endParaRPr lang="nb-NO" sz="13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nb-NO" sz="1300" b="1" dirty="0" smtClean="0">
                <a:latin typeface="Arial"/>
                <a:ea typeface="Arial"/>
                <a:cs typeface="Arial"/>
                <a:sym typeface="Arial"/>
              </a:rPr>
              <a:t>Før: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300" dirty="0" err="1" smtClean="0">
                <a:latin typeface="Arial"/>
                <a:ea typeface="Arial"/>
                <a:cs typeface="Arial"/>
                <a:sym typeface="Arial"/>
              </a:rPr>
              <a:t>Snever</a:t>
            </a:r>
            <a:r>
              <a:rPr sz="13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deltakelse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ekspertfellesskapet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vegne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folkestyre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300" dirty="0" err="1" smtClean="0">
                <a:latin typeface="Arial"/>
                <a:ea typeface="Arial"/>
                <a:cs typeface="Arial"/>
                <a:sym typeface="Arial"/>
              </a:rPr>
              <a:t>Begrenset</a:t>
            </a:r>
            <a:r>
              <a:rPr sz="13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offentlighet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planprosessen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;				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300" b="1" dirty="0" err="1">
                <a:latin typeface="Arial"/>
                <a:ea typeface="Arial"/>
                <a:cs typeface="Arial"/>
                <a:sym typeface="Arial"/>
              </a:rPr>
              <a:t>Utfordring</a:t>
            </a:r>
            <a:r>
              <a:rPr sz="1300" b="1" dirty="0">
                <a:latin typeface="Arial"/>
                <a:ea typeface="Arial"/>
                <a:cs typeface="Arial"/>
                <a:sym typeface="Arial"/>
              </a:rPr>
              <a:t>: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300" dirty="0">
                <a:latin typeface="Arial"/>
                <a:ea typeface="Arial"/>
                <a:cs typeface="Arial"/>
                <a:sym typeface="Arial"/>
              </a:rPr>
              <a:t>- mv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ble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gjort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fordi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stod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loven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3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uttalelsen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kom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ofte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for sent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til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å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påvirke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endelig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planen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buSzPct val="100000"/>
              <a:buFont typeface="Arial"/>
              <a:buChar char="-"/>
              <a:defRPr sz="1800"/>
            </a:pP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medvirkning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kunngjøring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sz="1300" dirty="0" err="1" smtClean="0">
                <a:latin typeface="Arial"/>
                <a:ea typeface="Arial"/>
                <a:cs typeface="Arial"/>
                <a:sym typeface="Arial"/>
              </a:rPr>
              <a:t>høring</a:t>
            </a:r>
            <a:r>
              <a:rPr lang="nb-NO" sz="1300" dirty="0" smtClean="0">
                <a:latin typeface="Arial"/>
                <a:ea typeface="Arial"/>
                <a:cs typeface="Arial"/>
                <a:sym typeface="Arial"/>
              </a:rPr>
              <a:t> i alle saker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buSzPct val="100000"/>
              <a:buFont typeface="Arial"/>
              <a:buChar char="-"/>
              <a:defRPr sz="1800"/>
            </a:pP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Byggesaks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-/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arealfokus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byer);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spredt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bebyggelse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færre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låste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konflikter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buSzPct val="100000"/>
              <a:buFont typeface="Arial"/>
              <a:buChar char="-"/>
              <a:defRPr sz="1800"/>
            </a:pP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Sakskomplekset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enklere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Færre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deltakere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300" dirty="0" err="1" smtClean="0">
                <a:latin typeface="Arial"/>
                <a:ea typeface="Arial"/>
                <a:cs typeface="Arial"/>
                <a:sym typeface="Arial"/>
              </a:rPr>
              <a:t>klare</a:t>
            </a:r>
            <a:r>
              <a:rPr lang="nb-NO" sz="1300" dirty="0" smtClean="0">
                <a:latin typeface="Arial"/>
                <a:ea typeface="Arial"/>
                <a:cs typeface="Arial"/>
                <a:sym typeface="Arial"/>
              </a:rPr>
              <a:t>re</a:t>
            </a:r>
            <a:r>
              <a:rPr sz="13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interesser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raskere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300" dirty="0" err="1">
                <a:latin typeface="Arial"/>
                <a:ea typeface="Arial"/>
                <a:cs typeface="Arial"/>
                <a:sym typeface="Arial"/>
              </a:rPr>
              <a:t>prosess</a:t>
            </a:r>
            <a:r>
              <a:rPr sz="1300" dirty="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382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300" dirty="0">
                <a:latin typeface="Arial" pitchFamily="34" charset="0"/>
                <a:cs typeface="Arial" pitchFamily="34" charset="0"/>
              </a:rPr>
              <a:t>Miljø og økonomi skal med, men det må være bærekraftig – mennesket må med</a:t>
            </a:r>
          </a:p>
          <a:p>
            <a:endParaRPr lang="nb-NO" sz="1300" dirty="0">
              <a:latin typeface="Arial" pitchFamily="34" charset="0"/>
              <a:cs typeface="Arial" pitchFamily="34" charset="0"/>
            </a:endParaRPr>
          </a:p>
          <a:p>
            <a:r>
              <a:rPr lang="nb-NO" sz="1300" dirty="0">
                <a:latin typeface="Arial" pitchFamily="34" charset="0"/>
                <a:cs typeface="Arial" pitchFamily="34" charset="0"/>
              </a:rPr>
              <a:t>Demokrati handler om å gi alle en stemme</a:t>
            </a:r>
          </a:p>
          <a:p>
            <a:endParaRPr lang="nb-NO" sz="1300" dirty="0">
              <a:latin typeface="Arial" pitchFamily="34" charset="0"/>
              <a:cs typeface="Arial" pitchFamily="34" charset="0"/>
            </a:endParaRPr>
          </a:p>
          <a:p>
            <a:r>
              <a:rPr lang="nb-NO" sz="1300" dirty="0" err="1">
                <a:latin typeface="Arial" pitchFamily="34" charset="0"/>
                <a:cs typeface="Arial" pitchFamily="34" charset="0"/>
              </a:rPr>
              <a:t>Pbl</a:t>
            </a:r>
            <a:r>
              <a:rPr lang="nb-NO" sz="1300" dirty="0">
                <a:latin typeface="Arial" pitchFamily="34" charset="0"/>
                <a:cs typeface="Arial" pitchFamily="34" charset="0"/>
              </a:rPr>
              <a:t> har formål om </a:t>
            </a:r>
            <a:r>
              <a:rPr lang="nb-NO" sz="1300" b="1" dirty="0">
                <a:latin typeface="Arial" pitchFamily="34" charset="0"/>
                <a:cs typeface="Arial" pitchFamily="34" charset="0"/>
              </a:rPr>
              <a:t>samfunnsutvikling,</a:t>
            </a:r>
            <a:r>
              <a:rPr lang="nb-NO" sz="1300" dirty="0">
                <a:latin typeface="Arial" pitchFamily="34" charset="0"/>
                <a:cs typeface="Arial" pitchFamily="34" charset="0"/>
              </a:rPr>
              <a:t> med et </a:t>
            </a:r>
            <a:r>
              <a:rPr lang="nb-NO" sz="1300" b="1" dirty="0">
                <a:latin typeface="Arial" pitchFamily="34" charset="0"/>
                <a:cs typeface="Arial" pitchFamily="34" charset="0"/>
              </a:rPr>
              <a:t>system</a:t>
            </a:r>
            <a:r>
              <a:rPr lang="nb-NO" sz="1300" dirty="0">
                <a:latin typeface="Arial" pitchFamily="34" charset="0"/>
                <a:cs typeface="Arial" pitchFamily="34" charset="0"/>
              </a:rPr>
              <a:t> for planlegging basert på deltakelse fra alle berørte, inkl morgendagens generasjoner, og samordning og avveining av (miljømessige, sosiale og økonomiske) </a:t>
            </a:r>
            <a:r>
              <a:rPr lang="nb-NO" sz="1300" b="1" dirty="0">
                <a:latin typeface="Arial" pitchFamily="34" charset="0"/>
                <a:cs typeface="Arial" pitchFamily="34" charset="0"/>
              </a:rPr>
              <a:t>verdier og interesser</a:t>
            </a:r>
            <a:r>
              <a:rPr lang="nb-NO" sz="13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9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1</a:t>
            </a:r>
            <a:endParaRPr lang="nb-NO" sz="1200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Klikk for å redigere tittelstil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Klikk for å redigere tekststiler i malen</a:t>
            </a:r>
          </a:p>
          <a:p>
            <a:pPr lvl="1">
              <a:defRPr sz="1800"/>
            </a:pPr>
            <a:r>
              <a:rPr sz="3200"/>
              <a:t>Andre nivå</a:t>
            </a:r>
          </a:p>
          <a:p>
            <a:pPr lvl="2">
              <a:defRPr sz="1800"/>
            </a:pPr>
            <a:r>
              <a:rPr sz="3200"/>
              <a:t>Tredje nivå</a:t>
            </a:r>
          </a:p>
          <a:p>
            <a:pPr lvl="3">
              <a:defRPr sz="1800"/>
            </a:pPr>
            <a:r>
              <a:rPr sz="3200"/>
              <a:t>Fjerde nivå</a:t>
            </a:r>
          </a:p>
          <a:p>
            <a:pPr lvl="4">
              <a:defRPr sz="1800"/>
            </a:pPr>
            <a:r>
              <a:rPr sz="3200"/>
              <a:t>Femte nivå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664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19. september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Kommunal- og moderniseringsdepartementet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  <p:sldLayoutId id="214748399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Medvirkning som metode</a:t>
            </a:r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Statssekretær Lars Jacob </a:t>
            </a:r>
            <a:r>
              <a:rPr lang="nb-NO" dirty="0" err="1" smtClean="0"/>
              <a:t>Hiim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Norsk Planmøte </a:t>
            </a:r>
            <a:r>
              <a:rPr lang="nb-NO" dirty="0" smtClean="0"/>
              <a:t>2018, Norsk Bolig og byplanforening, Trondheim, 20. september </a:t>
            </a:r>
            <a:endParaRPr lang="nb-NO" dirty="0"/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0" b="217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33855" y="1196752"/>
            <a:ext cx="7309958" cy="1143000"/>
          </a:xfrm>
        </p:spPr>
        <p:txBody>
          <a:bodyPr/>
          <a:lstStyle/>
          <a:p>
            <a:r>
              <a:rPr lang="nb-NO" dirty="0" smtClean="0"/>
              <a:t>FNs bærekrafts mål nr. 11 Byer og samfunn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7145" y="1973908"/>
            <a:ext cx="7525380" cy="3528391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/>
              <a:t>Gjøre byer og bosettinger inkluderende, trygge, motstandsdyktige og </a:t>
            </a:r>
            <a:r>
              <a:rPr lang="nb-NO" dirty="0" smtClean="0"/>
              <a:t>bærekraftige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dirty="0" smtClean="0"/>
              <a:t>Nasjonal oppfølging gjennom Meld</a:t>
            </a:r>
            <a:r>
              <a:rPr lang="nb-NO" dirty="0"/>
              <a:t>. St. 18 (2016-2017) </a:t>
            </a:r>
            <a:r>
              <a:rPr lang="nb-NO" dirty="0" err="1" smtClean="0"/>
              <a:t>Berekraftige</a:t>
            </a:r>
            <a:r>
              <a:rPr lang="nb-NO" dirty="0" smtClean="0"/>
              <a:t> </a:t>
            </a:r>
            <a:r>
              <a:rPr lang="nb-NO" dirty="0" err="1"/>
              <a:t>byar</a:t>
            </a:r>
            <a:r>
              <a:rPr lang="nb-NO" dirty="0"/>
              <a:t> og sterke </a:t>
            </a:r>
            <a:r>
              <a:rPr lang="nb-NO" dirty="0" smtClean="0"/>
              <a:t>distrikt</a:t>
            </a:r>
          </a:p>
          <a:p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2759"/>
          <a:stretch>
            <a:fillRect/>
          </a:stretch>
        </p:blipFill>
        <p:spPr>
          <a:xfrm rot="5400000">
            <a:off x="8197520" y="2887294"/>
            <a:ext cx="3393804" cy="1836204"/>
          </a:xfrm>
        </p:spPr>
      </p:pic>
      <p:pic>
        <p:nvPicPr>
          <p:cNvPr id="12" name="Plassholder for bilde 5"/>
          <p:cNvPicPr>
            <a:picLocks noChangeAspect="1"/>
          </p:cNvPicPr>
          <p:nvPr/>
        </p:nvPicPr>
        <p:blipFill>
          <a:blip r:embed="rId4"/>
          <a:srcRect l="10304" r="10304"/>
          <a:stretch>
            <a:fillRect/>
          </a:stretch>
        </p:blipFill>
        <p:spPr bwMode="auto">
          <a:xfrm>
            <a:off x="10445353" y="3910591"/>
            <a:ext cx="1778967" cy="31834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2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4" y="1805494"/>
            <a:ext cx="3667130" cy="27983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5440" y="268721"/>
            <a:ext cx="9793225" cy="1143000"/>
          </a:xfrm>
        </p:spPr>
        <p:txBody>
          <a:bodyPr/>
          <a:lstStyle/>
          <a:p>
            <a:r>
              <a:rPr lang="nb-NO" dirty="0" smtClean="0"/>
              <a:t>Planlegging som verktøy for lokaldemokratiet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5440" y="1714518"/>
            <a:ext cx="7849378" cy="4104456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 sz="1800"/>
            </a:pPr>
            <a:r>
              <a:rPr lang="nb-NO" sz="2200" dirty="0" smtClean="0">
                <a:ea typeface="Verdana"/>
                <a:sym typeface="Verdana"/>
              </a:rPr>
              <a:t>Omfattende implementering av internasjonale forpliktelser om menneskerettigheter skjer i byenes planlegging</a:t>
            </a:r>
          </a:p>
          <a:p>
            <a:pPr marL="0" lvl="1" indent="0">
              <a:buNone/>
              <a:defRPr sz="1800"/>
            </a:pPr>
            <a:endParaRPr lang="nb-NO" sz="1500" dirty="0" smtClean="0">
              <a:ea typeface="Verdana"/>
              <a:sym typeface="Verdana"/>
            </a:endParaRPr>
          </a:p>
          <a:p>
            <a:pPr marL="342900" lvl="1" indent="-342900">
              <a:buFont typeface="Arial" charset="0"/>
              <a:buChar char="•"/>
              <a:defRPr sz="1800"/>
            </a:pPr>
            <a:r>
              <a:rPr lang="nb-NO" sz="2200" dirty="0" smtClean="0">
                <a:ea typeface="Verdana"/>
                <a:sym typeface="Verdana"/>
              </a:rPr>
              <a:t>Lokaldemokratiet gir retning for politikk og planlegging og er viktig innsikt i byenes </a:t>
            </a:r>
            <a:r>
              <a:rPr lang="nb-NO" sz="2200" dirty="0" err="1" smtClean="0">
                <a:ea typeface="Verdana"/>
                <a:sym typeface="Verdana"/>
              </a:rPr>
              <a:t>bærekraftsarbeid</a:t>
            </a:r>
            <a:r>
              <a:rPr lang="nb-NO" sz="2200" dirty="0" smtClean="0">
                <a:ea typeface="Verdana"/>
                <a:sym typeface="Verdana"/>
              </a:rPr>
              <a:t> </a:t>
            </a:r>
          </a:p>
          <a:p>
            <a:pPr marL="0" lvl="1" indent="0">
              <a:buNone/>
              <a:defRPr sz="1800"/>
            </a:pPr>
            <a:endParaRPr lang="nb-NO" sz="1500" dirty="0">
              <a:ea typeface="Verdana"/>
              <a:sym typeface="Verdana"/>
            </a:endParaRPr>
          </a:p>
          <a:p>
            <a:pPr marL="342900" lvl="1" indent="-342900">
              <a:buFont typeface="Arial" charset="0"/>
              <a:buChar char="•"/>
              <a:defRPr sz="1800"/>
            </a:pPr>
            <a:r>
              <a:rPr lang="nb-NO" sz="2200" dirty="0" smtClean="0">
                <a:ea typeface="Verdana"/>
                <a:sym typeface="Verdana"/>
              </a:rPr>
              <a:t>Engasjement og involvering av små og store stemmer i planlegging er </a:t>
            </a:r>
            <a:r>
              <a:rPr lang="nb-NO" sz="2200" dirty="0">
                <a:ea typeface="Verdana"/>
                <a:sym typeface="Verdana"/>
              </a:rPr>
              <a:t>nøkkelen til levende lokaldemokratier. </a:t>
            </a:r>
            <a:endParaRPr lang="nb-NO" sz="2200" dirty="0" smtClean="0">
              <a:ea typeface="Verdana"/>
              <a:sym typeface="Verdana"/>
            </a:endParaRPr>
          </a:p>
          <a:p>
            <a:pPr marL="342900" lvl="1" indent="-342900">
              <a:buFont typeface="Arial" charset="0"/>
              <a:buChar char="•"/>
              <a:defRPr sz="1800"/>
            </a:pPr>
            <a:endParaRPr lang="nb-NO" sz="1500" dirty="0">
              <a:ea typeface="Verdana"/>
              <a:sym typeface="Verdana"/>
            </a:endParaRPr>
          </a:p>
          <a:p>
            <a:pPr marL="342900" lvl="1" indent="-342900">
              <a:buFont typeface="Arial" charset="0"/>
              <a:buChar char="•"/>
              <a:defRPr sz="1800"/>
            </a:pPr>
            <a:r>
              <a:rPr lang="nb-NO" sz="2200" dirty="0" smtClean="0">
                <a:ea typeface="Verdana"/>
                <a:sym typeface="Verdana"/>
              </a:rPr>
              <a:t>Kommunal </a:t>
            </a:r>
            <a:r>
              <a:rPr lang="nb-NO" sz="2200" dirty="0">
                <a:ea typeface="Verdana"/>
                <a:sym typeface="Verdana"/>
              </a:rPr>
              <a:t>planlegging og aktiv tilrettelegging for medvirkning </a:t>
            </a:r>
            <a:r>
              <a:rPr lang="nb-NO" sz="2200" i="1" dirty="0">
                <a:ea typeface="Verdana"/>
                <a:sym typeface="Verdana"/>
              </a:rPr>
              <a:t>fra grupper </a:t>
            </a:r>
            <a:r>
              <a:rPr lang="nb-NO" sz="2200" i="1" dirty="0">
                <a:ea typeface="Verdana"/>
              </a:rPr>
              <a:t>og interesser som ikke er i stand til å delta direkte</a:t>
            </a:r>
            <a:r>
              <a:rPr lang="nb-NO" sz="2200" dirty="0">
                <a:ea typeface="Verdana"/>
              </a:rPr>
              <a:t>, </a:t>
            </a:r>
            <a:r>
              <a:rPr lang="nb-NO" sz="2200" dirty="0">
                <a:ea typeface="Verdana"/>
                <a:sym typeface="Verdana"/>
              </a:rPr>
              <a:t>er viktig demokratisk verktøy</a:t>
            </a:r>
            <a:endParaRPr lang="nb-NO" sz="2200" dirty="0">
              <a:ea typeface="Verdana"/>
            </a:endParaRPr>
          </a:p>
          <a:p>
            <a:pPr marL="0" indent="0">
              <a:buNone/>
            </a:pPr>
            <a:endParaRPr lang="nb-NO" sz="2200" dirty="0">
              <a:ea typeface="Verdana"/>
            </a:endParaRPr>
          </a:p>
        </p:txBody>
      </p:sp>
      <p:pic>
        <p:nvPicPr>
          <p:cNvPr id="5" name="Plassholder for bild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0864" y="4374529"/>
            <a:ext cx="3783360" cy="2052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22045" y="5893153"/>
            <a:ext cx="2340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Foto: Nordland fylkeskommune</a:t>
            </a:r>
          </a:p>
        </p:txBody>
      </p:sp>
    </p:spTree>
    <p:extLst>
      <p:ext uri="{BB962C8B-B14F-4D97-AF65-F5344CB8AC3E}">
        <p14:creationId xmlns:p14="http://schemas.microsoft.com/office/powerpoint/2010/main" val="36198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9" name="image6.jpeg" descr="H:\Mine bilder\tveita-planlegger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6062" y="0"/>
            <a:ext cx="12514750" cy="702647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-168696" y="5249756"/>
            <a:ext cx="14473608" cy="93378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-168696" y="3861048"/>
            <a:ext cx="14257584" cy="83099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nb-NO" sz="2800" b="1" dirty="0" smtClean="0"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nb-NO" sz="2600" b="1" dirty="0" smtClean="0">
                <a:latin typeface="Verdana"/>
                <a:ea typeface="Verdana"/>
                <a:cs typeface="Verdana"/>
                <a:sym typeface="Verdana"/>
              </a:rPr>
              <a:t>Medvirkning i planlegging er mer enn høring og offentlig </a:t>
            </a:r>
          </a:p>
          <a:p>
            <a:pPr lvl="0"/>
            <a:r>
              <a:rPr lang="nb-NO" sz="26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b-NO" sz="2600" b="1" dirty="0" smtClean="0">
                <a:latin typeface="Verdana"/>
                <a:ea typeface="Verdana"/>
                <a:cs typeface="Verdana"/>
                <a:sym typeface="Verdana"/>
              </a:rPr>
              <a:t>  ettersyn</a:t>
            </a:r>
            <a:endParaRPr sz="26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9266855" y="6719500"/>
            <a:ext cx="1887889" cy="276999"/>
          </a:xfrm>
          <a:prstGeom prst="rect">
            <a:avLst/>
          </a:prstGeom>
          <a:solidFill>
            <a:srgbClr val="E6E3D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Photo: </a:t>
            </a:r>
            <a:r>
              <a:rPr dirty="0" err="1"/>
              <a:t>Byantikvaren</a:t>
            </a:r>
            <a:endParaRPr dirty="0"/>
          </a:p>
        </p:txBody>
      </p:sp>
      <p:sp>
        <p:nvSpPr>
          <p:cNvPr id="2" name="TekstSylinder 1"/>
          <p:cNvSpPr txBox="1"/>
          <p:nvPr/>
        </p:nvSpPr>
        <p:spPr>
          <a:xfrm>
            <a:off x="-226062" y="5249756"/>
            <a:ext cx="12730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nb-NO" sz="2600" b="1" dirty="0" smtClean="0">
                <a:latin typeface="Verdana"/>
                <a:ea typeface="Verdana"/>
                <a:cs typeface="Verdana"/>
              </a:rPr>
              <a:t>   Medvirkning </a:t>
            </a:r>
            <a:r>
              <a:rPr lang="nb-NO" sz="2600" b="1" dirty="0">
                <a:latin typeface="Verdana"/>
                <a:ea typeface="Verdana"/>
                <a:cs typeface="Verdana"/>
              </a:rPr>
              <a:t>fra interessemangfoldet gir </a:t>
            </a:r>
            <a:r>
              <a:rPr lang="nb-NO" sz="2600" b="1" dirty="0" smtClean="0">
                <a:latin typeface="Verdana"/>
                <a:ea typeface="Verdana"/>
                <a:cs typeface="Verdana"/>
              </a:rPr>
              <a:t>bedre     kunnskapsgrunnlag </a:t>
            </a:r>
            <a:r>
              <a:rPr lang="nb-NO" sz="2600" b="1" dirty="0">
                <a:latin typeface="Verdana"/>
                <a:ea typeface="Verdana"/>
                <a:cs typeface="Verdana"/>
              </a:rPr>
              <a:t>i planen</a:t>
            </a:r>
          </a:p>
        </p:txBody>
      </p:sp>
      <p:sp>
        <p:nvSpPr>
          <p:cNvPr id="9" name="Shape 81"/>
          <p:cNvSpPr/>
          <p:nvPr/>
        </p:nvSpPr>
        <p:spPr>
          <a:xfrm>
            <a:off x="-226062" y="936393"/>
            <a:ext cx="6849282" cy="9233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nb-NO" sz="2800" b="1" dirty="0" smtClean="0">
                <a:latin typeface="Verdana"/>
                <a:ea typeface="Verdana"/>
                <a:cs typeface="Verdana"/>
                <a:sym typeface="Verdana"/>
              </a:rPr>
              <a:t>   </a:t>
            </a:r>
          </a:p>
          <a:p>
            <a:pPr lvl="0"/>
            <a:r>
              <a:rPr lang="nb-NO" sz="3200" b="1" dirty="0" smtClean="0">
                <a:latin typeface="Verdana"/>
                <a:ea typeface="Verdana"/>
                <a:cs typeface="Verdana"/>
                <a:sym typeface="Verdana"/>
              </a:rPr>
              <a:t>  Bedre beslutningsgrunnlag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9818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12564158" cy="839246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869924" y="719205"/>
            <a:ext cx="8859306" cy="769441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nb-NO" sz="1200" dirty="0"/>
          </a:p>
          <a:p>
            <a:r>
              <a:rPr lang="nb-NO" sz="3200" b="1" dirty="0" smtClean="0"/>
              <a:t>  Mennesket </a:t>
            </a:r>
            <a:r>
              <a:rPr lang="nb-NO" sz="3200" b="1" dirty="0"/>
              <a:t>i </a:t>
            </a:r>
            <a:r>
              <a:rPr lang="nb-NO" sz="3200" b="1" dirty="0" smtClean="0"/>
              <a:t>bærekraftig utvikling </a:t>
            </a:r>
            <a:endParaRPr lang="nb-NO" sz="32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233274" y="6705564"/>
            <a:ext cx="1547664" cy="27699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2">
                    <a:lumMod val="50000"/>
                  </a:schemeClr>
                </a:solidFill>
              </a:rPr>
              <a:t>Foto: Bård </a:t>
            </a:r>
            <a:r>
              <a:rPr lang="nb-NO" sz="1200" dirty="0" err="1">
                <a:solidFill>
                  <a:schemeClr val="bg2">
                    <a:lumMod val="50000"/>
                  </a:schemeClr>
                </a:solidFill>
              </a:rPr>
              <a:t>Isdahl</a:t>
            </a:r>
            <a:r>
              <a:rPr lang="nb-NO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0" y="3858005"/>
            <a:ext cx="8859306" cy="2492990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nb-NO" sz="1200" dirty="0"/>
          </a:p>
          <a:p>
            <a:r>
              <a:rPr lang="nb-NO" sz="3200" b="1" dirty="0" smtClean="0"/>
              <a:t>  </a:t>
            </a:r>
            <a:r>
              <a:rPr lang="nb-NO" sz="2800" i="1" dirty="0" smtClean="0"/>
              <a:t>"Utforming av fremtidens samfunn er et felles ansvar, og planlegging er et viktig redskap. Bruk anledningen til å ta del i planprosessene! "</a:t>
            </a:r>
          </a:p>
          <a:p>
            <a:endParaRPr lang="nb-NO" sz="2800" i="1" dirty="0"/>
          </a:p>
          <a:p>
            <a:r>
              <a:rPr lang="nb-NO" sz="2800" i="1" dirty="0" smtClean="0"/>
              <a:t>- Jan Tore Sanner, fra </a:t>
            </a:r>
            <a:r>
              <a:rPr lang="nb-NO" sz="2800" i="1" dirty="0" err="1" smtClean="0"/>
              <a:t>KMDs</a:t>
            </a:r>
            <a:r>
              <a:rPr lang="nb-NO" sz="2800" i="1" dirty="0" smtClean="0"/>
              <a:t> veileder i medvirkning 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35791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4480" y="326163"/>
            <a:ext cx="7200000" cy="1143000"/>
          </a:xfrm>
        </p:spPr>
        <p:txBody>
          <a:bodyPr/>
          <a:lstStyle/>
          <a:p>
            <a:r>
              <a:rPr lang="nb-NO" dirty="0" smtClean="0"/>
              <a:t>Enklere og raskere planprosesser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bilde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8" name="Plassholder for 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2284" y="56166"/>
            <a:ext cx="3539716" cy="63342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1004060" y="1591044"/>
            <a:ext cx="7777520" cy="4525963"/>
          </a:xfrm>
        </p:spPr>
        <p:txBody>
          <a:bodyPr/>
          <a:lstStyle/>
          <a:p>
            <a:r>
              <a:rPr lang="nb-NO" sz="2800" dirty="0" smtClean="0"/>
              <a:t>Digitaliserte dialog løsninger er demokratiserende og effektiviserende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smtClean="0"/>
              <a:t>Flere medvirkningsverktøy er </a:t>
            </a:r>
            <a:r>
              <a:rPr lang="nb-NO" sz="2800" dirty="0" smtClean="0"/>
              <a:t>under utvikling, f.eks. </a:t>
            </a:r>
            <a:r>
              <a:rPr lang="nb-NO" sz="2800" dirty="0" err="1" smtClean="0"/>
              <a:t>ePlansak</a:t>
            </a:r>
            <a:r>
              <a:rPr lang="nb-NO" sz="2800" dirty="0" smtClean="0"/>
              <a:t> og Plandialog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sz="2800" dirty="0" smtClean="0"/>
              <a:t>Bedre avklarte rammer i oppstart av private planforslag gir bedre forutsigbarhet, og bærekraftige og samfunnsøkonomiske løsninger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" name="Plassholder for 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2284" y="228"/>
            <a:ext cx="3539716" cy="63342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kstSylinder 10"/>
          <p:cNvSpPr txBox="1"/>
          <p:nvPr/>
        </p:nvSpPr>
        <p:spPr>
          <a:xfrm>
            <a:off x="9754452" y="5986202"/>
            <a:ext cx="255726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Foto</a:t>
            </a:r>
            <a:r>
              <a:rPr lang="en-GB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Christoffer</a:t>
            </a:r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Horsfjord</a:t>
            </a:r>
            <a:r>
              <a:rPr lang="en-GB" sz="11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Nilsen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60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1199456" y="1207925"/>
            <a:ext cx="9792000" cy="114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KMD_Powerpoint_Bokmål</Template>
  <TotalTime>933</TotalTime>
  <Words>338</Words>
  <Application>Microsoft Office PowerPoint</Application>
  <PresentationFormat>Widescreen</PresentationFormat>
  <Paragraphs>61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Bokmål pptmal_16-9_KMD</vt:lpstr>
      <vt:lpstr>PowerPoint-presentasjon</vt:lpstr>
      <vt:lpstr>FNs bærekrafts mål nr. 11 Byer og samfunn</vt:lpstr>
      <vt:lpstr>Planlegging som verktøy for lokaldemokratiet</vt:lpstr>
      <vt:lpstr>PowerPoint-presentasjon</vt:lpstr>
      <vt:lpstr>PowerPoint-presentasjon</vt:lpstr>
      <vt:lpstr>Enklere og raskere planprosesser</vt:lpstr>
      <vt:lpstr>PowerPoint-presentasjon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Nohr Trine</dc:creator>
  <cp:lastModifiedBy>Hiim Lars Jacob</cp:lastModifiedBy>
  <cp:revision>89</cp:revision>
  <cp:lastPrinted>2018-09-04T07:09:10Z</cp:lastPrinted>
  <dcterms:created xsi:type="dcterms:W3CDTF">2017-12-06T08:04:51Z</dcterms:created>
  <dcterms:modified xsi:type="dcterms:W3CDTF">2018-09-19T14:48:54Z</dcterms:modified>
</cp:coreProperties>
</file>