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60" r:id="rId2"/>
    <p:sldId id="280" r:id="rId3"/>
    <p:sldId id="302" r:id="rId4"/>
    <p:sldId id="504" r:id="rId5"/>
    <p:sldId id="272" r:id="rId6"/>
    <p:sldId id="505" r:id="rId7"/>
    <p:sldId id="506" r:id="rId8"/>
    <p:sldId id="282" r:id="rId9"/>
    <p:sldId id="503" r:id="rId10"/>
    <p:sldId id="500" r:id="rId11"/>
    <p:sldId id="508" r:id="rId12"/>
    <p:sldId id="257" r:id="rId13"/>
    <p:sldId id="258" r:id="rId14"/>
    <p:sldId id="305" r:id="rId15"/>
    <p:sldId id="306" r:id="rId16"/>
    <p:sldId id="293" r:id="rId17"/>
    <p:sldId id="497" r:id="rId18"/>
    <p:sldId id="498" r:id="rId19"/>
    <p:sldId id="499" r:id="rId20"/>
    <p:sldId id="501" r:id="rId21"/>
    <p:sldId id="294" r:id="rId2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4"/>
    <p:restoredTop sz="92876"/>
  </p:normalViewPr>
  <p:slideViewPr>
    <p:cSldViewPr snapToGrid="0" snapToObjects="1" showGuides="1">
      <p:cViewPr varScale="1">
        <p:scale>
          <a:sx n="60" d="100"/>
          <a:sy n="60" d="100"/>
        </p:scale>
        <p:origin x="831" y="3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A94A0-6577-3B45-907F-C5772B0124A1}" type="datetimeFigureOut">
              <a:rPr lang="nb-NO" smtClean="0"/>
              <a:t>21.09.2018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7F130-01BC-7C40-B837-B59D922737B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7978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7F130-01BC-7C40-B837-B59D922737B5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3627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5E1FD-AE61-9A4A-B884-1810A9688FB4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3381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Åpent møte</a:t>
            </a:r>
          </a:p>
          <a:p>
            <a:r>
              <a:rPr lang="nb-NO" dirty="0"/>
              <a:t>Mange inviteres spesielt</a:t>
            </a:r>
          </a:p>
          <a:p>
            <a:r>
              <a:rPr lang="nb-NO" dirty="0"/>
              <a:t>Alle kommunale virksomhetsområder er godt representert</a:t>
            </a:r>
          </a:p>
          <a:p>
            <a:endParaRPr lang="nb-NO" dirty="0"/>
          </a:p>
          <a:p>
            <a:r>
              <a:rPr lang="nb-NO" dirty="0"/>
              <a:t>Bli kjent med stedet</a:t>
            </a:r>
          </a:p>
          <a:p>
            <a:r>
              <a:rPr lang="nb-NO" dirty="0"/>
              <a:t>Bli kjent med arkitektgruppene</a:t>
            </a:r>
          </a:p>
          <a:p>
            <a:r>
              <a:rPr lang="nb-NO" dirty="0"/>
              <a:t>Bli kjent med befolkningen</a:t>
            </a:r>
          </a:p>
          <a:p>
            <a:r>
              <a:rPr lang="nb-NO" dirty="0"/>
              <a:t>Bli kjent med de sentrale aktørene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0B616-30DC-4640-A310-2344DDEAE31E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9210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67F130-01BC-7C40-B837-B59D922737B5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2772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67F130-01BC-7C40-B837-B59D922737B5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302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67F130-01BC-7C40-B837-B59D922737B5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0206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521D-A2C6-D544-9658-2ED0AD73A2A0}" type="datetimeFigureOut">
              <a:rPr lang="nb-NO" smtClean="0"/>
              <a:t>21.09.2018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30067-D837-0148-824F-1FA42CFC0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43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521D-A2C6-D544-9658-2ED0AD73A2A0}" type="datetimeFigureOut">
              <a:rPr lang="nb-NO" smtClean="0"/>
              <a:t>21.09.2018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30067-D837-0148-824F-1FA42CFC0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6522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521D-A2C6-D544-9658-2ED0AD73A2A0}" type="datetimeFigureOut">
              <a:rPr lang="nb-NO" smtClean="0"/>
              <a:t>21.09.2018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30067-D837-0148-824F-1FA42CFC0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3158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521D-A2C6-D544-9658-2ED0AD73A2A0}" type="datetimeFigureOut">
              <a:rPr lang="nb-NO" smtClean="0"/>
              <a:t>21.09.2018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30067-D837-0148-824F-1FA42CFC0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1495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521D-A2C6-D544-9658-2ED0AD73A2A0}" type="datetimeFigureOut">
              <a:rPr lang="nb-NO" smtClean="0"/>
              <a:t>21.09.2018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30067-D837-0148-824F-1FA42CFC0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4412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521D-A2C6-D544-9658-2ED0AD73A2A0}" type="datetimeFigureOut">
              <a:rPr lang="nb-NO" smtClean="0"/>
              <a:t>21.09.2018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30067-D837-0148-824F-1FA42CFC0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1829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521D-A2C6-D544-9658-2ED0AD73A2A0}" type="datetimeFigureOut">
              <a:rPr lang="nb-NO" smtClean="0"/>
              <a:t>21.09.2018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30067-D837-0148-824F-1FA42CFC0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466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521D-A2C6-D544-9658-2ED0AD73A2A0}" type="datetimeFigureOut">
              <a:rPr lang="nb-NO" smtClean="0"/>
              <a:t>21.09.2018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30067-D837-0148-824F-1FA42CFC0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8949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521D-A2C6-D544-9658-2ED0AD73A2A0}" type="datetimeFigureOut">
              <a:rPr lang="nb-NO" smtClean="0"/>
              <a:t>21.09.2018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30067-D837-0148-824F-1FA42CFC0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852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521D-A2C6-D544-9658-2ED0AD73A2A0}" type="datetimeFigureOut">
              <a:rPr lang="nb-NO" smtClean="0"/>
              <a:t>21.09.2018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30067-D837-0148-824F-1FA42CFC0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5601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521D-A2C6-D544-9658-2ED0AD73A2A0}" type="datetimeFigureOut">
              <a:rPr lang="nb-NO" smtClean="0"/>
              <a:t>21.09.2018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30067-D837-0148-824F-1FA42CFC0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1530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5521D-A2C6-D544-9658-2ED0AD73A2A0}" type="datetimeFigureOut">
              <a:rPr lang="nb-NO" smtClean="0"/>
              <a:t>21.09.2018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30067-D837-0148-824F-1FA42CFC0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840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-11006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Målrettet samspill</a:t>
            </a:r>
            <a:br>
              <a:rPr lang="nb-NO" sz="3100" dirty="0"/>
            </a:br>
            <a:br>
              <a:rPr lang="nb-NO" sz="3100" dirty="0"/>
            </a:br>
            <a:r>
              <a:rPr lang="nb-NO" sz="3100" dirty="0"/>
              <a:t>Øystein Bull-Hansen arkitekt og byplanlegger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57" b="39798"/>
          <a:stretch/>
        </p:blipFill>
        <p:spPr>
          <a:xfrm>
            <a:off x="1" y="2794000"/>
            <a:ext cx="12191999" cy="406400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68" y="199740"/>
            <a:ext cx="1224950" cy="526905"/>
          </a:xfrm>
          <a:prstGeom prst="rect">
            <a:avLst/>
          </a:prstGeom>
        </p:spPr>
      </p:pic>
      <p:pic>
        <p:nvPicPr>
          <p:cNvPr id="6" name="Bilde 5" descr="NAL_liggende_CMYK_pos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99" y="201986"/>
            <a:ext cx="1928633" cy="52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79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6C5EAA-FA76-4049-910D-BA5C7D1F0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Næringslivet til sentrum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7608A2C-32BE-4CD6-8E32-53CABAD5A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860" y="1849797"/>
            <a:ext cx="10515600" cy="3598503"/>
          </a:xfrm>
        </p:spPr>
        <p:txBody>
          <a:bodyPr>
            <a:normAutofit/>
          </a:bodyPr>
          <a:lstStyle/>
          <a:p>
            <a:r>
              <a:rPr lang="nb-NO" sz="3200" dirty="0"/>
              <a:t>Kommunen må vise at den satser på sentrum</a:t>
            </a:r>
          </a:p>
          <a:p>
            <a:r>
              <a:rPr lang="nb-NO" sz="3200" dirty="0"/>
              <a:t>Kjenne sin forhandlingsstyrke</a:t>
            </a:r>
          </a:p>
          <a:p>
            <a:r>
              <a:rPr lang="nb-NO" sz="3200" dirty="0"/>
              <a:t>Fortelle historien om sentrums attraktivitet</a:t>
            </a:r>
          </a:p>
          <a:p>
            <a:r>
              <a:rPr lang="nb-NO" sz="3200" dirty="0"/>
              <a:t>Henvende seg til leietagere, arbeidsgivere og arbeidstagere</a:t>
            </a:r>
          </a:p>
          <a:p>
            <a:r>
              <a:rPr lang="nb-NO" sz="3200" dirty="0"/>
              <a:t>Legge til rette og samarbeide for å få til ting</a:t>
            </a:r>
          </a:p>
          <a:p>
            <a:r>
              <a:rPr lang="nb-NO" sz="3200" dirty="0"/>
              <a:t>Stoppe feil lokalisering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Picture 1" descr="Logo__farge.jpg">
            <a:extLst>
              <a:ext uri="{FF2B5EF4-FFF2-40B4-BE49-F238E27FC236}">
                <a16:creationId xmlns:a16="http://schemas.microsoft.com/office/drawing/2014/main" id="{8BF7E615-7071-45B5-B16A-D9FA5CAA58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6982" y="6167267"/>
            <a:ext cx="1788259" cy="525364"/>
          </a:xfrm>
          <a:prstGeom prst="rect">
            <a:avLst/>
          </a:prstGeom>
          <a:solidFill>
            <a:srgbClr val="7F7F7F"/>
          </a:solidFill>
        </p:spPr>
      </p:pic>
    </p:spTree>
    <p:extLst>
      <p:ext uri="{BB962C8B-B14F-4D97-AF65-F5344CB8AC3E}">
        <p14:creationId xmlns:p14="http://schemas.microsoft.com/office/powerpoint/2010/main" val="999038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006D0B-6209-4BFF-B235-D696F69E9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11" y="2766218"/>
            <a:ext cx="10515600" cy="1325563"/>
          </a:xfrm>
        </p:spPr>
        <p:txBody>
          <a:bodyPr/>
          <a:lstStyle/>
          <a:p>
            <a:pPr algn="ctr"/>
            <a:r>
              <a:rPr lang="nb-NO" dirty="0"/>
              <a:t>Eksempler</a:t>
            </a:r>
          </a:p>
        </p:txBody>
      </p:sp>
      <p:pic>
        <p:nvPicPr>
          <p:cNvPr id="3" name="Picture 1" descr="Logo__farge.jpg">
            <a:extLst>
              <a:ext uri="{FF2B5EF4-FFF2-40B4-BE49-F238E27FC236}">
                <a16:creationId xmlns:a16="http://schemas.microsoft.com/office/drawing/2014/main" id="{0ADE7078-4DB1-4674-AE4E-2507D60F3D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6982" y="6167267"/>
            <a:ext cx="1788259" cy="525364"/>
          </a:xfrm>
          <a:prstGeom prst="rect">
            <a:avLst/>
          </a:prstGeom>
          <a:solidFill>
            <a:srgbClr val="7F7F7F"/>
          </a:solidFill>
        </p:spPr>
      </p:pic>
    </p:spTree>
    <p:extLst>
      <p:ext uri="{BB962C8B-B14F-4D97-AF65-F5344CB8AC3E}">
        <p14:creationId xmlns:p14="http://schemas.microsoft.com/office/powerpoint/2010/main" val="3933747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9" y="0"/>
            <a:ext cx="11889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33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fikk Drammen det til?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En bymessig regulering</a:t>
            </a:r>
          </a:p>
          <a:p>
            <a:r>
              <a:rPr lang="nb-NO" dirty="0"/>
              <a:t>Sterk politisk engasjement</a:t>
            </a:r>
          </a:p>
          <a:p>
            <a:r>
              <a:rPr lang="nb-NO" dirty="0"/>
              <a:t>En dyktig og fleksibel administrasjon</a:t>
            </a:r>
          </a:p>
          <a:p>
            <a:r>
              <a:rPr lang="nb-NO" dirty="0"/>
              <a:t>En grunneier og utvikler som så potensialet</a:t>
            </a:r>
          </a:p>
          <a:p>
            <a:r>
              <a:rPr lang="nb-NO" dirty="0"/>
              <a:t>En kommune som satset tungt</a:t>
            </a:r>
          </a:p>
        </p:txBody>
      </p:sp>
      <p:pic>
        <p:nvPicPr>
          <p:cNvPr id="4" name="Picture 1" descr="Logo__farge.jpg">
            <a:extLst>
              <a:ext uri="{FF2B5EF4-FFF2-40B4-BE49-F238E27FC236}">
                <a16:creationId xmlns:a16="http://schemas.microsoft.com/office/drawing/2014/main" id="{0C118BCA-81B7-409E-B074-A8F73D31EA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6982" y="6167267"/>
            <a:ext cx="1788259" cy="525364"/>
          </a:xfrm>
          <a:prstGeom prst="rect">
            <a:avLst/>
          </a:prstGeom>
          <a:solidFill>
            <a:srgbClr val="7F7F7F"/>
          </a:solidFill>
        </p:spPr>
      </p:pic>
    </p:spTree>
    <p:extLst>
      <p:ext uri="{BB962C8B-B14F-4D97-AF65-F5344CB8AC3E}">
        <p14:creationId xmlns:p14="http://schemas.microsoft.com/office/powerpoint/2010/main" val="725523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76901" y="973507"/>
            <a:ext cx="8229600" cy="1143000"/>
          </a:xfrm>
        </p:spPr>
        <p:txBody>
          <a:bodyPr>
            <a:normAutofit/>
          </a:bodyPr>
          <a:lstStyle/>
          <a:p>
            <a:r>
              <a:rPr lang="nb-NO" b="1" dirty="0"/>
              <a:t>Parallelloppdrag som metode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251284" y="1710935"/>
            <a:ext cx="8229600" cy="4525963"/>
          </a:xfrm>
        </p:spPr>
        <p:txBody>
          <a:bodyPr>
            <a:normAutofit/>
          </a:bodyPr>
          <a:lstStyle/>
          <a:p>
            <a:endParaRPr lang="nb-NO" dirty="0"/>
          </a:p>
          <a:p>
            <a:r>
              <a:rPr lang="nb-NO" dirty="0"/>
              <a:t>Kommunen (i samråd med grunneiere) definerer oppgaven</a:t>
            </a:r>
          </a:p>
          <a:p>
            <a:r>
              <a:rPr lang="nb-NO" dirty="0"/>
              <a:t>Tverrfaglige arkitektgrupper viser ulike muligheter </a:t>
            </a:r>
          </a:p>
          <a:p>
            <a:r>
              <a:rPr lang="nb-NO" dirty="0"/>
              <a:t>Medvirkning fra befolkning, grunneiere og næringslivet </a:t>
            </a:r>
          </a:p>
          <a:p>
            <a:r>
              <a:rPr lang="nb-NO" dirty="0"/>
              <a:t>Evalueringsgruppe som ”tenketank”</a:t>
            </a:r>
          </a:p>
          <a:p>
            <a:pPr lvl="1"/>
            <a:r>
              <a:rPr lang="nb-NO" dirty="0"/>
              <a:t>Tegner en visjon ut fra forslagene</a:t>
            </a:r>
          </a:p>
          <a:p>
            <a:pPr lvl="1"/>
            <a:r>
              <a:rPr lang="nb-NO" dirty="0"/>
              <a:t>Gir råd om hvordan en kan få det til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507" y="199382"/>
            <a:ext cx="922777" cy="396927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71" y="4901339"/>
            <a:ext cx="4397829" cy="19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9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43515" y="2403128"/>
            <a:ext cx="10515600" cy="1325563"/>
          </a:xfrm>
        </p:spPr>
        <p:txBody>
          <a:bodyPr>
            <a:noAutofit/>
          </a:bodyPr>
          <a:lstStyle/>
          <a:p>
            <a:r>
              <a:rPr lang="nb-NO" sz="5400" dirty="0"/>
              <a:t>Vurderingsgruppen lager rapporten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66" y="3838013"/>
            <a:ext cx="2079867" cy="3069167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3838013"/>
            <a:ext cx="2019300" cy="2924246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667" y="3728691"/>
            <a:ext cx="2087033" cy="3033568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829" y="339739"/>
            <a:ext cx="1224950" cy="5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219200" y="1741715"/>
            <a:ext cx="960328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nb-NO" sz="3200" dirty="0"/>
              <a:t>Prosessen kan samle lokalsamfunnet og mobilisere sentrale aktører om en felles visjon</a:t>
            </a:r>
          </a:p>
          <a:p>
            <a:pPr marL="285750" indent="-285750">
              <a:buFont typeface="Arial" charset="0"/>
              <a:buChar char="•"/>
            </a:pPr>
            <a:r>
              <a:rPr lang="nb-NO" sz="3200" dirty="0"/>
              <a:t>Kan bevisstgjøre så vel private som kommunale aktører om deres rolle i stedsutviklingen</a:t>
            </a:r>
          </a:p>
          <a:p>
            <a:pPr marL="285750" indent="-285750">
              <a:buFont typeface="Arial" charset="0"/>
              <a:buChar char="•"/>
            </a:pPr>
            <a:r>
              <a:rPr lang="nb-NO" sz="3200" dirty="0"/>
              <a:t>Kan skape forventninger i befolkningen som setter et positivt press på kommunen </a:t>
            </a:r>
          </a:p>
          <a:p>
            <a:pPr marL="285750" indent="-285750">
              <a:buFont typeface="Arial" charset="0"/>
              <a:buChar char="•"/>
            </a:pPr>
            <a:r>
              <a:rPr lang="nb-NO" sz="3200" dirty="0"/>
              <a:t>Kan forberede gjennomføringen</a:t>
            </a:r>
          </a:p>
          <a:p>
            <a:pPr marL="285750" indent="-285750">
              <a:buFont typeface="Arial" charset="0"/>
              <a:buChar char="•"/>
            </a:pPr>
            <a:endParaRPr lang="nb-NO" sz="3600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829" y="339739"/>
            <a:ext cx="1224950" cy="526905"/>
          </a:xfrm>
          <a:prstGeom prst="rect">
            <a:avLst/>
          </a:prstGeom>
        </p:spPr>
      </p:pic>
      <p:pic>
        <p:nvPicPr>
          <p:cNvPr id="6" name="Picture 1" descr="Logo__farge.jpg">
            <a:extLst>
              <a:ext uri="{FF2B5EF4-FFF2-40B4-BE49-F238E27FC236}">
                <a16:creationId xmlns:a16="http://schemas.microsoft.com/office/drawing/2014/main" id="{7BD4025D-2B95-4B81-8455-7EE2BAD5A1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6982" y="6167267"/>
            <a:ext cx="1788259" cy="525364"/>
          </a:xfrm>
          <a:prstGeom prst="rect">
            <a:avLst/>
          </a:prstGeom>
          <a:solidFill>
            <a:srgbClr val="7F7F7F"/>
          </a:solidFill>
        </p:spPr>
      </p:pic>
    </p:spTree>
    <p:extLst>
      <p:ext uri="{BB962C8B-B14F-4D97-AF65-F5344CB8AC3E}">
        <p14:creationId xmlns:p14="http://schemas.microsoft.com/office/powerpoint/2010/main" val="53015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8552E6-5040-4163-BF19-C8A158AE5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953" y="365125"/>
            <a:ext cx="10515600" cy="1325563"/>
          </a:xfrm>
        </p:spPr>
        <p:txBody>
          <a:bodyPr>
            <a:normAutofit/>
          </a:bodyPr>
          <a:lstStyle/>
          <a:p>
            <a:r>
              <a:rPr lang="nb-NO" sz="4000" dirty="0"/>
              <a:t>Parallelloppdrag Tromsø 2015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7AAF804-AFFB-4352-8555-7D10C0206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538" y="1509486"/>
            <a:ext cx="6227232" cy="4856708"/>
          </a:xfrm>
        </p:spPr>
        <p:txBody>
          <a:bodyPr>
            <a:normAutofit fontScale="92500" lnSpcReduction="20000"/>
          </a:bodyPr>
          <a:lstStyle/>
          <a:p>
            <a:r>
              <a:rPr lang="nb-NO" dirty="0"/>
              <a:t>Tromsø kommune i samarbeide med grunneiere og Norske arkitekters landsforbund. </a:t>
            </a:r>
          </a:p>
          <a:p>
            <a:r>
              <a:rPr lang="nb-NO" dirty="0"/>
              <a:t>Gruppen har representasjon fra grunneierne, Statens vegvesen, Næringsforeninga i Tromsøregionen, Tromsø kommune og NAL</a:t>
            </a:r>
          </a:p>
          <a:p>
            <a:r>
              <a:rPr lang="nb-NO" dirty="0"/>
              <a:t>Visjon: Områdets fremtidige rolle for Tromsø som arktisk hovedstad</a:t>
            </a:r>
          </a:p>
          <a:p>
            <a:r>
              <a:rPr lang="nb-NO" dirty="0"/>
              <a:t>Gode gjennomføringsstrategier </a:t>
            </a:r>
          </a:p>
          <a:p>
            <a:r>
              <a:rPr lang="nb-NO" dirty="0"/>
              <a:t>Planarbeidet og parallelloppdragene for Nordbyen skal brukes som en pilot for kommende revisjon av sentrumsplanen som omfatter hele Tromsø sentrum.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4DE82DE-385E-451E-BDD4-23BB4B86E1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77" r="9729"/>
          <a:stretch/>
        </p:blipFill>
        <p:spPr>
          <a:xfrm>
            <a:off x="7141198" y="0"/>
            <a:ext cx="5050802" cy="68580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1823B080-004C-4537-9DB3-55AECF4382E9}"/>
              </a:ext>
            </a:extLst>
          </p:cNvPr>
          <p:cNvSpPr txBox="1"/>
          <p:nvPr/>
        </p:nvSpPr>
        <p:spPr>
          <a:xfrm>
            <a:off x="5126568" y="6332815"/>
            <a:ext cx="1938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MDH arkitekter </a:t>
            </a:r>
            <a:r>
              <a:rPr lang="nb-NO" dirty="0" err="1"/>
              <a:t>mf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3408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6B7C9F-6403-4034-9199-FBB734191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Oppfølging: Utarbeidelse av områdeplan og vitalisering av  område.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D046EA5-C282-44DA-821C-93BF1F2B5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17195" cy="486700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nb-NO" dirty="0"/>
          </a:p>
          <a:p>
            <a:r>
              <a:rPr lang="nb-NO" sz="4000" dirty="0"/>
              <a:t>Prosjektgruppe internt i Tromsø kommune, </a:t>
            </a:r>
          </a:p>
          <a:p>
            <a:r>
              <a:rPr lang="nb-NO" sz="4000" dirty="0"/>
              <a:t>Ressursgruppe for alle grunneiere, utviklere og beboere i området </a:t>
            </a:r>
          </a:p>
          <a:p>
            <a:r>
              <a:rPr lang="nb-NO" sz="4000" dirty="0"/>
              <a:t>Beboerne er representert ved bydelsråd og velforening</a:t>
            </a:r>
          </a:p>
          <a:p>
            <a:r>
              <a:rPr lang="nb-NO" sz="4000" dirty="0"/>
              <a:t>Stiftelsen Tromsø gamleby (</a:t>
            </a:r>
            <a:r>
              <a:rPr lang="nb-NO" sz="4000" dirty="0" err="1"/>
              <a:t>us</a:t>
            </a:r>
            <a:r>
              <a:rPr lang="nb-NO" sz="4000" dirty="0"/>
              <a:t>) er også et tilskudd til Ressursgruppa</a:t>
            </a:r>
            <a:br>
              <a:rPr lang="nb-NO" sz="4000" dirty="0"/>
            </a:br>
            <a:br>
              <a:rPr lang="nb-NO" sz="4000" dirty="0"/>
            </a:br>
            <a:r>
              <a:rPr lang="nb-NO" sz="4000" dirty="0"/>
              <a:t>Ressursgruppene har hatt jevnlige møter i innledende faser; planprogram og parallelloppdrag</a:t>
            </a:r>
            <a:br>
              <a:rPr lang="nb-NO" sz="4000" dirty="0"/>
            </a:br>
            <a:br>
              <a:rPr lang="nb-NO" sz="4000" dirty="0"/>
            </a:br>
            <a:r>
              <a:rPr lang="nb-NO" sz="4000" dirty="0"/>
              <a:t>I planutviklingen har det vært møter rundt enkeltsaker og -områder der de aktuelle partene har deltatt.</a:t>
            </a:r>
            <a:br>
              <a:rPr lang="nb-NO" sz="4000" dirty="0"/>
            </a:br>
            <a:br>
              <a:rPr lang="nb-NO" sz="4000" dirty="0"/>
            </a:br>
            <a:r>
              <a:rPr lang="nb-NO" sz="4000" dirty="0"/>
              <a:t>Gruppene aktiviseres på nytt når før offentlig ettersyn</a:t>
            </a:r>
            <a:br>
              <a:rPr lang="nb-NO" sz="4000" dirty="0"/>
            </a:br>
            <a:r>
              <a:rPr lang="nb-NO" sz="4000" dirty="0"/>
              <a:t> </a:t>
            </a:r>
          </a:p>
        </p:txBody>
      </p:sp>
      <p:pic>
        <p:nvPicPr>
          <p:cNvPr id="4" name="Picture 1" descr="Logo__farge.jpg">
            <a:extLst>
              <a:ext uri="{FF2B5EF4-FFF2-40B4-BE49-F238E27FC236}">
                <a16:creationId xmlns:a16="http://schemas.microsoft.com/office/drawing/2014/main" id="{31FA2C94-6AD2-4E39-ACA9-EA1D5CF9C6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6982" y="6167267"/>
            <a:ext cx="1788259" cy="525364"/>
          </a:xfrm>
          <a:prstGeom prst="rect">
            <a:avLst/>
          </a:prstGeom>
          <a:solidFill>
            <a:srgbClr val="7F7F7F"/>
          </a:solidFill>
        </p:spPr>
      </p:pic>
    </p:spTree>
    <p:extLst>
      <p:ext uri="{BB962C8B-B14F-4D97-AF65-F5344CB8AC3E}">
        <p14:creationId xmlns:p14="http://schemas.microsoft.com/office/powerpoint/2010/main" val="1171209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714D7CA-0ACF-4471-87C0-0D8460125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6751"/>
            <a:ext cx="10515600" cy="3228230"/>
          </a:xfrm>
        </p:spPr>
        <p:txBody>
          <a:bodyPr>
            <a:normAutofit fontScale="85000" lnSpcReduction="20000"/>
          </a:bodyPr>
          <a:lstStyle/>
          <a:p>
            <a:r>
              <a:rPr lang="nb-NO" sz="3600" dirty="0"/>
              <a:t> Høsten 2016 arbeidet masterstudentene ved </a:t>
            </a:r>
            <a:r>
              <a:rPr lang="nb-NO" sz="3600" dirty="0" err="1"/>
              <a:t>AHOs</a:t>
            </a:r>
            <a:r>
              <a:rPr lang="nb-NO" sz="3600" dirty="0"/>
              <a:t> Tromsø </a:t>
            </a:r>
            <a:r>
              <a:rPr lang="nb-NO" sz="3600" dirty="0" err="1"/>
              <a:t>Academy</a:t>
            </a:r>
            <a:r>
              <a:rPr lang="nb-NO" sz="3600" dirty="0"/>
              <a:t> </a:t>
            </a:r>
            <a:r>
              <a:rPr lang="nb-NO" sz="3600" dirty="0" err="1"/>
              <a:t>of</a:t>
            </a:r>
            <a:r>
              <a:rPr lang="nb-NO" sz="3600" dirty="0"/>
              <a:t> Landscape and Territorial Studies med Nordbyen </a:t>
            </a:r>
          </a:p>
          <a:p>
            <a:r>
              <a:rPr lang="nb-NO" sz="3600" dirty="0"/>
              <a:t>«</a:t>
            </a:r>
            <a:r>
              <a:rPr lang="nb-NO" sz="3600" dirty="0" err="1"/>
              <a:t>Ka</a:t>
            </a:r>
            <a:r>
              <a:rPr lang="nb-NO" sz="3600" dirty="0"/>
              <a:t> No» var en to dagers </a:t>
            </a:r>
            <a:r>
              <a:rPr lang="nb-NO" sz="3600" dirty="0" err="1"/>
              <a:t>byromsfestival</a:t>
            </a:r>
            <a:r>
              <a:rPr lang="nb-NO" sz="3600" dirty="0"/>
              <a:t> arrangert i regi av </a:t>
            </a:r>
            <a:r>
              <a:rPr lang="nb-NO" sz="3600" u="sng" dirty="0"/>
              <a:t>Tromsø kommune og næringsdrivende </a:t>
            </a:r>
            <a:r>
              <a:rPr lang="nb-NO" sz="3600" dirty="0"/>
              <a:t>i Nordbyen, siste helg i september 2017</a:t>
            </a:r>
          </a:p>
          <a:p>
            <a:r>
              <a:rPr lang="nb-NO" sz="3600" dirty="0"/>
              <a:t>Inviterer-til-oppdagelsestur-gjennom-Nordbyen</a:t>
            </a:r>
          </a:p>
          <a:p>
            <a:r>
              <a:rPr lang="nb-NO" sz="3600" dirty="0"/>
              <a:t> Arrangementet «Ditt verdifulle nabolag» – Nordbyen er åpent for alle ... </a:t>
            </a:r>
          </a:p>
        </p:txBody>
      </p:sp>
      <p:pic>
        <p:nvPicPr>
          <p:cNvPr id="4" name="Picture 1" descr="Logo__farge.jpg">
            <a:extLst>
              <a:ext uri="{FF2B5EF4-FFF2-40B4-BE49-F238E27FC236}">
                <a16:creationId xmlns:a16="http://schemas.microsoft.com/office/drawing/2014/main" id="{59325D21-E386-4A47-A36F-0ECFBA6467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6982" y="6167267"/>
            <a:ext cx="1788259" cy="525364"/>
          </a:xfrm>
          <a:prstGeom prst="rect">
            <a:avLst/>
          </a:prstGeom>
          <a:solidFill>
            <a:srgbClr val="7F7F7F"/>
          </a:solidFill>
        </p:spPr>
      </p:pic>
    </p:spTree>
    <p:extLst>
      <p:ext uri="{BB962C8B-B14F-4D97-AF65-F5344CB8AC3E}">
        <p14:creationId xmlns:p14="http://schemas.microsoft.com/office/powerpoint/2010/main" val="2009633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6376" y="805440"/>
            <a:ext cx="9161625" cy="5320146"/>
          </a:xfrm>
          <a:prstGeom prst="rect">
            <a:avLst/>
          </a:prstGeom>
        </p:spPr>
      </p:pic>
      <p:sp>
        <p:nvSpPr>
          <p:cNvPr id="2" name="TekstSylinder 1"/>
          <p:cNvSpPr txBox="1"/>
          <p:nvPr/>
        </p:nvSpPr>
        <p:spPr>
          <a:xfrm>
            <a:off x="1685733" y="612558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solidFill>
                  <a:srgbClr val="FF0000"/>
                </a:solidFill>
              </a:rPr>
              <a:t>Et senter for bærekraftig by- og stedsutvikling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927" y="427929"/>
            <a:ext cx="1442898" cy="620654"/>
          </a:xfrm>
          <a:prstGeom prst="rect">
            <a:avLst/>
          </a:prstGeom>
        </p:spPr>
      </p:pic>
      <p:pic>
        <p:nvPicPr>
          <p:cNvPr id="5" name="Picture 1" descr="Logo__farge.jpg">
            <a:extLst>
              <a:ext uri="{FF2B5EF4-FFF2-40B4-BE49-F238E27FC236}">
                <a16:creationId xmlns:a16="http://schemas.microsoft.com/office/drawing/2014/main" id="{0217D9E1-17B0-4B45-B3A3-0FB8A5CC52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6688" y="343723"/>
            <a:ext cx="2646090" cy="777382"/>
          </a:xfrm>
          <a:prstGeom prst="rect">
            <a:avLst/>
          </a:prstGeom>
          <a:solidFill>
            <a:srgbClr val="7F7F7F"/>
          </a:solidFill>
        </p:spPr>
      </p:pic>
    </p:spTree>
    <p:extLst>
      <p:ext uri="{BB962C8B-B14F-4D97-AF65-F5344CB8AC3E}">
        <p14:creationId xmlns:p14="http://schemas.microsoft.com/office/powerpoint/2010/main" val="1094903675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AC0C9F-E775-4F99-ABD5-64587384C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Hvordan utvikle boliger til alle grupper – sentrumsnært?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2867C1A-FD58-4BF2-9EE6-0F76BE45C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1904365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nb-NO" dirty="0"/>
              <a:t>Knytte boligområdene til sentrum </a:t>
            </a:r>
          </a:p>
          <a:p>
            <a:r>
              <a:rPr lang="nb-NO" dirty="0"/>
              <a:t>Lage omvei for bilen</a:t>
            </a:r>
          </a:p>
          <a:p>
            <a:r>
              <a:rPr lang="nb-NO" dirty="0"/>
              <a:t>Kjøpe tomter for å stoppe spekulasjon</a:t>
            </a:r>
          </a:p>
          <a:p>
            <a:r>
              <a:rPr lang="nb-NO" dirty="0"/>
              <a:t>Bearbeide markedet for nye boformer</a:t>
            </a:r>
          </a:p>
          <a:p>
            <a:r>
              <a:rPr lang="nb-NO" dirty="0"/>
              <a:t>Bruke bostøtteordninger for å balansere beboersammensetningen</a:t>
            </a:r>
          </a:p>
          <a:p>
            <a:r>
              <a:rPr lang="nb-NO" dirty="0"/>
              <a:t>Inngå samarbeidsprosjekt med utbyggere</a:t>
            </a:r>
          </a:p>
          <a:p>
            <a:r>
              <a:rPr lang="nb-NO" dirty="0"/>
              <a:t>Leie for eie?</a:t>
            </a:r>
          </a:p>
          <a:p>
            <a:r>
              <a:rPr lang="nb-NO" dirty="0"/>
              <a:t>Leieboliger som regulerer utleiemarkedet?</a:t>
            </a:r>
          </a:p>
          <a:p>
            <a:r>
              <a:rPr lang="nb-NO" dirty="0"/>
              <a:t>Foreninger/ stiftelser som eier?</a:t>
            </a:r>
          </a:p>
          <a:p>
            <a:r>
              <a:rPr lang="nb-NO" dirty="0"/>
              <a:t>Hvordan bruke Husbanken?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E7E828F-7755-497B-9DAA-D9FED3CCDA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39" t="29705"/>
          <a:stretch/>
        </p:blipFill>
        <p:spPr>
          <a:xfrm>
            <a:off x="7324724" y="4352925"/>
            <a:ext cx="4867275" cy="2505075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0A48261F-C334-44E6-AC22-D45EF1DAD373}"/>
              </a:ext>
            </a:extLst>
          </p:cNvPr>
          <p:cNvSpPr txBox="1"/>
          <p:nvPr/>
        </p:nvSpPr>
        <p:spPr>
          <a:xfrm>
            <a:off x="3067049" y="6469380"/>
            <a:ext cx="425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Dyrvik og </a:t>
            </a:r>
            <a:r>
              <a:rPr lang="nb-NO" dirty="0" err="1"/>
              <a:t>JaJa</a:t>
            </a:r>
            <a:r>
              <a:rPr lang="nb-NO" dirty="0"/>
              <a:t> arkitekter, Hjeltnes </a:t>
            </a:r>
            <a:r>
              <a:rPr lang="nb-NO" dirty="0" err="1"/>
              <a:t>Consult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7858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34854" y="2802731"/>
            <a:ext cx="9023198" cy="1325563"/>
          </a:xfrm>
        </p:spPr>
        <p:txBody>
          <a:bodyPr>
            <a:normAutofit/>
          </a:bodyPr>
          <a:lstStyle/>
          <a:p>
            <a:r>
              <a:rPr lang="nb-NO" dirty="0"/>
              <a:t>”det er </a:t>
            </a:r>
            <a:r>
              <a:rPr lang="nb-NO" dirty="0" err="1"/>
              <a:t>itno</a:t>
            </a:r>
            <a:r>
              <a:rPr lang="nb-NO" dirty="0"/>
              <a:t> som kjem ta </a:t>
            </a:r>
            <a:r>
              <a:rPr lang="nb-NO" dirty="0" err="1"/>
              <a:t>sæ</a:t>
            </a:r>
            <a:r>
              <a:rPr lang="nb-NO" dirty="0"/>
              <a:t> sjøl”</a:t>
            </a:r>
          </a:p>
        </p:txBody>
      </p:sp>
      <p:pic>
        <p:nvPicPr>
          <p:cNvPr id="7" name="Bilde 6" descr="NAL_liggende_CMYK_po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929" y="5811750"/>
            <a:ext cx="2516193" cy="684497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933" y="6080974"/>
            <a:ext cx="1224950" cy="526905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310" y="777026"/>
            <a:ext cx="1672091" cy="210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34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NAL_liggende_CMYK_po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99" y="201986"/>
            <a:ext cx="1928633" cy="524659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1" t="8508" r="6508" b="23421"/>
          <a:stretch/>
        </p:blipFill>
        <p:spPr>
          <a:xfrm>
            <a:off x="6101291" y="-13063"/>
            <a:ext cx="6090709" cy="6843227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68" y="199740"/>
            <a:ext cx="1224950" cy="526905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0"/>
          <a:stretch/>
        </p:blipFill>
        <p:spPr>
          <a:xfrm flipH="1">
            <a:off x="57894" y="-32407"/>
            <a:ext cx="6096000" cy="6871063"/>
          </a:xfrm>
          <a:prstGeom prst="rect">
            <a:avLst/>
          </a:prstGeom>
        </p:spPr>
      </p:pic>
      <p:sp>
        <p:nvSpPr>
          <p:cNvPr id="6" name="Tittel 1"/>
          <p:cNvSpPr txBox="1">
            <a:spLocks/>
          </p:cNvSpPr>
          <p:nvPr/>
        </p:nvSpPr>
        <p:spPr>
          <a:xfrm>
            <a:off x="768497" y="2256543"/>
            <a:ext cx="7772400" cy="41745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nb-NO" sz="2400" dirty="0"/>
            </a:br>
            <a:br>
              <a:rPr lang="nb-NO" sz="2400" dirty="0"/>
            </a:br>
            <a:br>
              <a:rPr lang="nb-NO" sz="2400" dirty="0"/>
            </a:br>
            <a:br>
              <a:rPr lang="nb-NO" sz="2400" dirty="0"/>
            </a:br>
            <a:br>
              <a:rPr lang="nb-NO" sz="2400" dirty="0"/>
            </a:br>
            <a:br>
              <a:rPr lang="nb-NO" sz="2400" dirty="0"/>
            </a:br>
            <a:br>
              <a:rPr lang="nb-NO" sz="2400" dirty="0"/>
            </a:br>
            <a:br>
              <a:rPr lang="nb-NO" sz="2400" dirty="0"/>
            </a:br>
            <a:br>
              <a:rPr lang="nb-NO" sz="2400" dirty="0"/>
            </a:br>
            <a:br>
              <a:rPr lang="nb-NO" sz="2400" dirty="0"/>
            </a:br>
            <a:r>
              <a:rPr lang="nb-NO" dirty="0"/>
              <a:t>	</a:t>
            </a:r>
          </a:p>
        </p:txBody>
      </p:sp>
      <p:sp>
        <p:nvSpPr>
          <p:cNvPr id="7" name="Undertittel 2"/>
          <p:cNvSpPr txBox="1">
            <a:spLocks/>
          </p:cNvSpPr>
          <p:nvPr/>
        </p:nvSpPr>
        <p:spPr>
          <a:xfrm>
            <a:off x="166098" y="5400037"/>
            <a:ext cx="6011780" cy="125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3200" dirty="0">
                <a:solidFill>
                  <a:schemeClr val="bg1"/>
                </a:solidFill>
              </a:rPr>
              <a:t>Regional by – bilbasert</a:t>
            </a:r>
          </a:p>
          <a:p>
            <a:r>
              <a:rPr lang="nb-NO" sz="3200" dirty="0">
                <a:solidFill>
                  <a:schemeClr val="bg1"/>
                </a:solidFill>
              </a:rPr>
              <a:t>Monofunksjonell</a:t>
            </a:r>
          </a:p>
        </p:txBody>
      </p:sp>
      <p:sp>
        <p:nvSpPr>
          <p:cNvPr id="13" name="Undertittel 2"/>
          <p:cNvSpPr txBox="1">
            <a:spLocks/>
          </p:cNvSpPr>
          <p:nvPr/>
        </p:nvSpPr>
        <p:spPr>
          <a:xfrm>
            <a:off x="6137406" y="5394228"/>
            <a:ext cx="6011780" cy="11162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3200" dirty="0">
                <a:solidFill>
                  <a:schemeClr val="bg1"/>
                </a:solidFill>
              </a:rPr>
              <a:t>Attraktiv by - </a:t>
            </a:r>
          </a:p>
          <a:p>
            <a:r>
              <a:rPr lang="nb-NO" sz="3200" dirty="0" err="1">
                <a:solidFill>
                  <a:schemeClr val="bg1"/>
                </a:solidFill>
              </a:rPr>
              <a:t>Multifunksjonell</a:t>
            </a:r>
            <a:endParaRPr lang="nb-NO" sz="3200" dirty="0">
              <a:solidFill>
                <a:schemeClr val="bg1"/>
              </a:solidFill>
            </a:endParaRPr>
          </a:p>
        </p:txBody>
      </p:sp>
      <p:sp>
        <p:nvSpPr>
          <p:cNvPr id="14" name="Undertittel 2"/>
          <p:cNvSpPr txBox="1">
            <a:spLocks/>
          </p:cNvSpPr>
          <p:nvPr/>
        </p:nvSpPr>
        <p:spPr>
          <a:xfrm>
            <a:off x="3282615" y="914974"/>
            <a:ext cx="6011780" cy="813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2487001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FE5729-BC34-4F73-927E-94A0FE422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Noen innledende ord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7ACE562-AEA8-4956-845F-7072644D2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Jeg er en «konservativ» planlegger (eller kanskje «radikal») i den forstand at jeg mener at fellesskapet skal samordne sektorinteressene til felles beste.</a:t>
            </a:r>
          </a:p>
          <a:p>
            <a:r>
              <a:rPr lang="nb-NO" dirty="0"/>
              <a:t>Vi utvikler et samfunn for at menneskene skal ha det godt innenfor naturgitte rammer, ikke for at noen skal tjene mest mulig penger</a:t>
            </a:r>
          </a:p>
          <a:p>
            <a:r>
              <a:rPr lang="nb-NO" dirty="0"/>
              <a:t>Men penger kan være en drivkraft for å gjøre ting på en smart måte</a:t>
            </a:r>
          </a:p>
          <a:p>
            <a:r>
              <a:rPr lang="nb-NO" dirty="0"/>
              <a:t>Vi må utvikle handlekraftige kommuner som kan samhandle med private på fellesskapets vegne</a:t>
            </a:r>
          </a:p>
          <a:p>
            <a:r>
              <a:rPr lang="nb-NO" dirty="0"/>
              <a:t>Kommunen må være den mest habile aktøren i stedsutviklingen</a:t>
            </a:r>
          </a:p>
          <a:p>
            <a:r>
              <a:rPr lang="nb-NO" dirty="0"/>
              <a:t>Næringslivet må få spille seg ut innenfor gode rammer</a:t>
            </a:r>
          </a:p>
        </p:txBody>
      </p:sp>
      <p:pic>
        <p:nvPicPr>
          <p:cNvPr id="4" name="Picture 1" descr="Logo__farge.jpg">
            <a:extLst>
              <a:ext uri="{FF2B5EF4-FFF2-40B4-BE49-F238E27FC236}">
                <a16:creationId xmlns:a16="http://schemas.microsoft.com/office/drawing/2014/main" id="{398DA02D-06BC-4561-B745-06716694B3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6982" y="6167267"/>
            <a:ext cx="1788259" cy="525364"/>
          </a:xfrm>
          <a:prstGeom prst="rect">
            <a:avLst/>
          </a:prstGeom>
          <a:solidFill>
            <a:srgbClr val="7F7F7F"/>
          </a:solidFill>
        </p:spPr>
      </p:pic>
    </p:spTree>
    <p:extLst>
      <p:ext uri="{BB962C8B-B14F-4D97-AF65-F5344CB8AC3E}">
        <p14:creationId xmlns:p14="http://schemas.microsoft.com/office/powerpoint/2010/main" val="353267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2"/>
          <p:cNvSpPr>
            <a:spLocks noGrp="1"/>
          </p:cNvSpPr>
          <p:nvPr>
            <p:ph idx="1"/>
          </p:nvPr>
        </p:nvSpPr>
        <p:spPr>
          <a:xfrm>
            <a:off x="704564" y="2009402"/>
            <a:ext cx="6108511" cy="4261276"/>
          </a:xfrm>
        </p:spPr>
        <p:txBody>
          <a:bodyPr>
            <a:normAutofit/>
          </a:bodyPr>
          <a:lstStyle/>
          <a:p>
            <a:r>
              <a:rPr lang="nb-NO" dirty="0">
                <a:latin typeface="Calibri" charset="0"/>
                <a:ea typeface="DengXian" charset="-122"/>
                <a:cs typeface="Arial" charset="0"/>
              </a:rPr>
              <a:t> Har </a:t>
            </a:r>
            <a:r>
              <a:rPr lang="nb-NO" dirty="0"/>
              <a:t>sterk politisk og administrativ vilje </a:t>
            </a:r>
            <a:endParaRPr lang="nb-NO" dirty="0">
              <a:latin typeface="Calibri" charset="0"/>
              <a:ea typeface="DengXian" charset="-122"/>
              <a:cs typeface="Arial" charset="0"/>
            </a:endParaRPr>
          </a:p>
          <a:p>
            <a:r>
              <a:rPr lang="nb-NO" dirty="0">
                <a:latin typeface="Calibri" charset="0"/>
                <a:ea typeface="DengXian" charset="-122"/>
                <a:cs typeface="Arial" charset="0"/>
              </a:rPr>
              <a:t>Setter seg klare mål og finner frem til egnede virkemidler</a:t>
            </a:r>
          </a:p>
          <a:p>
            <a:r>
              <a:rPr lang="nb-NO" dirty="0">
                <a:latin typeface="Calibri" charset="0"/>
                <a:ea typeface="DengXian" charset="-122"/>
                <a:cs typeface="Arial" charset="0"/>
              </a:rPr>
              <a:t>Bruker dagens velstand til å skape et mer </a:t>
            </a:r>
            <a:r>
              <a:rPr lang="nb-NO" dirty="0" err="1">
                <a:latin typeface="Calibri" charset="0"/>
                <a:ea typeface="DengXian" charset="-122"/>
                <a:cs typeface="Arial" charset="0"/>
              </a:rPr>
              <a:t>ressursøkonomisk</a:t>
            </a:r>
            <a:r>
              <a:rPr lang="nb-NO" dirty="0">
                <a:latin typeface="Calibri" charset="0"/>
                <a:ea typeface="DengXian" charset="-122"/>
                <a:cs typeface="Arial" charset="0"/>
              </a:rPr>
              <a:t>, sosialt og helsebringende samfunn </a:t>
            </a:r>
          </a:p>
          <a:p>
            <a:r>
              <a:rPr lang="nb-NO" dirty="0">
                <a:latin typeface="Calibri" charset="0"/>
                <a:ea typeface="DengXian" charset="-122"/>
                <a:cs typeface="Arial" charset="0"/>
              </a:rPr>
              <a:t>Legger til rette for framtidens løsninger</a:t>
            </a:r>
          </a:p>
          <a:p>
            <a:r>
              <a:rPr lang="nb-NO" dirty="0">
                <a:latin typeface="Calibri" charset="0"/>
                <a:ea typeface="DengXian" charset="-122"/>
                <a:cs typeface="Arial" charset="0"/>
              </a:rPr>
              <a:t>Blir attraktiv og får et konkurransedyktig næringsliv</a:t>
            </a:r>
          </a:p>
        </p:txBody>
      </p:sp>
      <p:sp>
        <p:nvSpPr>
          <p:cNvPr id="2" name="TekstSylinder 1"/>
          <p:cNvSpPr txBox="1"/>
          <p:nvPr/>
        </p:nvSpPr>
        <p:spPr>
          <a:xfrm>
            <a:off x="756313" y="377090"/>
            <a:ext cx="60050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latin typeface="+mj-lt"/>
              </a:rPr>
              <a:t>Den handlekraftige kommunen: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079" y="-98854"/>
            <a:ext cx="5120683" cy="695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7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Tillitt</a:t>
            </a:r>
            <a:r>
              <a:rPr lang="nb-NO" dirty="0"/>
              <a:t> administrasjon/politikk/private aktører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981199" y="1600201"/>
            <a:ext cx="8686800" cy="4525963"/>
          </a:xfrm>
        </p:spPr>
        <p:txBody>
          <a:bodyPr>
            <a:normAutofit/>
          </a:bodyPr>
          <a:lstStyle/>
          <a:p>
            <a:r>
              <a:rPr lang="nb-NO" dirty="0"/>
              <a:t>En forutsetning for kvalitet</a:t>
            </a:r>
          </a:p>
          <a:p>
            <a:r>
              <a:rPr lang="nb-NO" dirty="0"/>
              <a:t>Høy faglig kompetanse skaper tillitt</a:t>
            </a:r>
          </a:p>
          <a:p>
            <a:r>
              <a:rPr lang="nb-NO" dirty="0"/>
              <a:t>Felles opplæring – studieturer – gode felles prosesser knyttet til stedsutvikling</a:t>
            </a:r>
          </a:p>
          <a:p>
            <a:r>
              <a:rPr lang="nb-NO" dirty="0"/>
              <a:t>Konsekvente politikere </a:t>
            </a:r>
            <a:br>
              <a:rPr lang="nb-NO" dirty="0"/>
            </a:br>
            <a:r>
              <a:rPr lang="nb-NO" dirty="0"/>
              <a:t>skaper forutsigbarhet </a:t>
            </a:r>
            <a:br>
              <a:rPr lang="nb-NO" dirty="0"/>
            </a:br>
            <a:r>
              <a:rPr lang="nb-NO" dirty="0"/>
              <a:t>og faglig trygghet</a:t>
            </a:r>
          </a:p>
        </p:txBody>
      </p:sp>
      <p:pic>
        <p:nvPicPr>
          <p:cNvPr id="4" name="Bilde 3" descr="Skjermbilde 2015-10-19 kl. 15.29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223" y="4606079"/>
            <a:ext cx="4036777" cy="2251921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1524000" y="6126164"/>
            <a:ext cx="6049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”Når politikerne oppfører seg som sauer, blir vi ulver”</a:t>
            </a:r>
          </a:p>
          <a:p>
            <a:r>
              <a:rPr lang="nb-NO" dirty="0"/>
              <a:t> Fritt sitat fra eiendomsutvikler i Drammen</a:t>
            </a:r>
          </a:p>
        </p:txBody>
      </p:sp>
    </p:spTree>
    <p:extLst>
      <p:ext uri="{BB962C8B-B14F-4D97-AF65-F5344CB8AC3E}">
        <p14:creationId xmlns:p14="http://schemas.microsoft.com/office/powerpoint/2010/main" val="12573910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19808" y="755635"/>
            <a:ext cx="8229600" cy="1143000"/>
          </a:xfrm>
        </p:spPr>
        <p:txBody>
          <a:bodyPr>
            <a:normAutofit/>
          </a:bodyPr>
          <a:lstStyle/>
          <a:p>
            <a:r>
              <a:rPr lang="nb-NO" dirty="0"/>
              <a:t>Skap </a:t>
            </a:r>
            <a:r>
              <a:rPr lang="nb-NO" u="sng" dirty="0"/>
              <a:t>felles</a:t>
            </a:r>
            <a:r>
              <a:rPr lang="nb-NO" dirty="0"/>
              <a:t> visjoner og mål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52500" y="2146300"/>
            <a:ext cx="8582439" cy="2115150"/>
          </a:xfrm>
        </p:spPr>
        <p:txBody>
          <a:bodyPr>
            <a:normAutofit fontScale="92500"/>
          </a:bodyPr>
          <a:lstStyle/>
          <a:p>
            <a:r>
              <a:rPr lang="nb-NO" dirty="0"/>
              <a:t>Setter retning på utviklingen</a:t>
            </a:r>
          </a:p>
          <a:p>
            <a:r>
              <a:rPr lang="nb-NO" dirty="0"/>
              <a:t>Skaper lyst og energi til å utvikle samfunnet</a:t>
            </a:r>
          </a:p>
          <a:p>
            <a:r>
              <a:rPr lang="nb-NO" dirty="0"/>
              <a:t>Etterspørsel etter nye løsninger</a:t>
            </a:r>
          </a:p>
          <a:p>
            <a:r>
              <a:rPr lang="nb-NO" dirty="0"/>
              <a:t>Bedre planer og byggesaker i forhold til overordnede mål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 descr="Skjermbilde 2015-10-19 kl. 15.40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312" y="4619349"/>
            <a:ext cx="5053688" cy="22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698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45435" y="68869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GB" sz="4000" dirty="0" err="1"/>
              <a:t>Forhandlinger</a:t>
            </a:r>
            <a:r>
              <a:rPr lang="en-GB" sz="4000" dirty="0"/>
              <a:t> </a:t>
            </a:r>
            <a:r>
              <a:rPr lang="en-GB" sz="4000" dirty="0" err="1"/>
              <a:t>må</a:t>
            </a:r>
            <a:r>
              <a:rPr lang="en-GB" sz="4000" dirty="0"/>
              <a:t> </a:t>
            </a:r>
            <a:r>
              <a:rPr lang="en-GB" sz="4000" dirty="0" err="1"/>
              <a:t>baseres</a:t>
            </a:r>
            <a:r>
              <a:rPr lang="en-GB" sz="4000" dirty="0"/>
              <a:t> </a:t>
            </a:r>
            <a:r>
              <a:rPr lang="en-GB" sz="4000" dirty="0" err="1"/>
              <a:t>på</a:t>
            </a:r>
            <a:r>
              <a:rPr lang="en-GB" sz="4000" dirty="0"/>
              <a:t> </a:t>
            </a:r>
            <a:r>
              <a:rPr lang="en-GB" sz="4000" dirty="0" err="1"/>
              <a:t>gode</a:t>
            </a:r>
            <a:r>
              <a:rPr lang="en-GB" sz="4000" dirty="0"/>
              <a:t> planer- </a:t>
            </a:r>
            <a:br>
              <a:rPr lang="en-GB" sz="4000" dirty="0"/>
            </a:br>
            <a:r>
              <a:rPr lang="en-GB" sz="4000" dirty="0" err="1"/>
              <a:t>som</a:t>
            </a:r>
            <a:r>
              <a:rPr lang="en-GB" sz="4000" dirty="0"/>
              <a:t> </a:t>
            </a:r>
            <a:r>
              <a:rPr lang="en-GB" sz="4000" dirty="0" err="1"/>
              <a:t>håndheves</a:t>
            </a:r>
            <a:r>
              <a:rPr lang="en-GB" sz="4000" dirty="0"/>
              <a:t>  </a:t>
            </a:r>
            <a:br>
              <a:rPr lang="en-GB" sz="4000" dirty="0"/>
            </a:br>
            <a:endParaRPr lang="en-GB" sz="40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30965" y="2435225"/>
            <a:ext cx="10515600" cy="3583913"/>
          </a:xfrm>
        </p:spPr>
        <p:txBody>
          <a:bodyPr>
            <a:normAutofit/>
          </a:bodyPr>
          <a:lstStyle/>
          <a:p>
            <a:r>
              <a:rPr lang="nb-NO" dirty="0"/>
              <a:t>Kommuneplaner som bygger opp under regionale planer</a:t>
            </a:r>
          </a:p>
          <a:p>
            <a:pPr marL="914400" lvl="1" indent="-457200">
              <a:buFont typeface="Courier New" charset="0"/>
              <a:buChar char="o"/>
            </a:pPr>
            <a:r>
              <a:rPr lang="nb-NO" sz="2800" dirty="0"/>
              <a:t>Strategier for stedsutvikling, næringsutvikling, inkluderende arkitektur og tjenesteutvikling i samfunnsdelen</a:t>
            </a:r>
          </a:p>
          <a:p>
            <a:pPr marL="914400" lvl="1" indent="-457200">
              <a:buFont typeface="Courier New" charset="0"/>
              <a:buChar char="o"/>
            </a:pPr>
            <a:r>
              <a:rPr lang="nb-NO" sz="2800" dirty="0"/>
              <a:t>Lokaliseringspolitikk i arealdelen</a:t>
            </a:r>
          </a:p>
          <a:p>
            <a:r>
              <a:rPr lang="nb-NO" dirty="0"/>
              <a:t>Planbeskrivelser og planer som gjør at utbyggerne vet hva kommunen vil styre etter</a:t>
            </a:r>
          </a:p>
          <a:p>
            <a:r>
              <a:rPr lang="nb-NO" dirty="0"/>
              <a:t>Gode prosesser som gjør at politikerne blir motstandskraftige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914400" lvl="1" indent="-457200">
              <a:buFont typeface="Courier New" charset="0"/>
              <a:buChar char="o"/>
            </a:pPr>
            <a:endParaRPr lang="nb-NO" sz="2800" dirty="0"/>
          </a:p>
          <a:p>
            <a:endParaRPr lang="nb-NO" dirty="0"/>
          </a:p>
          <a:p>
            <a:endParaRPr lang="en-GB" dirty="0"/>
          </a:p>
        </p:txBody>
      </p:sp>
      <p:pic>
        <p:nvPicPr>
          <p:cNvPr id="4" name="Picture 1" descr="Logo__farge.jpg">
            <a:extLst>
              <a:ext uri="{FF2B5EF4-FFF2-40B4-BE49-F238E27FC236}">
                <a16:creationId xmlns:a16="http://schemas.microsoft.com/office/drawing/2014/main" id="{D7991E9A-49AE-4B10-A52F-B13201A74A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6982" y="6167267"/>
            <a:ext cx="1788259" cy="525364"/>
          </a:xfrm>
          <a:prstGeom prst="rect">
            <a:avLst/>
          </a:prstGeom>
          <a:solidFill>
            <a:srgbClr val="7F7F7F"/>
          </a:solidFill>
        </p:spPr>
      </p:pic>
    </p:spTree>
    <p:extLst>
      <p:ext uri="{BB962C8B-B14F-4D97-AF65-F5344CB8AC3E}">
        <p14:creationId xmlns:p14="http://schemas.microsoft.com/office/powerpoint/2010/main" val="2959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9213" y="843864"/>
            <a:ext cx="10515600" cy="1325563"/>
          </a:xfrm>
        </p:spPr>
        <p:txBody>
          <a:bodyPr>
            <a:normAutofit/>
          </a:bodyPr>
          <a:lstStyle/>
          <a:p>
            <a:r>
              <a:rPr lang="nb-NO" dirty="0"/>
              <a:t>Den handlekraftige kommunen gjør mer enn å planlegge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69213" y="2509614"/>
            <a:ext cx="9511824" cy="3708306"/>
          </a:xfrm>
        </p:spPr>
        <p:txBody>
          <a:bodyPr>
            <a:normAutofit/>
          </a:bodyPr>
          <a:lstStyle/>
          <a:p>
            <a:r>
              <a:rPr lang="nb-NO" sz="2400" dirty="0"/>
              <a:t>Bruker sine ressurser til å endre samfunnet (investering, utvikling og drift)</a:t>
            </a:r>
          </a:p>
          <a:p>
            <a:r>
              <a:rPr lang="nb-NO" sz="2400" dirty="0"/>
              <a:t>Lager attraktive og sosiale steder</a:t>
            </a:r>
          </a:p>
          <a:p>
            <a:r>
              <a:rPr lang="nb-NO" sz="2400" dirty="0"/>
              <a:t>Ser trender - i forkant av næringslivet</a:t>
            </a:r>
          </a:p>
          <a:p>
            <a:r>
              <a:rPr lang="nb-NO" sz="2400" dirty="0"/>
              <a:t>Gjør det lønnsomt for næringslivet å gjøre de riktige tingene</a:t>
            </a:r>
          </a:p>
          <a:p>
            <a:r>
              <a:rPr lang="nb-NO" sz="2400" dirty="0"/>
              <a:t>Samarbeider om utviklingsprosjekt</a:t>
            </a:r>
          </a:p>
          <a:p>
            <a:r>
              <a:rPr lang="nb-NO" sz="2400" dirty="0"/>
              <a:t>Driver strategisk eiendomsutvikling</a:t>
            </a:r>
          </a:p>
          <a:p>
            <a:r>
              <a:rPr lang="nb-NO" sz="2400" dirty="0"/>
              <a:t>Utvikler kreative miljø i samarbeid</a:t>
            </a:r>
          </a:p>
          <a:p>
            <a:endParaRPr lang="nb-NO" sz="24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3032652-5564-497D-95A6-258D48527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38" y="210712"/>
            <a:ext cx="1224950" cy="52690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81B0C41-A381-4420-91FF-0B8184758B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6056" y="4479580"/>
            <a:ext cx="4005943" cy="237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2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1812</TotalTime>
  <Words>725</Words>
  <Application>Microsoft Office PowerPoint</Application>
  <PresentationFormat>Widescreen</PresentationFormat>
  <Paragraphs>121</Paragraphs>
  <Slides>21</Slides>
  <Notes>6</Notes>
  <HiddenSlides>2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7" baseType="lpstr">
      <vt:lpstr>DengXian</vt:lpstr>
      <vt:lpstr>Arial</vt:lpstr>
      <vt:lpstr>Calibri</vt:lpstr>
      <vt:lpstr>Calibri Light</vt:lpstr>
      <vt:lpstr>Courier New</vt:lpstr>
      <vt:lpstr>Office-tema</vt:lpstr>
      <vt:lpstr>  Målrettet samspill  Øystein Bull-Hansen arkitekt og byplanlegger</vt:lpstr>
      <vt:lpstr>PowerPoint-presentasjon</vt:lpstr>
      <vt:lpstr>PowerPoint-presentasjon</vt:lpstr>
      <vt:lpstr>Noen innledende ord</vt:lpstr>
      <vt:lpstr>PowerPoint-presentasjon</vt:lpstr>
      <vt:lpstr>Tillitt administrasjon/politikk/private aktører</vt:lpstr>
      <vt:lpstr>Skap felles visjoner og mål </vt:lpstr>
      <vt:lpstr>Forhandlinger må baseres på gode planer-  som håndheves   </vt:lpstr>
      <vt:lpstr>Den handlekraftige kommunen gjør mer enn å planlegge</vt:lpstr>
      <vt:lpstr>Næringslivet til sentrum</vt:lpstr>
      <vt:lpstr>Eksempler</vt:lpstr>
      <vt:lpstr>PowerPoint-presentasjon</vt:lpstr>
      <vt:lpstr>Hvordan fikk Drammen det til?</vt:lpstr>
      <vt:lpstr>Parallelloppdrag som metode</vt:lpstr>
      <vt:lpstr>Vurderingsgruppen lager rapporten</vt:lpstr>
      <vt:lpstr>PowerPoint-presentasjon</vt:lpstr>
      <vt:lpstr>Parallelloppdrag Tromsø 2015</vt:lpstr>
      <vt:lpstr>Oppfølging: Utarbeidelse av områdeplan og vitalisering av  område.</vt:lpstr>
      <vt:lpstr>PowerPoint-presentasjon</vt:lpstr>
      <vt:lpstr>Hvordan utvikle boliger til alle grupper – sentrumsnært?</vt:lpstr>
      <vt:lpstr>”det er itno som kjem ta sæ sjøl”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Øystein Bull-Hansen</dc:creator>
  <cp:lastModifiedBy>Øystein Bull-Hansen</cp:lastModifiedBy>
  <cp:revision>71</cp:revision>
  <dcterms:created xsi:type="dcterms:W3CDTF">2017-09-07T07:39:53Z</dcterms:created>
  <dcterms:modified xsi:type="dcterms:W3CDTF">2018-09-21T05:11:42Z</dcterms:modified>
</cp:coreProperties>
</file>