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20" r:id="rId2"/>
  </p:sldMasterIdLst>
  <p:notesMasterIdLst>
    <p:notesMasterId r:id="rId24"/>
  </p:notesMasterIdLst>
  <p:handoutMasterIdLst>
    <p:handoutMasterId r:id="rId25"/>
  </p:handoutMasterIdLst>
  <p:sldIdLst>
    <p:sldId id="280" r:id="rId3"/>
    <p:sldId id="290" r:id="rId4"/>
    <p:sldId id="281" r:id="rId5"/>
    <p:sldId id="295" r:id="rId6"/>
    <p:sldId id="294" r:id="rId7"/>
    <p:sldId id="293" r:id="rId8"/>
    <p:sldId id="285" r:id="rId9"/>
    <p:sldId id="286" r:id="rId10"/>
    <p:sldId id="284" r:id="rId11"/>
    <p:sldId id="303" r:id="rId12"/>
    <p:sldId id="287" r:id="rId13"/>
    <p:sldId id="288" r:id="rId14"/>
    <p:sldId id="291" r:id="rId15"/>
    <p:sldId id="283" r:id="rId16"/>
    <p:sldId id="296" r:id="rId17"/>
    <p:sldId id="297" r:id="rId18"/>
    <p:sldId id="292" r:id="rId19"/>
    <p:sldId id="299" r:id="rId20"/>
    <p:sldId id="298" r:id="rId21"/>
    <p:sldId id="301" r:id="rId22"/>
    <p:sldId id="302" r:id="rId23"/>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67">
          <p15:clr>
            <a:srgbClr val="A4A3A4"/>
          </p15:clr>
        </p15:guide>
        <p15:guide id="3" orient="horz" pos="3888">
          <p15:clr>
            <a:srgbClr val="A4A3A4"/>
          </p15:clr>
        </p15:guide>
        <p15:guide id="4" pos="3839">
          <p15:clr>
            <a:srgbClr val="A4A3A4"/>
          </p15:clr>
        </p15:guide>
        <p15:guide id="5" pos="815">
          <p15:clr>
            <a:srgbClr val="A4A3A4"/>
          </p15:clr>
        </p15:guide>
        <p15:guide id="6" pos="686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883" autoAdjust="0"/>
  </p:normalViewPr>
  <p:slideViewPr>
    <p:cSldViewPr>
      <p:cViewPr varScale="1">
        <p:scale>
          <a:sx n="68" d="100"/>
          <a:sy n="68" d="100"/>
        </p:scale>
        <p:origin x="616" y="48"/>
      </p:cViewPr>
      <p:guideLst>
        <p:guide orient="horz" pos="2160"/>
        <p:guide orient="horz" pos="367"/>
        <p:guide orient="horz" pos="3888"/>
        <p:guide pos="3839"/>
        <p:guide pos="815"/>
        <p:guide pos="6863"/>
      </p:guideLst>
    </p:cSldViewPr>
  </p:slideViewPr>
  <p:notesTextViewPr>
    <p:cViewPr>
      <p:scale>
        <a:sx n="100" d="100"/>
        <a:sy n="100" d="100"/>
      </p:scale>
      <p:origin x="0" y="0"/>
    </p:cViewPr>
  </p:notesTextViewPr>
  <p:notesViewPr>
    <p:cSldViewPr showGuides="1">
      <p:cViewPr varScale="1">
        <p:scale>
          <a:sx n="51" d="100"/>
          <a:sy n="51" d="100"/>
        </p:scale>
        <p:origin x="2692" y="5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DCA0844-C266-46EC-A036-E1634F64C44A}" type="datetimeFigureOut">
              <a:rPr lang="nb-NO"/>
              <a:t>17.09.2018</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CB088AA-226D-4237-A99F-5C4B97F43BA8}" type="slidenum">
              <a:rPr/>
              <a:t>‹#›</a:t>
            </a:fld>
            <a:endParaRPr/>
          </a:p>
        </p:txBody>
      </p:sp>
    </p:spTree>
    <p:extLst>
      <p:ext uri="{BB962C8B-B14F-4D97-AF65-F5344CB8AC3E}">
        <p14:creationId xmlns:p14="http://schemas.microsoft.com/office/powerpoint/2010/main" val="5631361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C08BCD-7B2F-4BCE-87AF-5D67EFFE4D17}" type="datetimeFigureOut">
              <a:rPr lang="nb-NO"/>
              <a:t>17.09.2018</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6A1353-EEA5-436B-AB14-1D84B195E669}" type="slidenum">
              <a:rPr/>
              <a:t>‹#›</a:t>
            </a:fld>
            <a:endParaRPr/>
          </a:p>
        </p:txBody>
      </p:sp>
    </p:spTree>
    <p:extLst>
      <p:ext uri="{BB962C8B-B14F-4D97-AF65-F5344CB8AC3E}">
        <p14:creationId xmlns:p14="http://schemas.microsoft.com/office/powerpoint/2010/main" val="3820675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Forestillinger om hva </a:t>
            </a:r>
            <a:r>
              <a:rPr lang="nb-NO" dirty="0" err="1"/>
              <a:t>Svartlamon</a:t>
            </a:r>
            <a:r>
              <a:rPr lang="nb-NO" dirty="0"/>
              <a:t> er, en litt populistisk fremstilling, men </a:t>
            </a:r>
            <a:r>
              <a:rPr lang="nb-NO" dirty="0" err="1"/>
              <a:t>Svartlamon</a:t>
            </a:r>
            <a:r>
              <a:rPr lang="nb-NO" dirty="0"/>
              <a:t> er et mangfoldig prosjekt som rommer svært mye. Jeg skal presentere en liten del av hva </a:t>
            </a:r>
            <a:r>
              <a:rPr lang="nb-NO" dirty="0" err="1"/>
              <a:t>Svartlamon</a:t>
            </a:r>
            <a:r>
              <a:rPr lang="nb-NO" dirty="0"/>
              <a:t> er, men området er så rikt både på historie, organisering, bygging, bidrag til byen for øvrig både innenfor urban dyrking, kunst og kultur at det er umulig å komme innom alt. Men, jeg skal gi dere et lite innblikk i noe av det som skjer på </a:t>
            </a:r>
            <a:r>
              <a:rPr lang="nb-NO" dirty="0" err="1"/>
              <a:t>Svartlamon</a:t>
            </a:r>
            <a:r>
              <a:rPr lang="nb-NO" dirty="0"/>
              <a:t> når det kommer til selvbygging. </a:t>
            </a:r>
          </a:p>
        </p:txBody>
      </p:sp>
      <p:sp>
        <p:nvSpPr>
          <p:cNvPr id="4" name="Plassholder for lysbildenummer 3"/>
          <p:cNvSpPr>
            <a:spLocks noGrp="1"/>
          </p:cNvSpPr>
          <p:nvPr>
            <p:ph type="sldNum" sz="quarter" idx="5"/>
          </p:nvPr>
        </p:nvSpPr>
        <p:spPr/>
        <p:txBody>
          <a:bodyPr/>
          <a:lstStyle/>
          <a:p>
            <a:fld id="{1B6A1353-EEA5-436B-AB14-1D84B195E669}" type="slidenum">
              <a:rPr lang="nb-NO" smtClean="0"/>
              <a:t>1</a:t>
            </a:fld>
            <a:endParaRPr lang="nb-NO"/>
          </a:p>
        </p:txBody>
      </p:sp>
    </p:spTree>
    <p:extLst>
      <p:ext uri="{BB962C8B-B14F-4D97-AF65-F5344CB8AC3E}">
        <p14:creationId xmlns:p14="http://schemas.microsoft.com/office/powerpoint/2010/main" val="2173688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Dette skulle dekke alt innvendig utenom </a:t>
            </a:r>
            <a:r>
              <a:rPr lang="nb-NO" dirty="0" err="1"/>
              <a:t>baderomsgulv</a:t>
            </a:r>
            <a:r>
              <a:rPr lang="nb-NO" dirty="0"/>
              <a:t> og tak i 2.etg som var dobbelt lag med gips </a:t>
            </a:r>
            <a:r>
              <a:rPr lang="nb-NO" dirty="0" err="1"/>
              <a:t>pga</a:t>
            </a:r>
            <a:r>
              <a:rPr lang="nb-NO" dirty="0"/>
              <a:t> brannsikkerhet. De 50 000 kr dekket dermed gulv, tak i 1etg, trapp, vegger, trapp, kjøkkeninnredning, </a:t>
            </a:r>
            <a:r>
              <a:rPr lang="nb-NO" dirty="0" err="1"/>
              <a:t>baderomsinnredning</a:t>
            </a:r>
            <a:r>
              <a:rPr lang="nb-NO" dirty="0"/>
              <a:t> og </a:t>
            </a:r>
            <a:r>
              <a:rPr lang="nb-NO" dirty="0" err="1"/>
              <a:t>baderomsvegger</a:t>
            </a:r>
            <a:r>
              <a:rPr lang="nb-NO" dirty="0"/>
              <a:t>. </a:t>
            </a:r>
          </a:p>
        </p:txBody>
      </p:sp>
      <p:sp>
        <p:nvSpPr>
          <p:cNvPr id="4" name="Plassholder for lysbildenummer 3"/>
          <p:cNvSpPr>
            <a:spLocks noGrp="1"/>
          </p:cNvSpPr>
          <p:nvPr>
            <p:ph type="sldNum" sz="quarter" idx="5"/>
          </p:nvPr>
        </p:nvSpPr>
        <p:spPr/>
        <p:txBody>
          <a:bodyPr/>
          <a:lstStyle/>
          <a:p>
            <a:fld id="{1B6A1353-EEA5-436B-AB14-1D84B195E669}" type="slidenum">
              <a:rPr lang="nb-NO" smtClean="0"/>
              <a:t>18</a:t>
            </a:fld>
            <a:endParaRPr lang="nb-NO"/>
          </a:p>
        </p:txBody>
      </p:sp>
    </p:spTree>
    <p:extLst>
      <p:ext uri="{BB962C8B-B14F-4D97-AF65-F5344CB8AC3E}">
        <p14:creationId xmlns:p14="http://schemas.microsoft.com/office/powerpoint/2010/main" val="691022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1B6A1353-EEA5-436B-AB14-1D84B195E669}" type="slidenum">
              <a:rPr lang="nb-NO" smtClean="0"/>
              <a:t>20</a:t>
            </a:fld>
            <a:endParaRPr lang="nb-NO"/>
          </a:p>
        </p:txBody>
      </p:sp>
    </p:spTree>
    <p:extLst>
      <p:ext uri="{BB962C8B-B14F-4D97-AF65-F5344CB8AC3E}">
        <p14:creationId xmlns:p14="http://schemas.microsoft.com/office/powerpoint/2010/main" val="1137612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 er ingen som noen gang argumenterer for at vi bør selge parken, selv om tomtene der ville gitt store inntekter til kommunen, mens det er blant enkelte krefter et ønske om å avslutte den byøkologiske forsøksbydelen. Da vil rundt 300 personer måtte flytte fra hjemmene sine og lokalmiljøet sitt, og Trondheim ville mistet et verdifullt forsøksområde og gjort byen mindre mangfoldig og mer homogen. </a:t>
            </a:r>
          </a:p>
        </p:txBody>
      </p:sp>
      <p:sp>
        <p:nvSpPr>
          <p:cNvPr id="4" name="Plassholder for lysbildenummer 3"/>
          <p:cNvSpPr>
            <a:spLocks noGrp="1"/>
          </p:cNvSpPr>
          <p:nvPr>
            <p:ph type="sldNum" sz="quarter" idx="5"/>
          </p:nvPr>
        </p:nvSpPr>
        <p:spPr/>
        <p:txBody>
          <a:bodyPr/>
          <a:lstStyle/>
          <a:p>
            <a:fld id="{1B6A1353-EEA5-436B-AB14-1D84B195E669}" type="slidenum">
              <a:rPr lang="nb-NO" smtClean="0"/>
              <a:t>2</a:t>
            </a:fld>
            <a:endParaRPr lang="nb-NO"/>
          </a:p>
        </p:txBody>
      </p:sp>
    </p:spTree>
    <p:extLst>
      <p:ext uri="{BB962C8B-B14F-4D97-AF65-F5344CB8AC3E}">
        <p14:creationId xmlns:p14="http://schemas.microsoft.com/office/powerpoint/2010/main" val="2999994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For å forstå </a:t>
            </a:r>
            <a:r>
              <a:rPr lang="nb-NO" dirty="0" err="1"/>
              <a:t>Svartlamon</a:t>
            </a:r>
            <a:r>
              <a:rPr lang="nb-NO" dirty="0"/>
              <a:t> i dag er det nødvendig å få et lite innblikk i historien til området. : Regulert i 1947 til industri og næring, slutten av 80-tallet kommunen flyttet unge folk inn i leilighetene og gav kontrakt, bodde mange med store </a:t>
            </a:r>
            <a:r>
              <a:rPr lang="nb-NO" dirty="0" err="1"/>
              <a:t>utfordinger</a:t>
            </a:r>
            <a:r>
              <a:rPr lang="nb-NO" dirty="0"/>
              <a:t> innenfor rus og psykiatri, en villet politikk å endre befolkningssammensetningen på området. </a:t>
            </a:r>
            <a:r>
              <a:rPr lang="nb-NO" dirty="0" err="1"/>
              <a:t>UngBO</a:t>
            </a:r>
            <a:r>
              <a:rPr lang="nb-NO" dirty="0"/>
              <a:t>, ungdommer i saneringsferdige hus. De </a:t>
            </a:r>
            <a:r>
              <a:rPr lang="nb-NO" dirty="0" err="1"/>
              <a:t>etabelerte</a:t>
            </a:r>
            <a:r>
              <a:rPr lang="nb-NO" dirty="0"/>
              <a:t> seg og et miljø, kommunen ønsket å gjennomføre reguleringen, langvarig kamp på 90-tallet mellom kommunen og beboerforeningen på området. Bleken og Gullvåg engasjerte seg i kampen i tillegg til mange innenfor kunst og kulturmiljøet i Trondheim. 20 år siden byrådet bestemte at beboerne skulle få bli og starten på en omregulering. </a:t>
            </a:r>
          </a:p>
        </p:txBody>
      </p:sp>
      <p:sp>
        <p:nvSpPr>
          <p:cNvPr id="4" name="Plassholder for lysbildenummer 3"/>
          <p:cNvSpPr>
            <a:spLocks noGrp="1"/>
          </p:cNvSpPr>
          <p:nvPr>
            <p:ph type="sldNum" sz="quarter" idx="5"/>
          </p:nvPr>
        </p:nvSpPr>
        <p:spPr/>
        <p:txBody>
          <a:bodyPr/>
          <a:lstStyle/>
          <a:p>
            <a:fld id="{1B6A1353-EEA5-436B-AB14-1D84B195E669}" type="slidenum">
              <a:rPr lang="nb-NO" smtClean="0"/>
              <a:t>3</a:t>
            </a:fld>
            <a:endParaRPr lang="nb-NO"/>
          </a:p>
        </p:txBody>
      </p:sp>
    </p:spTree>
    <p:extLst>
      <p:ext uri="{BB962C8B-B14F-4D97-AF65-F5344CB8AC3E}">
        <p14:creationId xmlns:p14="http://schemas.microsoft.com/office/powerpoint/2010/main" val="259465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Da det ble bestemt at området ikke skulle rives, ble det satt ned en gruppe beboere og folk fra kommunen for å lage en reguleringsplan for hele området. Fire hovedmål og syv delmål. LES HOVEDMÅL. </a:t>
            </a:r>
          </a:p>
        </p:txBody>
      </p:sp>
      <p:sp>
        <p:nvSpPr>
          <p:cNvPr id="4" name="Plassholder for lysbildenummer 3"/>
          <p:cNvSpPr>
            <a:spLocks noGrp="1"/>
          </p:cNvSpPr>
          <p:nvPr>
            <p:ph type="sldNum" sz="quarter" idx="5"/>
          </p:nvPr>
        </p:nvSpPr>
        <p:spPr/>
        <p:txBody>
          <a:bodyPr/>
          <a:lstStyle/>
          <a:p>
            <a:fld id="{1B6A1353-EEA5-436B-AB14-1D84B195E669}" type="slidenum">
              <a:rPr lang="nb-NO" smtClean="0"/>
              <a:t>9</a:t>
            </a:fld>
            <a:endParaRPr lang="nb-NO"/>
          </a:p>
        </p:txBody>
      </p:sp>
    </p:spTree>
    <p:extLst>
      <p:ext uri="{BB962C8B-B14F-4D97-AF65-F5344CB8AC3E}">
        <p14:creationId xmlns:p14="http://schemas.microsoft.com/office/powerpoint/2010/main" val="2894939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2"/>
                </a:solidFill>
                <a:effectLst/>
                <a:latin typeface="+mn-lt"/>
                <a:ea typeface="+mn-ea"/>
                <a:cs typeface="+mn-cs"/>
              </a:rPr>
              <a:t>Dette var noe av utgangspunktet for byggingen av husene i Strandveien og var en gjennomgående tankegang for prosjektet. </a:t>
            </a:r>
          </a:p>
          <a:p>
            <a:r>
              <a:rPr lang="nb-NO" dirty="0"/>
              <a:t>Dette var det første byggeprosjektet på </a:t>
            </a:r>
            <a:r>
              <a:rPr lang="nb-NO" dirty="0" err="1"/>
              <a:t>Svartlamon</a:t>
            </a:r>
            <a:r>
              <a:rPr lang="nb-NO" dirty="0"/>
              <a:t> etter stiftelsen ble opprettet. Det var det første forsøket på å sette reguleringsplanen ut i virkelighet, og selv om det ikke akkurat var selvbygging, så var det et prosjekt som innebar en stor grad av medvirkning. </a:t>
            </a:r>
          </a:p>
        </p:txBody>
      </p:sp>
      <p:sp>
        <p:nvSpPr>
          <p:cNvPr id="4" name="Plassholder for lysbildenummer 3"/>
          <p:cNvSpPr>
            <a:spLocks noGrp="1"/>
          </p:cNvSpPr>
          <p:nvPr>
            <p:ph type="sldNum" sz="quarter" idx="5"/>
          </p:nvPr>
        </p:nvSpPr>
        <p:spPr/>
        <p:txBody>
          <a:bodyPr/>
          <a:lstStyle/>
          <a:p>
            <a:fld id="{1B6A1353-EEA5-436B-AB14-1D84B195E669}" type="slidenum">
              <a:rPr lang="nb-NO" smtClean="0"/>
              <a:t>10</a:t>
            </a:fld>
            <a:endParaRPr lang="nb-NO"/>
          </a:p>
        </p:txBody>
      </p:sp>
    </p:spTree>
    <p:extLst>
      <p:ext uri="{BB962C8B-B14F-4D97-AF65-F5344CB8AC3E}">
        <p14:creationId xmlns:p14="http://schemas.microsoft.com/office/powerpoint/2010/main" val="1013773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2"/>
                </a:solidFill>
                <a:effectLst/>
                <a:latin typeface="+mn-lt"/>
                <a:ea typeface="+mn-ea"/>
                <a:cs typeface="+mn-cs"/>
              </a:rPr>
              <a:t>Jeg mener at det </a:t>
            </a:r>
            <a:r>
              <a:rPr lang="nb-NO" sz="1200" kern="1200" dirty="0" err="1">
                <a:solidFill>
                  <a:schemeClr val="tx2"/>
                </a:solidFill>
                <a:effectLst/>
                <a:latin typeface="+mn-lt"/>
                <a:ea typeface="+mn-ea"/>
                <a:cs typeface="+mn-cs"/>
              </a:rPr>
              <a:t>Svartlamon</a:t>
            </a:r>
            <a:r>
              <a:rPr lang="nb-NO" sz="1200" kern="1200" dirty="0">
                <a:solidFill>
                  <a:schemeClr val="tx2"/>
                </a:solidFill>
                <a:effectLst/>
                <a:latin typeface="+mn-lt"/>
                <a:ea typeface="+mn-ea"/>
                <a:cs typeface="+mn-cs"/>
              </a:rPr>
              <a:t> tilfører Trondheim, og Norge, er svært viktig. I en tid hvor det til stadig snakkes om «frihet til å velge», så opplever jeg, og mange med meg, at samfunnet blir stadig mer homogent. Valgalternativet mellom å sette seg selv i bunnløs gjeld ved å kjøpe bolig, dersom man i det hele tatt har muligheten til det, eller å leie dyrt uten noen muligheter til å påvirke ens bomiljø, er slik jeg ser det, ikke frie valg. </a:t>
            </a:r>
            <a:r>
              <a:rPr lang="nb-NO" sz="1200" kern="1200" dirty="0" err="1">
                <a:solidFill>
                  <a:schemeClr val="tx2"/>
                </a:solidFill>
                <a:effectLst/>
                <a:latin typeface="+mn-lt"/>
                <a:ea typeface="+mn-ea"/>
                <a:cs typeface="+mn-cs"/>
              </a:rPr>
              <a:t>Svartlamon</a:t>
            </a:r>
            <a:r>
              <a:rPr lang="nb-NO" sz="1200" kern="1200" dirty="0">
                <a:solidFill>
                  <a:schemeClr val="tx2"/>
                </a:solidFill>
                <a:effectLst/>
                <a:latin typeface="+mn-lt"/>
                <a:ea typeface="+mn-ea"/>
                <a:cs typeface="+mn-cs"/>
              </a:rPr>
              <a:t> tilbyr et alternativ. </a:t>
            </a:r>
            <a:r>
              <a:rPr lang="nb-NO" sz="1200" kern="1200" dirty="0" err="1">
                <a:solidFill>
                  <a:schemeClr val="tx2"/>
                </a:solidFill>
                <a:effectLst/>
                <a:latin typeface="+mn-lt"/>
                <a:ea typeface="+mn-ea"/>
                <a:cs typeface="+mn-cs"/>
              </a:rPr>
              <a:t>Svartlamon</a:t>
            </a:r>
            <a:r>
              <a:rPr lang="nb-NO" sz="1200" kern="1200" dirty="0">
                <a:solidFill>
                  <a:schemeClr val="tx2"/>
                </a:solidFill>
                <a:effectLst/>
                <a:latin typeface="+mn-lt"/>
                <a:ea typeface="+mn-ea"/>
                <a:cs typeface="+mn-cs"/>
              </a:rPr>
              <a:t> tilbyr rimelige leiligheter som frigjør både tid og kapital, noe som gjør at man har anledning til å bruke tiden sin på for eksempel kreative yrker og fritidsaktiviteter og det gir en mulighet til å påvirke ens bomiljø, både den fysiske utformingen gjennom at man har et felles ansvar for vedlikehold av boligene og gjennom demokratiske kanaler som beboermøtet, nabolagsmøter og husmøter.</a:t>
            </a:r>
          </a:p>
          <a:p>
            <a:endParaRPr lang="nb-NO" dirty="0"/>
          </a:p>
        </p:txBody>
      </p:sp>
      <p:sp>
        <p:nvSpPr>
          <p:cNvPr id="4" name="Plassholder for lysbildenummer 3"/>
          <p:cNvSpPr>
            <a:spLocks noGrp="1"/>
          </p:cNvSpPr>
          <p:nvPr>
            <p:ph type="sldNum" sz="quarter" idx="5"/>
          </p:nvPr>
        </p:nvSpPr>
        <p:spPr/>
        <p:txBody>
          <a:bodyPr/>
          <a:lstStyle/>
          <a:p>
            <a:fld id="{1B6A1353-EEA5-436B-AB14-1D84B195E669}" type="slidenum">
              <a:rPr lang="nb-NO" smtClean="0"/>
              <a:t>11</a:t>
            </a:fld>
            <a:endParaRPr lang="nb-NO"/>
          </a:p>
        </p:txBody>
      </p:sp>
    </p:spTree>
    <p:extLst>
      <p:ext uri="{BB962C8B-B14F-4D97-AF65-F5344CB8AC3E}">
        <p14:creationId xmlns:p14="http://schemas.microsoft.com/office/powerpoint/2010/main" val="933659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Det er populært å bo på </a:t>
            </a:r>
            <a:r>
              <a:rPr lang="nb-NO" dirty="0" err="1"/>
              <a:t>Svartlamon</a:t>
            </a:r>
            <a:r>
              <a:rPr lang="nb-NO" dirty="0"/>
              <a:t>. Vi mottar rundt 100 søknader i året, og det er beboerne selv som bestemmer hvem som skal flytte inn gjennom </a:t>
            </a:r>
            <a:r>
              <a:rPr lang="nb-NO" dirty="0" err="1"/>
              <a:t>Flyko</a:t>
            </a:r>
            <a:r>
              <a:rPr lang="nb-NO" dirty="0"/>
              <a:t> som er flytte og koordineringskomiteen, hvor hvert av de fem nabolagene velger en person som skal sitte i </a:t>
            </a:r>
            <a:r>
              <a:rPr lang="nb-NO" dirty="0" err="1"/>
              <a:t>flyko</a:t>
            </a:r>
            <a:endParaRPr lang="nb-NO" dirty="0"/>
          </a:p>
          <a:p>
            <a:endParaRPr lang="nb-NO" dirty="0"/>
          </a:p>
        </p:txBody>
      </p:sp>
      <p:sp>
        <p:nvSpPr>
          <p:cNvPr id="4" name="Plassholder for lysbildenummer 3"/>
          <p:cNvSpPr>
            <a:spLocks noGrp="1"/>
          </p:cNvSpPr>
          <p:nvPr>
            <p:ph type="sldNum" sz="quarter" idx="5"/>
          </p:nvPr>
        </p:nvSpPr>
        <p:spPr/>
        <p:txBody>
          <a:bodyPr/>
          <a:lstStyle/>
          <a:p>
            <a:fld id="{1B6A1353-EEA5-436B-AB14-1D84B195E669}" type="slidenum">
              <a:rPr lang="nb-NO" smtClean="0"/>
              <a:t>12</a:t>
            </a:fld>
            <a:endParaRPr lang="nb-NO"/>
          </a:p>
        </p:txBody>
      </p:sp>
    </p:spTree>
    <p:extLst>
      <p:ext uri="{BB962C8B-B14F-4D97-AF65-F5344CB8AC3E}">
        <p14:creationId xmlns:p14="http://schemas.microsoft.com/office/powerpoint/2010/main" val="417927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2"/>
                </a:solidFill>
                <a:effectLst/>
                <a:latin typeface="+mn-lt"/>
                <a:ea typeface="+mn-ea"/>
                <a:cs typeface="+mn-cs"/>
              </a:rPr>
              <a:t>H</a:t>
            </a:r>
            <a:r>
              <a:rPr lang="nb-NO" sz="1200" kern="1200" dirty="0">
                <a:solidFill>
                  <a:schemeClr val="tx2"/>
                </a:solidFill>
                <a:effectLst/>
                <a:latin typeface="+mn-lt"/>
                <a:ea typeface="+mn-ea"/>
                <a:cs typeface="+mn-cs"/>
              </a:rPr>
              <a:t>usly ble satt opp 2007 av to beboere, Vigdis </a:t>
            </a:r>
            <a:r>
              <a:rPr lang="nb-NO" sz="1200" kern="1200" dirty="0" err="1">
                <a:solidFill>
                  <a:schemeClr val="tx2"/>
                </a:solidFill>
                <a:effectLst/>
                <a:latin typeface="+mn-lt"/>
                <a:ea typeface="+mn-ea"/>
                <a:cs typeface="+mn-cs"/>
              </a:rPr>
              <a:t>Haugtrø</a:t>
            </a:r>
            <a:r>
              <a:rPr lang="nb-NO" sz="1200" kern="1200" dirty="0">
                <a:solidFill>
                  <a:schemeClr val="tx2"/>
                </a:solidFill>
                <a:effectLst/>
                <a:latin typeface="+mn-lt"/>
                <a:ea typeface="+mn-ea"/>
                <a:cs typeface="+mn-cs"/>
              </a:rPr>
              <a:t> og Jan de </a:t>
            </a:r>
            <a:r>
              <a:rPr lang="nb-NO" sz="1200" kern="1200" dirty="0" err="1">
                <a:solidFill>
                  <a:schemeClr val="tx2"/>
                </a:solidFill>
                <a:effectLst/>
                <a:latin typeface="+mn-lt"/>
                <a:ea typeface="+mn-ea"/>
                <a:cs typeface="+mn-cs"/>
              </a:rPr>
              <a:t>Gier</a:t>
            </a:r>
            <a:r>
              <a:rPr lang="nb-NO" sz="1200" kern="1200" dirty="0">
                <a:solidFill>
                  <a:schemeClr val="tx2"/>
                </a:solidFill>
                <a:effectLst/>
                <a:latin typeface="+mn-lt"/>
                <a:ea typeface="+mn-ea"/>
                <a:cs typeface="+mn-cs"/>
              </a:rPr>
              <a:t> og fungerer som en resident for tilreisende kunstnere og artister. Husly innehar en stor verdi for området på den måten at gjester får et eierskap til både Husly og </a:t>
            </a:r>
            <a:r>
              <a:rPr lang="nb-NO" sz="1200" kern="1200" dirty="0" err="1">
                <a:solidFill>
                  <a:schemeClr val="tx2"/>
                </a:solidFill>
                <a:effectLst/>
                <a:latin typeface="+mn-lt"/>
                <a:ea typeface="+mn-ea"/>
                <a:cs typeface="+mn-cs"/>
              </a:rPr>
              <a:t>Svartlamon</a:t>
            </a:r>
            <a:r>
              <a:rPr lang="nb-NO" sz="1200" kern="1200" dirty="0">
                <a:solidFill>
                  <a:schemeClr val="tx2"/>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2"/>
                </a:solidFill>
                <a:effectLst/>
                <a:latin typeface="+mn-lt"/>
                <a:ea typeface="+mn-ea"/>
                <a:cs typeface="+mn-cs"/>
              </a:rPr>
              <a:t>Det er en bolig med få tekniske installasjoner, og enkel utforming, det kreves lite vedlikehold i huset. Husly som økologisk prosjekt stiller krav til sine beboere. Leietager må man bære vann, finne ved, tømme toalettet og vaske etter bruk.</a:t>
            </a:r>
            <a:br>
              <a:rPr lang="nb-NO" sz="1200" kern="1200" dirty="0">
                <a:solidFill>
                  <a:schemeClr val="tx2"/>
                </a:solidFill>
                <a:effectLst/>
                <a:latin typeface="+mn-lt"/>
                <a:ea typeface="+mn-ea"/>
                <a:cs typeface="+mn-cs"/>
              </a:rPr>
            </a:br>
            <a:r>
              <a:rPr lang="nb-NO" sz="1200" kern="1200" dirty="0">
                <a:solidFill>
                  <a:schemeClr val="tx2"/>
                </a:solidFill>
                <a:effectLst/>
                <a:latin typeface="+mn-lt"/>
                <a:ea typeface="+mn-ea"/>
                <a:cs typeface="+mn-cs"/>
              </a:rPr>
              <a:t>At det stilles krav til leietager er også med på å forsterke det følelsesmessige eierskapet til huset. Å sette lys på de økologiske prinsippene er en læringsprosess for mange. Man blir klar over eget vannforbruk, lærer å leve med ilden, finner resurser som ved i byrommet, og må ta ansvar for egen aktivitet i en større sammenheng. </a:t>
            </a:r>
          </a:p>
          <a:p>
            <a:r>
              <a:rPr lang="nb-NO" dirty="0"/>
              <a:t>Det er bygget av Europaller, et materiale som er tilgjengelig overalt. </a:t>
            </a:r>
            <a:r>
              <a:rPr lang="nb-NO" sz="1200" kern="1200" dirty="0">
                <a:solidFill>
                  <a:schemeClr val="tx2"/>
                </a:solidFill>
                <a:effectLst/>
                <a:latin typeface="+mn-lt"/>
                <a:ea typeface="+mn-ea"/>
                <a:cs typeface="+mn-cs"/>
              </a:rPr>
              <a:t>Husly stiller spørsmål om hvordan vi forholder oss til markedet, hva en bolig er, og kan være, om hvem som setter standarden, samtidig stiller det spørsmål om økologi, politikk, sosiale temaer og framtiden. Paller er ofte det eneste lett tilgjengelige trevirke som er å finne i byer utenfor Skandinavia. De er bygget etter en standard som gjelder verden over. Ideen var at tegningene til Husly skulle kunne brukes over alt; ønsket var at prosjektet ble universelt. </a:t>
            </a:r>
            <a:endParaRPr lang="nb-NO" dirty="0"/>
          </a:p>
        </p:txBody>
      </p:sp>
      <p:sp>
        <p:nvSpPr>
          <p:cNvPr id="4" name="Plassholder for lysbildenummer 3"/>
          <p:cNvSpPr>
            <a:spLocks noGrp="1"/>
          </p:cNvSpPr>
          <p:nvPr>
            <p:ph type="sldNum" sz="quarter" idx="5"/>
          </p:nvPr>
        </p:nvSpPr>
        <p:spPr/>
        <p:txBody>
          <a:bodyPr/>
          <a:lstStyle/>
          <a:p>
            <a:fld id="{1B6A1353-EEA5-436B-AB14-1D84B195E669}" type="slidenum">
              <a:rPr lang="nb-NO" smtClean="0"/>
              <a:t>14</a:t>
            </a:fld>
            <a:endParaRPr lang="nb-NO"/>
          </a:p>
        </p:txBody>
      </p:sp>
    </p:spTree>
    <p:extLst>
      <p:ext uri="{BB962C8B-B14F-4D97-AF65-F5344CB8AC3E}">
        <p14:creationId xmlns:p14="http://schemas.microsoft.com/office/powerpoint/2010/main" val="433768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Dette er et eksperiment i en anvendelse av byøkologiske prinsipper og et forsøk på å demonstrere verdien av nøysom ressursbruk, kreativt gjenbruk og samarbeid i byggeprosessen for å skape mindre ressurssløsende, og mer bærekraftige og inkluderende bygde omgivelser. Dette er en arkitektur som har en ansvarlig holdning til ressurser og forbruk fordi den stiller spørsmål om hva vi trenger og hva som gjør oss lykkelige, og ikke bare hva vi er villig til å betale for. </a:t>
            </a:r>
          </a:p>
        </p:txBody>
      </p:sp>
      <p:sp>
        <p:nvSpPr>
          <p:cNvPr id="4" name="Plassholder for lysbildenummer 3"/>
          <p:cNvSpPr>
            <a:spLocks noGrp="1"/>
          </p:cNvSpPr>
          <p:nvPr>
            <p:ph type="sldNum" sz="quarter" idx="5"/>
          </p:nvPr>
        </p:nvSpPr>
        <p:spPr/>
        <p:txBody>
          <a:bodyPr/>
          <a:lstStyle/>
          <a:p>
            <a:fld id="{1B6A1353-EEA5-436B-AB14-1D84B195E669}" type="slidenum">
              <a:rPr lang="nb-NO" smtClean="0"/>
              <a:t>16</a:t>
            </a:fld>
            <a:endParaRPr lang="nb-NO"/>
          </a:p>
        </p:txBody>
      </p:sp>
    </p:spTree>
    <p:extLst>
      <p:ext uri="{BB962C8B-B14F-4D97-AF65-F5344CB8AC3E}">
        <p14:creationId xmlns:p14="http://schemas.microsoft.com/office/powerpoint/2010/main" val="280463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7" name="Rectangle 6"/>
          <p:cNvSpPr/>
          <p:nvPr/>
        </p:nvSpPr>
        <p:spPr>
          <a:xfrm>
            <a:off x="2" y="0"/>
            <a:ext cx="12188823" cy="61722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8" name="Round Single Corner Rectangle 7"/>
          <p:cNvSpPr/>
          <p:nvPr/>
        </p:nvSpPr>
        <p:spPr bwMode="ltGray">
          <a:xfrm rot="10800000" flipH="1" flipV="1">
            <a:off x="6926759" y="228598"/>
            <a:ext cx="5035054" cy="5715002"/>
          </a:xfrm>
          <a:prstGeom prst="round1Rect">
            <a:avLst>
              <a:gd name="adj" fmla="val 589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9" name="Rectangle 8"/>
          <p:cNvSpPr/>
          <p:nvPr/>
        </p:nvSpPr>
        <p:spPr>
          <a:xfrm>
            <a:off x="0" y="3"/>
            <a:ext cx="6926756" cy="6172197"/>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0" name="Rectangle 9"/>
          <p:cNvSpPr/>
          <p:nvPr/>
        </p:nvSpPr>
        <p:spPr>
          <a:xfrm>
            <a:off x="0" y="6172200"/>
            <a:ext cx="12188952" cy="685800"/>
          </a:xfrm>
          <a:prstGeom prst="rect">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2" name="Title 1"/>
          <p:cNvSpPr>
            <a:spLocks noGrp="1"/>
          </p:cNvSpPr>
          <p:nvPr>
            <p:ph type="ctrTitle"/>
          </p:nvPr>
        </p:nvSpPr>
        <p:spPr>
          <a:xfrm>
            <a:off x="608013" y="1703718"/>
            <a:ext cx="5791200" cy="3733800"/>
          </a:xfrm>
        </p:spPr>
        <p:txBody>
          <a:bodyPr>
            <a:normAutofit/>
          </a:bodyPr>
          <a:lstStyle>
            <a:lvl1pPr>
              <a:lnSpc>
                <a:spcPct val="80000"/>
              </a:lnSpc>
              <a:defRPr sz="6000">
                <a:solidFill>
                  <a:schemeClr val="bg1"/>
                </a:solidFill>
                <a:effectLst>
                  <a:outerShdw blurRad="88900" algn="ctr" rotWithShape="0">
                    <a:prstClr val="black">
                      <a:alpha val="35000"/>
                    </a:prstClr>
                  </a:outerShdw>
                </a:effectLst>
              </a:defRPr>
            </a:lvl1pPr>
          </a:lstStyle>
          <a:p>
            <a:r>
              <a:rPr lang="nb-NO"/>
              <a:t>Klikk for å redigere tittelstil</a:t>
            </a:r>
            <a:endParaRPr/>
          </a:p>
        </p:txBody>
      </p:sp>
      <p:sp>
        <p:nvSpPr>
          <p:cNvPr id="3" name="Subtitle 2"/>
          <p:cNvSpPr>
            <a:spLocks noGrp="1"/>
          </p:cNvSpPr>
          <p:nvPr>
            <p:ph type="subTitle" idx="1"/>
          </p:nvPr>
        </p:nvSpPr>
        <p:spPr>
          <a:xfrm>
            <a:off x="7085014" y="3429000"/>
            <a:ext cx="4572000" cy="1905000"/>
          </a:xfrm>
        </p:spPr>
        <p:txBody>
          <a:bodyPr anchor="b"/>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a:p>
        </p:txBody>
      </p:sp>
      <p:sp>
        <p:nvSpPr>
          <p:cNvPr id="4" name="Date Placeholder 3"/>
          <p:cNvSpPr>
            <a:spLocks noGrp="1"/>
          </p:cNvSpPr>
          <p:nvPr>
            <p:ph type="dt" sz="half" idx="10"/>
          </p:nvPr>
        </p:nvSpPr>
        <p:spPr/>
        <p:txBody>
          <a:bodyPr/>
          <a:lstStyle/>
          <a:p>
            <a:fld id="{8E36636D-D922-432D-A958-524484B5923D}" type="datetimeFigureOut">
              <a:rPr lang="nb-NO"/>
              <a:pPr/>
              <a:t>17.09.2018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Bilde med tekst">
    <p:spTree>
      <p:nvGrpSpPr>
        <p:cNvPr id="1" name=""/>
        <p:cNvGrpSpPr/>
        <p:nvPr/>
      </p:nvGrpSpPr>
      <p:grpSpPr>
        <a:xfrm>
          <a:off x="0" y="0"/>
          <a:ext cx="0" cy="0"/>
          <a:chOff x="0" y="0"/>
          <a:chExt cx="0" cy="0"/>
        </a:xfrm>
      </p:grpSpPr>
      <p:sp>
        <p:nvSpPr>
          <p:cNvPr id="17" name="Rectangle 16"/>
          <p:cNvSpPr/>
          <p:nvPr/>
        </p:nvSpPr>
        <p:spPr>
          <a:xfrm>
            <a:off x="0" y="0"/>
            <a:ext cx="12188952" cy="61722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18" name="Rectangle 17"/>
          <p:cNvSpPr/>
          <p:nvPr/>
        </p:nvSpPr>
        <p:spPr>
          <a:xfrm>
            <a:off x="7466013" y="3"/>
            <a:ext cx="4722812" cy="6172197"/>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7883151" y="234351"/>
            <a:ext cx="3773863" cy="4642450"/>
          </a:xfrm>
        </p:spPr>
        <p:txBody>
          <a:bodyPr vert="horz" lIns="91440" tIns="45720" rIns="91440" bIns="45720" rtlCol="0" anchor="b">
            <a:normAutofit/>
          </a:bodyPr>
          <a:lstStyle>
            <a:lvl1pPr>
              <a:defRPr sz="4400">
                <a:solidFill>
                  <a:schemeClr val="bg1"/>
                </a:solidFill>
                <a:effectLst>
                  <a:outerShdw blurRad="88900" algn="ctr" rotWithShape="0">
                    <a:prstClr val="black">
                      <a:alpha val="35000"/>
                    </a:prstClr>
                  </a:outerShdw>
                </a:effectLst>
              </a:defRPr>
            </a:lvl1pPr>
          </a:lstStyle>
          <a:p>
            <a:pPr lvl="0">
              <a:lnSpc>
                <a:spcPct val="80000"/>
              </a:lnSpc>
            </a:pPr>
            <a:r>
              <a:rPr lang="nb-NO"/>
              <a:t>Klikk for å redigere tittelstil</a:t>
            </a:r>
            <a:endParaRPr/>
          </a:p>
        </p:txBody>
      </p:sp>
      <p:sp>
        <p:nvSpPr>
          <p:cNvPr id="4" name="Text Placeholder 3"/>
          <p:cNvSpPr>
            <a:spLocks noGrp="1"/>
          </p:cNvSpPr>
          <p:nvPr>
            <p:ph type="body" sz="half" idx="2"/>
          </p:nvPr>
        </p:nvSpPr>
        <p:spPr>
          <a:xfrm>
            <a:off x="7872936" y="5029200"/>
            <a:ext cx="3782586" cy="914400"/>
          </a:xfrm>
        </p:spPr>
        <p:txBody>
          <a:bodyPr>
            <a:normAutofit/>
          </a:bodyPr>
          <a:lstStyle>
            <a:lvl1pPr marL="0" indent="0">
              <a:spcBef>
                <a:spcPts val="0"/>
              </a:spcBef>
              <a:buNone/>
              <a:defRPr sz="2000">
                <a:solidFill>
                  <a:schemeClr val="accent1">
                    <a:lumMod val="20000"/>
                    <a:lumOff val="8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Rediger tekststiler i malen</a:t>
            </a:r>
          </a:p>
        </p:txBody>
      </p:sp>
      <p:sp>
        <p:nvSpPr>
          <p:cNvPr id="20" name="Rectangle 19"/>
          <p:cNvSpPr/>
          <p:nvPr/>
        </p:nvSpPr>
        <p:spPr>
          <a:xfrm>
            <a:off x="0" y="6172200"/>
            <a:ext cx="12188952" cy="685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5" name="Date Placeholder 4"/>
          <p:cNvSpPr>
            <a:spLocks noGrp="1"/>
          </p:cNvSpPr>
          <p:nvPr>
            <p:ph type="dt" sz="half" idx="10"/>
          </p:nvPr>
        </p:nvSpPr>
        <p:spPr/>
        <p:txBody>
          <a:bodyPr/>
          <a:lstStyle/>
          <a:p>
            <a:fld id="{749F4917-CE56-4645-8050-1555FA0B180B}" type="datetimeFigureOut">
              <a:rPr lang="nb-NO"/>
              <a:pPr/>
              <a:t>17.09.2018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B524DA2-3CE4-45BB-9F6F-628A0CFBDBF9}" type="slidenum">
              <a:rPr/>
              <a:pPr/>
              <a:t>‹#›</a:t>
            </a:fld>
            <a:endParaRPr/>
          </a:p>
        </p:txBody>
      </p:sp>
      <p:sp>
        <p:nvSpPr>
          <p:cNvPr id="21" name="Round Single Corner Rectangle 20"/>
          <p:cNvSpPr/>
          <p:nvPr/>
        </p:nvSpPr>
        <p:spPr bwMode="ltGray">
          <a:xfrm rot="10800000" flipV="1">
            <a:off x="227013" y="234351"/>
            <a:ext cx="7238999" cy="5709249"/>
          </a:xfrm>
          <a:prstGeom prst="round1Rect">
            <a:avLst>
              <a:gd name="adj" fmla="val 581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3" name="Picture Placeholder 2"/>
          <p:cNvSpPr>
            <a:spLocks noGrp="1"/>
          </p:cNvSpPr>
          <p:nvPr>
            <p:ph type="pic" idx="1"/>
          </p:nvPr>
        </p:nvSpPr>
        <p:spPr>
          <a:xfrm flipH="1">
            <a:off x="457198" y="465283"/>
            <a:ext cx="6780215" cy="5249717"/>
          </a:xfrm>
          <a:prstGeom prst="round1Rect">
            <a:avLst>
              <a:gd name="adj" fmla="val 4287"/>
            </a:avLst>
          </a:prstGeo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a:p>
        </p:txBody>
      </p:sp>
    </p:spTree>
    <p:extLst>
      <p:ext uri="{BB962C8B-B14F-4D97-AF65-F5344CB8AC3E}">
        <p14:creationId xmlns:p14="http://schemas.microsoft.com/office/powerpoint/2010/main" val="3521585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a:p>
        </p:txBody>
      </p:sp>
      <p:sp>
        <p:nvSpPr>
          <p:cNvPr id="3" name="Vertical Text Placeholder 2"/>
          <p:cNvSpPr>
            <a:spLocks noGrp="1"/>
          </p:cNvSpPr>
          <p:nvPr>
            <p:ph type="body" orient="vert" idx="1"/>
          </p:nvPr>
        </p:nvSpPr>
        <p:spPr/>
        <p:txBody>
          <a:bodyPr vert="eaVert"/>
          <a:lstStyle>
            <a:lvl5pPr>
              <a:defRPr/>
            </a:lvl5pPr>
            <a:lvl6pPr marL="1371600">
              <a:defRPr/>
            </a:lvl6pPr>
            <a:lvl7pPr marL="1600200">
              <a:defRPr/>
            </a:lvl7pPr>
            <a:lvl8pPr marL="1828800">
              <a:defRPr baseline="0"/>
            </a:lvl8pPr>
            <a:lvl9pPr marL="2057400">
              <a:defRPr baseline="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a:p>
        </p:txBody>
      </p:sp>
      <p:sp>
        <p:nvSpPr>
          <p:cNvPr id="4" name="Date Placeholder 3"/>
          <p:cNvSpPr>
            <a:spLocks noGrp="1"/>
          </p:cNvSpPr>
          <p:nvPr>
            <p:ph type="dt" sz="half" idx="10"/>
          </p:nvPr>
        </p:nvSpPr>
        <p:spPr/>
        <p:txBody>
          <a:bodyPr/>
          <a:lstStyle/>
          <a:p>
            <a:fld id="{8E36636D-D922-432D-A958-524484B5923D}" type="datetimeFigureOut">
              <a:rPr lang="nb-NO"/>
              <a:pPr/>
              <a:t>17.09.2018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1293813" y="582613"/>
            <a:ext cx="8183562" cy="5589587"/>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a:p>
        </p:txBody>
      </p:sp>
      <p:sp>
        <p:nvSpPr>
          <p:cNvPr id="4" name="Date Placeholder 3"/>
          <p:cNvSpPr>
            <a:spLocks noGrp="1"/>
          </p:cNvSpPr>
          <p:nvPr>
            <p:ph type="dt" sz="half" idx="10"/>
          </p:nvPr>
        </p:nvSpPr>
        <p:spPr/>
        <p:txBody>
          <a:bodyPr/>
          <a:lstStyle/>
          <a:p>
            <a:fld id="{8E36636D-D922-432D-A958-524484B5923D}" type="datetimeFigureOut">
              <a:rPr lang="nb-NO"/>
              <a:pPr/>
              <a:t>17.09.2018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
        <p:nvSpPr>
          <p:cNvPr id="2" name="Vertical Title 1"/>
          <p:cNvSpPr>
            <a:spLocks noGrp="1"/>
          </p:cNvSpPr>
          <p:nvPr>
            <p:ph type="title" orient="vert"/>
          </p:nvPr>
        </p:nvSpPr>
        <p:spPr>
          <a:xfrm>
            <a:off x="9705974" y="582613"/>
            <a:ext cx="1951037" cy="5589587"/>
          </a:xfrm>
        </p:spPr>
        <p:txBody>
          <a:bodyPr vert="eaVert"/>
          <a:lstStyle/>
          <a:p>
            <a:r>
              <a:rPr lang="nb-NO"/>
              <a:t>Klikk for å redigere tittelstil</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a:p>
        </p:txBody>
      </p:sp>
      <p:sp>
        <p:nvSpPr>
          <p:cNvPr id="4" name="Date Placeholder 3"/>
          <p:cNvSpPr>
            <a:spLocks noGrp="1"/>
          </p:cNvSpPr>
          <p:nvPr>
            <p:ph type="dt" sz="half" idx="10"/>
          </p:nvPr>
        </p:nvSpPr>
        <p:spPr/>
        <p:txBody>
          <a:bodyPr/>
          <a:lstStyle/>
          <a:p>
            <a:fld id="{8E36636D-D922-432D-A958-524484B5923D}" type="datetimeFigureOut">
              <a:rPr lang="nb-NO"/>
              <a:pPr/>
              <a:t>17.09.2018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11" name="Rectangle 10"/>
          <p:cNvSpPr/>
          <p:nvPr/>
        </p:nvSpPr>
        <p:spPr>
          <a:xfrm>
            <a:off x="0" y="0"/>
            <a:ext cx="12188952" cy="61722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12" name="Rectangle 11"/>
          <p:cNvSpPr/>
          <p:nvPr/>
        </p:nvSpPr>
        <p:spPr>
          <a:xfrm>
            <a:off x="0" y="3"/>
            <a:ext cx="5180012" cy="6172197"/>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3" name="Rectangle 12"/>
          <p:cNvSpPr/>
          <p:nvPr/>
        </p:nvSpPr>
        <p:spPr>
          <a:xfrm>
            <a:off x="0" y="6172200"/>
            <a:ext cx="12188952" cy="685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2" name="Title 1"/>
          <p:cNvSpPr>
            <a:spLocks noGrp="1"/>
          </p:cNvSpPr>
          <p:nvPr>
            <p:ph type="ctrTitle"/>
          </p:nvPr>
        </p:nvSpPr>
        <p:spPr>
          <a:xfrm>
            <a:off x="608013" y="914400"/>
            <a:ext cx="4190999" cy="3886200"/>
          </a:xfrm>
        </p:spPr>
        <p:txBody>
          <a:bodyPr>
            <a:normAutofit/>
          </a:bodyPr>
          <a:lstStyle>
            <a:lvl1pPr>
              <a:lnSpc>
                <a:spcPct val="80000"/>
              </a:lnSpc>
              <a:defRPr sz="6000">
                <a:solidFill>
                  <a:schemeClr val="bg1"/>
                </a:solidFill>
                <a:effectLst>
                  <a:outerShdw blurRad="88900" algn="ctr" rotWithShape="0">
                    <a:prstClr val="black">
                      <a:alpha val="35000"/>
                    </a:prstClr>
                  </a:outerShdw>
                </a:effectLst>
              </a:defRPr>
            </a:lvl1pPr>
          </a:lstStyle>
          <a:p>
            <a:r>
              <a:rPr lang="nb-NO"/>
              <a:t>Klikk for å redigere tittelstil</a:t>
            </a:r>
            <a:endParaRPr/>
          </a:p>
        </p:txBody>
      </p:sp>
      <p:sp>
        <p:nvSpPr>
          <p:cNvPr id="3" name="Subtitle 2"/>
          <p:cNvSpPr>
            <a:spLocks noGrp="1"/>
          </p:cNvSpPr>
          <p:nvPr>
            <p:ph type="subTitle" idx="1"/>
          </p:nvPr>
        </p:nvSpPr>
        <p:spPr>
          <a:xfrm>
            <a:off x="597799" y="4953000"/>
            <a:ext cx="4201213" cy="990599"/>
          </a:xfrm>
        </p:spPr>
        <p:txBody>
          <a:bodyPr anchor="t">
            <a:normAutofit/>
          </a:bodyPr>
          <a:lstStyle>
            <a:lvl1pPr marL="0" indent="0" algn="l">
              <a:spcBef>
                <a:spcPts val="0"/>
              </a:spcBef>
              <a:buNone/>
              <a:defRPr sz="2000">
                <a:solidFill>
                  <a:schemeClr val="accent1">
                    <a:lumMod val="20000"/>
                    <a:lumOff val="8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a:p>
        </p:txBody>
      </p:sp>
      <p:sp>
        <p:nvSpPr>
          <p:cNvPr id="4" name="Date Placeholder 3"/>
          <p:cNvSpPr>
            <a:spLocks noGrp="1"/>
          </p:cNvSpPr>
          <p:nvPr>
            <p:ph type="dt" sz="half" idx="10"/>
          </p:nvPr>
        </p:nvSpPr>
        <p:spPr/>
        <p:txBody>
          <a:bodyPr/>
          <a:lstStyle/>
          <a:p>
            <a:fld id="{8E36636D-D922-432D-A958-524484B5923D}" type="datetimeFigureOut">
              <a:rPr lang="nb-NO"/>
              <a:pPr/>
              <a:t>17.09.2018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
        <p:nvSpPr>
          <p:cNvPr id="14" name="Picture Placeholder 4"/>
          <p:cNvSpPr>
            <a:spLocks noGrp="1"/>
          </p:cNvSpPr>
          <p:nvPr>
            <p:ph type="pic" sz="quarter" idx="13"/>
          </p:nvPr>
        </p:nvSpPr>
        <p:spPr>
          <a:xfrm>
            <a:off x="5180013" y="228600"/>
            <a:ext cx="6781800" cy="5715000"/>
          </a:xfrm>
          <a:prstGeom prst="round1Rect">
            <a:avLst>
              <a:gd name="adj" fmla="val 5636"/>
            </a:avLst>
          </a:prstGeom>
          <a:solidFill>
            <a:schemeClr val="bg2"/>
          </a:solidFill>
        </p:spPr>
        <p:txBody>
          <a:bodyPr tIns="914400"/>
          <a:lstStyle>
            <a:lvl1pPr marL="0" indent="0" algn="ctr">
              <a:buNone/>
              <a:defRPr/>
            </a:lvl1pPr>
          </a:lstStyle>
          <a:p>
            <a:r>
              <a:rPr lang="nb-NO"/>
              <a:t>Klikk på ikonet for å legge til et bilde</a:t>
            </a:r>
            <a:endParaRPr/>
          </a:p>
        </p:txBody>
      </p:sp>
    </p:spTree>
    <p:extLst>
      <p:ext uri="{BB962C8B-B14F-4D97-AF65-F5344CB8AC3E}">
        <p14:creationId xmlns:p14="http://schemas.microsoft.com/office/powerpoint/2010/main" val="4187130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Deloverskrift">
    <p:spTree>
      <p:nvGrpSpPr>
        <p:cNvPr id="1" name=""/>
        <p:cNvGrpSpPr/>
        <p:nvPr/>
      </p:nvGrpSpPr>
      <p:grpSpPr>
        <a:xfrm>
          <a:off x="0" y="0"/>
          <a:ext cx="0" cy="0"/>
          <a:chOff x="0" y="0"/>
          <a:chExt cx="0" cy="0"/>
        </a:xfrm>
      </p:grpSpPr>
      <p:sp>
        <p:nvSpPr>
          <p:cNvPr id="8" name="Rectangle 7"/>
          <p:cNvSpPr/>
          <p:nvPr/>
        </p:nvSpPr>
        <p:spPr>
          <a:xfrm>
            <a:off x="0" y="2876"/>
            <a:ext cx="12188952" cy="64770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9" name="Rectangle 8"/>
          <p:cNvSpPr/>
          <p:nvPr/>
        </p:nvSpPr>
        <p:spPr>
          <a:xfrm>
            <a:off x="7451144" y="0"/>
            <a:ext cx="4737681" cy="6477000"/>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0" name="Round Single Corner Rectangle 9"/>
          <p:cNvSpPr/>
          <p:nvPr/>
        </p:nvSpPr>
        <p:spPr bwMode="ltGray">
          <a:xfrm rot="10800000" flipV="1">
            <a:off x="219973" y="234351"/>
            <a:ext cx="7237410" cy="6014049"/>
          </a:xfrm>
          <a:prstGeom prst="round1Rect">
            <a:avLst>
              <a:gd name="adj" fmla="val 581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11" name="Rectangle 10"/>
          <p:cNvSpPr/>
          <p:nvPr/>
        </p:nvSpPr>
        <p:spPr>
          <a:xfrm>
            <a:off x="0" y="6477000"/>
            <a:ext cx="12188952" cy="381000"/>
          </a:xfrm>
          <a:prstGeom prst="rect">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1293813" y="685800"/>
            <a:ext cx="5638801" cy="4191000"/>
          </a:xfrm>
        </p:spPr>
        <p:txBody>
          <a:bodyPr anchor="b">
            <a:noAutofit/>
          </a:bodyPr>
          <a:lstStyle>
            <a:lvl1pPr algn="l">
              <a:defRPr sz="5400" b="0" cap="none" baseline="0"/>
            </a:lvl1pPr>
          </a:lstStyle>
          <a:p>
            <a:r>
              <a:rPr lang="nb-NO"/>
              <a:t>Klikk for å redigere tittelstil</a:t>
            </a:r>
            <a:endParaRPr/>
          </a:p>
        </p:txBody>
      </p:sp>
      <p:sp>
        <p:nvSpPr>
          <p:cNvPr id="3" name="Text Placeholder 2"/>
          <p:cNvSpPr>
            <a:spLocks noGrp="1"/>
          </p:cNvSpPr>
          <p:nvPr>
            <p:ph type="body" idx="1"/>
          </p:nvPr>
        </p:nvSpPr>
        <p:spPr>
          <a:xfrm>
            <a:off x="1293813" y="5029200"/>
            <a:ext cx="5638800" cy="914400"/>
          </a:xfrm>
        </p:spPr>
        <p:txBody>
          <a:bodyPr anchor="t">
            <a:normAutofit/>
          </a:bodyPr>
          <a:lstStyle>
            <a:lvl1pPr marL="0" indent="0">
              <a:spcBef>
                <a:spcPts val="0"/>
              </a:spcBef>
              <a:buNone/>
              <a:defRPr sz="20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Rediger tekststiler i malen</a:t>
            </a:r>
          </a:p>
        </p:txBody>
      </p:sp>
      <p:sp>
        <p:nvSpPr>
          <p:cNvPr id="4" name="Date Placeholder 3"/>
          <p:cNvSpPr>
            <a:spLocks noGrp="1"/>
          </p:cNvSpPr>
          <p:nvPr>
            <p:ph type="dt" sz="half" idx="10"/>
          </p:nvPr>
        </p:nvSpPr>
        <p:spPr/>
        <p:txBody>
          <a:bodyPr/>
          <a:lstStyle/>
          <a:p>
            <a:fld id="{8E36636D-D922-432D-A958-524484B5923D}" type="datetimeFigureOut">
              <a:rPr lang="nb-NO"/>
              <a:pPr/>
              <a:t>17.09.2018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a:p>
        </p:txBody>
      </p:sp>
      <p:sp>
        <p:nvSpPr>
          <p:cNvPr id="3" name="Content Placeholder 2"/>
          <p:cNvSpPr>
            <a:spLocks noGrp="1"/>
          </p:cNvSpPr>
          <p:nvPr>
            <p:ph sz="half" idx="1"/>
          </p:nvPr>
        </p:nvSpPr>
        <p:spPr>
          <a:xfrm>
            <a:off x="1293813" y="1981200"/>
            <a:ext cx="4648201" cy="4191000"/>
          </a:xfrm>
        </p:spPr>
        <p:txBody>
          <a:bodyPr>
            <a:normAutofit/>
          </a:bodyPr>
          <a:lstStyle>
            <a:lvl1pPr>
              <a:defRPr sz="2400"/>
            </a:lvl1pPr>
            <a:lvl2pPr>
              <a:defRPr sz="2000"/>
            </a:lvl2pPr>
            <a:lvl3pPr>
              <a:defRPr sz="1800"/>
            </a:lvl3pPr>
            <a:lvl4pPr>
              <a:defRPr sz="1600"/>
            </a:lvl4pPr>
            <a:lvl5pPr>
              <a:defRPr sz="1600"/>
            </a:lvl5pPr>
            <a:lvl6pPr marL="1371600">
              <a:defRPr sz="1600"/>
            </a:lvl6pPr>
            <a:lvl7pPr marL="1600200">
              <a:defRPr sz="1600"/>
            </a:lvl7pPr>
            <a:lvl8pPr marL="1828800">
              <a:defRPr sz="1600"/>
            </a:lvl8pPr>
            <a:lvl9pPr marL="2057400">
              <a:defRPr sz="16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a:p>
        </p:txBody>
      </p:sp>
      <p:sp>
        <p:nvSpPr>
          <p:cNvPr id="4" name="Content Placeholder 3"/>
          <p:cNvSpPr>
            <a:spLocks noGrp="1"/>
          </p:cNvSpPr>
          <p:nvPr>
            <p:ph sz="half" idx="2"/>
          </p:nvPr>
        </p:nvSpPr>
        <p:spPr>
          <a:xfrm>
            <a:off x="6246811" y="1981200"/>
            <a:ext cx="4648203" cy="4191000"/>
          </a:xfrm>
        </p:spPr>
        <p:txBody>
          <a:bodyPr>
            <a:normAutofit/>
          </a:bodyPr>
          <a:lstStyle>
            <a:lvl1pPr>
              <a:defRPr sz="2400"/>
            </a:lvl1pPr>
            <a:lvl2pPr>
              <a:defRPr sz="2000"/>
            </a:lvl2pPr>
            <a:lvl3pPr>
              <a:defRPr sz="1800"/>
            </a:lvl3pPr>
            <a:lvl4pPr>
              <a:defRPr sz="1600"/>
            </a:lvl4pPr>
            <a:lvl5pPr marL="1143000">
              <a:defRPr sz="1600"/>
            </a:lvl5pPr>
            <a:lvl6pPr marL="1371600">
              <a:defRPr sz="1600"/>
            </a:lvl6pPr>
            <a:lvl7pPr marL="1600200">
              <a:defRPr sz="1600"/>
            </a:lvl7pPr>
            <a:lvl8pPr marL="1828800">
              <a:defRPr sz="1600"/>
            </a:lvl8pPr>
            <a:lvl9pPr marL="2057400">
              <a:defRPr sz="16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a:p>
        </p:txBody>
      </p:sp>
      <p:sp>
        <p:nvSpPr>
          <p:cNvPr id="5" name="Date Placeholder 4"/>
          <p:cNvSpPr>
            <a:spLocks noGrp="1"/>
          </p:cNvSpPr>
          <p:nvPr>
            <p:ph type="dt" sz="half" idx="10"/>
          </p:nvPr>
        </p:nvSpPr>
        <p:spPr/>
        <p:txBody>
          <a:bodyPr/>
          <a:lstStyle/>
          <a:p>
            <a:fld id="{8E36636D-D922-432D-A958-524484B5923D}" type="datetimeFigureOut">
              <a:rPr lang="nb-NO"/>
              <a:pPr/>
              <a:t>17.09.2018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a:t>Klikk for å redigere tittelstil</a:t>
            </a:r>
            <a:endParaRPr/>
          </a:p>
        </p:txBody>
      </p:sp>
      <p:sp>
        <p:nvSpPr>
          <p:cNvPr id="3" name="Text Placeholder 2"/>
          <p:cNvSpPr>
            <a:spLocks noGrp="1"/>
          </p:cNvSpPr>
          <p:nvPr>
            <p:ph type="body" idx="1"/>
          </p:nvPr>
        </p:nvSpPr>
        <p:spPr>
          <a:xfrm>
            <a:off x="1293813" y="1981200"/>
            <a:ext cx="4645152" cy="762000"/>
          </a:xfrm>
        </p:spPr>
        <p:txBody>
          <a:bodyPr anchor="ctr">
            <a:norm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Content Placeholder 3"/>
          <p:cNvSpPr>
            <a:spLocks noGrp="1"/>
          </p:cNvSpPr>
          <p:nvPr>
            <p:ph sz="half" idx="2"/>
          </p:nvPr>
        </p:nvSpPr>
        <p:spPr>
          <a:xfrm>
            <a:off x="1293813" y="2819400"/>
            <a:ext cx="4645152" cy="3352800"/>
          </a:xfrm>
        </p:spPr>
        <p:txBody>
          <a:bodyPr/>
          <a:lstStyle>
            <a:lvl1pPr>
              <a:defRPr sz="2400"/>
            </a:lvl1pPr>
            <a:lvl2pPr>
              <a:defRPr sz="2000"/>
            </a:lvl2pPr>
            <a:lvl3pPr>
              <a:defRPr sz="1800"/>
            </a:lvl3pPr>
            <a:lvl4pPr>
              <a:defRPr sz="1600"/>
            </a:lvl4pPr>
            <a:lvl5pPr>
              <a:defRPr sz="1600"/>
            </a:lvl5pPr>
            <a:lvl6pPr marL="1371600">
              <a:defRPr sz="1600"/>
            </a:lvl6pPr>
            <a:lvl7pPr marL="1600200">
              <a:defRPr sz="1600"/>
            </a:lvl7pPr>
            <a:lvl8pPr marL="1828800">
              <a:defRPr sz="1600" baseline="0"/>
            </a:lvl8pPr>
            <a:lvl9pPr marL="2057400">
              <a:defRPr sz="1600" baseline="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a:p>
        </p:txBody>
      </p:sp>
      <p:sp>
        <p:nvSpPr>
          <p:cNvPr id="5" name="Text Placeholder 4"/>
          <p:cNvSpPr>
            <a:spLocks noGrp="1"/>
          </p:cNvSpPr>
          <p:nvPr>
            <p:ph type="body" sz="quarter" idx="3"/>
          </p:nvPr>
        </p:nvSpPr>
        <p:spPr>
          <a:xfrm>
            <a:off x="6249862" y="1981200"/>
            <a:ext cx="4645152" cy="762000"/>
          </a:xfrm>
        </p:spPr>
        <p:txBody>
          <a:bodyPr anchor="ctr">
            <a:norm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Content Placeholder 5"/>
          <p:cNvSpPr>
            <a:spLocks noGrp="1"/>
          </p:cNvSpPr>
          <p:nvPr>
            <p:ph sz="quarter" idx="4"/>
          </p:nvPr>
        </p:nvSpPr>
        <p:spPr>
          <a:xfrm>
            <a:off x="6249862" y="2819400"/>
            <a:ext cx="4645152" cy="3352800"/>
          </a:xfrm>
        </p:spPr>
        <p:txBody>
          <a:bodyPr/>
          <a:lstStyle>
            <a:lvl1pPr>
              <a:defRPr sz="2400"/>
            </a:lvl1pPr>
            <a:lvl2pPr>
              <a:defRPr sz="2000"/>
            </a:lvl2pPr>
            <a:lvl3pPr>
              <a:defRPr sz="1800"/>
            </a:lvl3pPr>
            <a:lvl4pPr>
              <a:defRPr sz="1600"/>
            </a:lvl4pPr>
            <a:lvl5pPr marL="1143000">
              <a:defRPr sz="1600"/>
            </a:lvl5pPr>
            <a:lvl6pPr marL="1371600">
              <a:defRPr sz="1600"/>
            </a:lvl6pPr>
            <a:lvl7pPr marL="1600200">
              <a:defRPr sz="1600"/>
            </a:lvl7pPr>
            <a:lvl8pPr marL="1828800">
              <a:defRPr sz="1600"/>
            </a:lvl8pPr>
            <a:lvl9pPr marL="2057400">
              <a:defRPr sz="16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a:p>
        </p:txBody>
      </p:sp>
      <p:sp>
        <p:nvSpPr>
          <p:cNvPr id="7" name="Date Placeholder 6"/>
          <p:cNvSpPr>
            <a:spLocks noGrp="1"/>
          </p:cNvSpPr>
          <p:nvPr>
            <p:ph type="dt" sz="half" idx="10"/>
          </p:nvPr>
        </p:nvSpPr>
        <p:spPr/>
        <p:txBody>
          <a:bodyPr/>
          <a:lstStyle/>
          <a:p>
            <a:fld id="{8E36636D-D922-432D-A958-524484B5923D}" type="datetimeFigureOut">
              <a:rPr lang="nb-NO"/>
              <a:pPr/>
              <a:t>17.09.2018</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DF28FB93-0A08-4E7D-8E63-9EFA29F1E093}"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a:p>
        </p:txBody>
      </p:sp>
      <p:sp>
        <p:nvSpPr>
          <p:cNvPr id="3" name="Date Placeholder 2"/>
          <p:cNvSpPr>
            <a:spLocks noGrp="1"/>
          </p:cNvSpPr>
          <p:nvPr>
            <p:ph type="dt" sz="half" idx="10"/>
          </p:nvPr>
        </p:nvSpPr>
        <p:spPr/>
        <p:txBody>
          <a:bodyPr/>
          <a:lstStyle/>
          <a:p>
            <a:fld id="{8E36636D-D922-432D-A958-524484B5923D}" type="datetimeFigureOut">
              <a:rPr lang="nb-NO"/>
              <a:pPr/>
              <a:t>17.09.2018</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DF28FB93-0A08-4E7D-8E63-9EFA29F1E093}"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nb-NO"/>
              <a:pPr/>
              <a:t>17.09.2018</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DF28FB93-0A08-4E7D-8E63-9EFA29F1E093}"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Innhold med tekst">
    <p:spTree>
      <p:nvGrpSpPr>
        <p:cNvPr id="1" name=""/>
        <p:cNvGrpSpPr/>
        <p:nvPr/>
      </p:nvGrpSpPr>
      <p:grpSpPr>
        <a:xfrm>
          <a:off x="0" y="0"/>
          <a:ext cx="0" cy="0"/>
          <a:chOff x="0" y="0"/>
          <a:chExt cx="0" cy="0"/>
        </a:xfrm>
      </p:grpSpPr>
      <p:sp>
        <p:nvSpPr>
          <p:cNvPr id="8" name="Rectangle 7"/>
          <p:cNvSpPr/>
          <p:nvPr/>
        </p:nvSpPr>
        <p:spPr>
          <a:xfrm>
            <a:off x="0" y="6172200"/>
            <a:ext cx="12188952" cy="685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9" name="Rectangle 8"/>
          <p:cNvSpPr/>
          <p:nvPr/>
        </p:nvSpPr>
        <p:spPr>
          <a:xfrm>
            <a:off x="2" y="0"/>
            <a:ext cx="12188952" cy="61722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10" name="Round Single Corner Rectangle 9"/>
          <p:cNvSpPr/>
          <p:nvPr/>
        </p:nvSpPr>
        <p:spPr bwMode="ltGray">
          <a:xfrm rot="10800000" flipH="1" flipV="1">
            <a:off x="4722814" y="234351"/>
            <a:ext cx="7237538" cy="5709249"/>
          </a:xfrm>
          <a:prstGeom prst="round1Rect">
            <a:avLst>
              <a:gd name="adj" fmla="val 581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11" name="Rectangle 10"/>
          <p:cNvSpPr/>
          <p:nvPr/>
        </p:nvSpPr>
        <p:spPr>
          <a:xfrm>
            <a:off x="0" y="1"/>
            <a:ext cx="4722811" cy="6172200"/>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592197" y="234351"/>
            <a:ext cx="3773863" cy="4642450"/>
          </a:xfrm>
        </p:spPr>
        <p:txBody>
          <a:bodyPr anchor="b">
            <a:normAutofit/>
          </a:bodyPr>
          <a:lstStyle>
            <a:lvl1pPr algn="l">
              <a:defRPr sz="4400" b="0">
                <a:solidFill>
                  <a:schemeClr val="bg1"/>
                </a:solidFill>
                <a:effectLst>
                  <a:outerShdw blurRad="88900" algn="ctr" rotWithShape="0">
                    <a:prstClr val="black">
                      <a:alpha val="35000"/>
                    </a:prstClr>
                  </a:outerShdw>
                </a:effectLst>
              </a:defRPr>
            </a:lvl1pPr>
          </a:lstStyle>
          <a:p>
            <a:r>
              <a:rPr lang="nb-NO"/>
              <a:t>Klikk for å redigere tittelstil</a:t>
            </a:r>
            <a:endParaRPr/>
          </a:p>
        </p:txBody>
      </p:sp>
      <p:sp>
        <p:nvSpPr>
          <p:cNvPr id="4" name="Text Placeholder 3"/>
          <p:cNvSpPr>
            <a:spLocks noGrp="1"/>
          </p:cNvSpPr>
          <p:nvPr>
            <p:ph type="body" sz="half" idx="2"/>
          </p:nvPr>
        </p:nvSpPr>
        <p:spPr>
          <a:xfrm>
            <a:off x="581983" y="5029199"/>
            <a:ext cx="3782586" cy="914401"/>
          </a:xfrm>
        </p:spPr>
        <p:txBody>
          <a:bodyPr>
            <a:normAutofit/>
          </a:bodyPr>
          <a:lstStyle>
            <a:lvl1pPr marL="0" indent="0">
              <a:spcBef>
                <a:spcPts val="0"/>
              </a:spcBef>
              <a:buNone/>
              <a:defRPr sz="2000">
                <a:solidFill>
                  <a:schemeClr val="accent1">
                    <a:lumMod val="20000"/>
                    <a:lumOff val="8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Rediger tekststiler i malen</a:t>
            </a:r>
          </a:p>
        </p:txBody>
      </p:sp>
      <p:sp>
        <p:nvSpPr>
          <p:cNvPr id="5" name="Date Placeholder 4"/>
          <p:cNvSpPr>
            <a:spLocks noGrp="1"/>
          </p:cNvSpPr>
          <p:nvPr>
            <p:ph type="dt" sz="half" idx="10"/>
          </p:nvPr>
        </p:nvSpPr>
        <p:spPr/>
        <p:txBody>
          <a:bodyPr/>
          <a:lstStyle/>
          <a:p>
            <a:fld id="{8E36636D-D922-432D-A958-524484B5923D}" type="datetimeFigureOut">
              <a:rPr lang="nb-NO"/>
              <a:pPr/>
              <a:t>17.09.2018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
        <p:nvSpPr>
          <p:cNvPr id="3" name="Content Placeholder 2"/>
          <p:cNvSpPr>
            <a:spLocks noGrp="1"/>
          </p:cNvSpPr>
          <p:nvPr>
            <p:ph idx="1"/>
          </p:nvPr>
        </p:nvSpPr>
        <p:spPr>
          <a:xfrm>
            <a:off x="4945139" y="465285"/>
            <a:ext cx="6786614" cy="5249716"/>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6477000"/>
            <a:ext cx="11960352" cy="381000"/>
          </a:xfrm>
          <a:prstGeom prst="rect">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9" name="Rectangle 8"/>
          <p:cNvSpPr/>
          <p:nvPr/>
        </p:nvSpPr>
        <p:spPr>
          <a:xfrm>
            <a:off x="11960352" y="6477000"/>
            <a:ext cx="228473" cy="381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7" name="Rectangle 6"/>
          <p:cNvSpPr/>
          <p:nvPr/>
        </p:nvSpPr>
        <p:spPr>
          <a:xfrm>
            <a:off x="1" y="0"/>
            <a:ext cx="12188825" cy="64770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10" name="Round Single Corner Rectangle 9"/>
          <p:cNvSpPr/>
          <p:nvPr/>
        </p:nvSpPr>
        <p:spPr>
          <a:xfrm>
            <a:off x="0" y="228600"/>
            <a:ext cx="11961877" cy="6248400"/>
          </a:xfrm>
          <a:prstGeom prst="round1Rect">
            <a:avLst>
              <a:gd name="adj" fmla="val 45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293813" y="563562"/>
            <a:ext cx="9601200" cy="1189038"/>
          </a:xfrm>
          <a:prstGeom prst="rect">
            <a:avLst/>
          </a:prstGeom>
        </p:spPr>
        <p:txBody>
          <a:bodyPr vert="horz" lIns="91440" tIns="45720" rIns="91440" bIns="45720" rtlCol="0" anchor="b">
            <a:normAutofit/>
          </a:bodyPr>
          <a:lstStyle/>
          <a:p>
            <a:r>
              <a:rPr lang="nb-NO"/>
              <a:t>Klikk for å redigere tittelstil</a:t>
            </a:r>
            <a:endParaRPr/>
          </a:p>
        </p:txBody>
      </p:sp>
      <p:sp>
        <p:nvSpPr>
          <p:cNvPr id="3" name="Text Placeholder 2"/>
          <p:cNvSpPr>
            <a:spLocks noGrp="1"/>
          </p:cNvSpPr>
          <p:nvPr>
            <p:ph type="body" idx="1"/>
          </p:nvPr>
        </p:nvSpPr>
        <p:spPr>
          <a:xfrm>
            <a:off x="1293813" y="1981200"/>
            <a:ext cx="9601202" cy="4191000"/>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a:p>
        </p:txBody>
      </p:sp>
      <p:sp>
        <p:nvSpPr>
          <p:cNvPr id="4" name="Date Placeholder 3"/>
          <p:cNvSpPr>
            <a:spLocks noGrp="1"/>
          </p:cNvSpPr>
          <p:nvPr>
            <p:ph type="dt" sz="half" idx="2"/>
          </p:nvPr>
        </p:nvSpPr>
        <p:spPr>
          <a:xfrm>
            <a:off x="8913811" y="6248400"/>
            <a:ext cx="1091459" cy="152400"/>
          </a:xfrm>
          <a:prstGeom prst="rect">
            <a:avLst/>
          </a:prstGeom>
        </p:spPr>
        <p:txBody>
          <a:bodyPr vert="horz" lIns="91440" tIns="45720" rIns="91440" bIns="45720" rtlCol="0" anchor="ctr"/>
          <a:lstStyle>
            <a:lvl1pPr algn="r">
              <a:defRPr sz="900">
                <a:solidFill>
                  <a:schemeClr val="tx1"/>
                </a:solidFill>
              </a:defRPr>
            </a:lvl1pPr>
          </a:lstStyle>
          <a:p>
            <a:fld id="{8E36636D-D922-432D-A958-524484B5923D}" type="datetimeFigureOut">
              <a:rPr lang="nb-NO"/>
              <a:pPr/>
              <a:t>17.09.2018</a:t>
            </a:fld>
            <a:endParaRPr/>
          </a:p>
        </p:txBody>
      </p:sp>
      <p:sp>
        <p:nvSpPr>
          <p:cNvPr id="5" name="Footer Placeholder 4"/>
          <p:cNvSpPr>
            <a:spLocks noGrp="1"/>
          </p:cNvSpPr>
          <p:nvPr>
            <p:ph type="ftr" sz="quarter" idx="3"/>
          </p:nvPr>
        </p:nvSpPr>
        <p:spPr>
          <a:xfrm>
            <a:off x="1293813" y="6248400"/>
            <a:ext cx="7467598" cy="152400"/>
          </a:xfrm>
          <a:prstGeom prst="rect">
            <a:avLst/>
          </a:prstGeom>
        </p:spPr>
        <p:txBody>
          <a:bodyPr vert="horz" lIns="91440" tIns="45720" rIns="91440" bIns="45720" rtlCol="0" anchor="ctr"/>
          <a:lstStyle>
            <a:lvl1pPr algn="l">
              <a:defRPr sz="900">
                <a:solidFill>
                  <a:schemeClr val="tx1"/>
                </a:solidFill>
              </a:defRPr>
            </a:lvl1pPr>
          </a:lstStyle>
          <a:p>
            <a:endParaRPr/>
          </a:p>
        </p:txBody>
      </p:sp>
      <p:sp>
        <p:nvSpPr>
          <p:cNvPr id="6" name="Slide Number Placeholder 5"/>
          <p:cNvSpPr>
            <a:spLocks noGrp="1"/>
          </p:cNvSpPr>
          <p:nvPr>
            <p:ph type="sldNum" sz="quarter" idx="4"/>
          </p:nvPr>
        </p:nvSpPr>
        <p:spPr>
          <a:xfrm>
            <a:off x="10133011" y="6248400"/>
            <a:ext cx="762003" cy="152400"/>
          </a:xfrm>
          <a:prstGeom prst="rect">
            <a:avLst/>
          </a:prstGeom>
        </p:spPr>
        <p:txBody>
          <a:bodyPr vert="horz" lIns="91440" tIns="45720" rIns="91440" bIns="45720" rtlCol="0" anchor="ctr"/>
          <a:lstStyle>
            <a:lvl1pPr algn="r">
              <a:defRPr sz="900">
                <a:solidFill>
                  <a:schemeClr val="tx1"/>
                </a:solidFill>
              </a:defRPr>
            </a:lvl1pPr>
          </a:lstStyle>
          <a:p>
            <a:fld id="{DF28FB93-0A08-4E7D-8E63-9EFA29F1E093}" type="slidenum">
              <a:rPr/>
              <a:pPr/>
              <a:t>‹#›</a:t>
            </a:fld>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32" r:id="rId3"/>
    <p:sldLayoutId id="2147483723" r:id="rId4"/>
    <p:sldLayoutId id="2147483724" r:id="rId5"/>
    <p:sldLayoutId id="2147483725" r:id="rId6"/>
    <p:sldLayoutId id="2147483726" r:id="rId7"/>
    <p:sldLayoutId id="2147483727" r:id="rId8"/>
    <p:sldLayoutId id="2147483728" r:id="rId9"/>
    <p:sldLayoutId id="2147483733" r:id="rId10"/>
    <p:sldLayoutId id="2147483730" r:id="rId11"/>
    <p:sldLayoutId id="214748373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800"/>
        </a:spcBef>
        <a:buSzPct val="90000"/>
        <a:buFont typeface="Arial" pitchFamily="34" charset="0"/>
        <a:buChar char="•"/>
        <a:defRPr sz="2400" kern="1200">
          <a:solidFill>
            <a:schemeClr val="tx1"/>
          </a:solidFill>
          <a:latin typeface="+mn-lt"/>
          <a:ea typeface="+mn-ea"/>
          <a:cs typeface="+mn-cs"/>
        </a:defRPr>
      </a:lvl1pPr>
      <a:lvl2pPr marL="457200" indent="-228600" algn="l" defTabSz="914400" rtl="0" eaLnBrk="1" latinLnBrk="0" hangingPunct="1">
        <a:lnSpc>
          <a:spcPct val="90000"/>
        </a:lnSpc>
        <a:spcBef>
          <a:spcPts val="600"/>
        </a:spcBef>
        <a:buSzPct val="90000"/>
        <a:buFont typeface="Arial" pitchFamily="34" charset="0"/>
        <a:buChar char="•"/>
        <a:defRPr sz="2000" kern="1200">
          <a:solidFill>
            <a:schemeClr val="tx1"/>
          </a:solidFill>
          <a:latin typeface="+mn-lt"/>
          <a:ea typeface="+mn-ea"/>
          <a:cs typeface="+mn-cs"/>
        </a:defRPr>
      </a:lvl2pPr>
      <a:lvl3pPr marL="685800" indent="-228600" algn="l" defTabSz="914400" rtl="0" eaLnBrk="1" latinLnBrk="0" hangingPunct="1">
        <a:lnSpc>
          <a:spcPct val="90000"/>
        </a:lnSpc>
        <a:spcBef>
          <a:spcPts val="600"/>
        </a:spcBef>
        <a:buSzPct val="90000"/>
        <a:buFont typeface="Arial" pitchFamily="34" charset="0"/>
        <a:buChar char="•"/>
        <a:defRPr sz="1800" kern="1200">
          <a:solidFill>
            <a:schemeClr val="tx1"/>
          </a:solidFill>
          <a:latin typeface="+mn-lt"/>
          <a:ea typeface="+mn-ea"/>
          <a:cs typeface="+mn-cs"/>
        </a:defRPr>
      </a:lvl3pPr>
      <a:lvl4pPr marL="9144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4pPr>
      <a:lvl5pPr marL="11430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5pPr>
      <a:lvl6pPr marL="13716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6pPr>
      <a:lvl7pPr marL="16002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7pPr>
      <a:lvl8pPr marL="18288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8pPr>
      <a:lvl9pPr marL="20574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608013" y="914400"/>
            <a:ext cx="4190999" cy="2946648"/>
          </a:xfrm>
        </p:spPr>
        <p:txBody>
          <a:bodyPr>
            <a:normAutofit/>
          </a:bodyPr>
          <a:lstStyle/>
          <a:p>
            <a:r>
              <a:rPr lang="nb-NO" dirty="0" err="1"/>
              <a:t>Svartlamon</a:t>
            </a:r>
            <a:r>
              <a:rPr lang="nb-NO" dirty="0"/>
              <a:t> </a:t>
            </a:r>
            <a:r>
              <a:rPr lang="nb-NO" sz="4400" dirty="0"/>
              <a:t>– et byøkologisk forsøksområde </a:t>
            </a:r>
          </a:p>
        </p:txBody>
      </p:sp>
      <p:sp>
        <p:nvSpPr>
          <p:cNvPr id="3" name="Undertittel 2"/>
          <p:cNvSpPr>
            <a:spLocks noGrp="1"/>
          </p:cNvSpPr>
          <p:nvPr>
            <p:ph type="subTitle" idx="1"/>
          </p:nvPr>
        </p:nvSpPr>
        <p:spPr/>
        <p:txBody>
          <a:bodyPr>
            <a:normAutofit fontScale="92500" lnSpcReduction="20000"/>
          </a:bodyPr>
          <a:lstStyle/>
          <a:p>
            <a:r>
              <a:rPr lang="nb-NO" dirty="0">
                <a:solidFill>
                  <a:schemeClr val="tx1"/>
                </a:solidFill>
              </a:rPr>
              <a:t>Et område bare for pønks, hippier, anarkister og døgenikter? Eller nyskapende boligpolitikk, byggemåter, delingskultur og medvirkning? </a:t>
            </a:r>
          </a:p>
        </p:txBody>
      </p:sp>
      <p:pic>
        <p:nvPicPr>
          <p:cNvPr id="8" name="Plassholder for bilde 7">
            <a:extLst>
              <a:ext uri="{FF2B5EF4-FFF2-40B4-BE49-F238E27FC236}">
                <a16:creationId xmlns:a16="http://schemas.microsoft.com/office/drawing/2014/main" id="{36D7AB90-1BFE-48C3-80E6-653AFFEB0C19}"/>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0164" r="10164"/>
          <a:stretch>
            <a:fillRect/>
          </a:stretch>
        </p:blipFill>
        <p:spPr/>
      </p:pic>
    </p:spTree>
    <p:extLst>
      <p:ext uri="{BB962C8B-B14F-4D97-AF65-F5344CB8AC3E}">
        <p14:creationId xmlns:p14="http://schemas.microsoft.com/office/powerpoint/2010/main" val="1924108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F263E1E-9287-41F8-88C9-306349C5CD45}"/>
              </a:ext>
            </a:extLst>
          </p:cNvPr>
          <p:cNvSpPr>
            <a:spLocks noGrp="1"/>
          </p:cNvSpPr>
          <p:nvPr>
            <p:ph type="title"/>
          </p:nvPr>
        </p:nvSpPr>
        <p:spPr>
          <a:xfrm>
            <a:off x="592197" y="260648"/>
            <a:ext cx="3773863" cy="5682951"/>
          </a:xfrm>
        </p:spPr>
        <p:txBody>
          <a:bodyPr>
            <a:noAutofit/>
          </a:bodyPr>
          <a:lstStyle/>
          <a:p>
            <a:br>
              <a:rPr lang="nb-NO" sz="1800" dirty="0"/>
            </a:br>
            <a:r>
              <a:rPr lang="nb-NO" sz="1800" dirty="0" err="1"/>
              <a:t>Nyhuset</a:t>
            </a:r>
            <a:r>
              <a:rPr lang="nb-NO" sz="1800" dirty="0"/>
              <a:t> og </a:t>
            </a:r>
            <a:r>
              <a:rPr lang="nb-NO" sz="1800" dirty="0" err="1"/>
              <a:t>Brioklossen</a:t>
            </a:r>
            <a:r>
              <a:rPr lang="nb-NO" sz="1800" dirty="0"/>
              <a:t> fra 2004: </a:t>
            </a:r>
            <a:br>
              <a:rPr lang="nb-NO" sz="1600" dirty="0"/>
            </a:br>
            <a:r>
              <a:rPr lang="nb-NO" sz="1600" dirty="0"/>
              <a:t>«</a:t>
            </a:r>
            <a:r>
              <a:rPr lang="nb-NO" sz="1600" dirty="0">
                <a:effectLst/>
              </a:rPr>
              <a:t>Det er god samfunnsøkonomi i å begrense unødvendige “</a:t>
            </a:r>
            <a:r>
              <a:rPr lang="nb-NO" sz="1600" dirty="0" err="1">
                <a:effectLst/>
              </a:rPr>
              <a:t>utbedringer”og</a:t>
            </a:r>
            <a:r>
              <a:rPr lang="nb-NO" sz="1600" dirty="0">
                <a:effectLst/>
              </a:rPr>
              <a:t> total ressursbruk ved områdeutvikling. Men hvem legger merke til at det spares penger og ressurser når en begrenser unødvendig vegutbedring? Hvem legger merke til at alternative energiløsninger lar E-verket slippe å sette opp nye, kostbare trafostasjoner og ledningsnett? Kommunene bør gi utbyggere sterke incentiver til å redusere </a:t>
            </a:r>
            <a:br>
              <a:rPr lang="nb-NO" sz="1600" dirty="0">
                <a:effectLst/>
              </a:rPr>
            </a:br>
            <a:r>
              <a:rPr lang="nb-NO" sz="1600" dirty="0">
                <a:effectLst/>
              </a:rPr>
              <a:t>behovet for grunnlagsinvesteringer. </a:t>
            </a:r>
            <a:r>
              <a:rPr lang="nb-NO" sz="1600" dirty="0" err="1">
                <a:effectLst/>
              </a:rPr>
              <a:t>Win</a:t>
            </a:r>
            <a:r>
              <a:rPr lang="nb-NO" sz="1600" dirty="0">
                <a:effectLst/>
              </a:rPr>
              <a:t> –</a:t>
            </a:r>
            <a:r>
              <a:rPr lang="nb-NO" sz="1600" dirty="0" err="1">
                <a:effectLst/>
              </a:rPr>
              <a:t>win</a:t>
            </a:r>
            <a:r>
              <a:rPr lang="nb-NO" sz="1600" dirty="0">
                <a:effectLst/>
              </a:rPr>
              <a:t> for alle. </a:t>
            </a:r>
            <a:br>
              <a:rPr lang="nb-NO" sz="1600" dirty="0">
                <a:effectLst/>
              </a:rPr>
            </a:br>
            <a:r>
              <a:rPr lang="nb-NO" sz="1600" dirty="0">
                <a:effectLst/>
              </a:rPr>
              <a:t>Fokus i reguleringsplaner bør flyttes fra hvordan ting ser ut til hva de kan inneholde, hvilke problemer byggene kan løse. Dette er et prinsipp som i liten grad </a:t>
            </a:r>
            <a:br>
              <a:rPr lang="nb-NO" sz="1600" dirty="0">
                <a:effectLst/>
              </a:rPr>
            </a:br>
            <a:r>
              <a:rPr lang="nb-NO" sz="1600" dirty="0">
                <a:effectLst/>
              </a:rPr>
              <a:t>har funnet veien inn i kommunale planleggingsprosedyrer.» - </a:t>
            </a:r>
            <a:r>
              <a:rPr lang="nb-NO" sz="1600" dirty="0" err="1">
                <a:effectLst/>
              </a:rPr>
              <a:t>Brendeland</a:t>
            </a:r>
            <a:r>
              <a:rPr lang="nb-NO" sz="1600" dirty="0">
                <a:effectLst/>
              </a:rPr>
              <a:t> &amp; Kristoffersen</a:t>
            </a:r>
            <a:br>
              <a:rPr lang="nb-NO" sz="1600" dirty="0"/>
            </a:br>
            <a:endParaRPr lang="nb-NO" sz="1600" dirty="0"/>
          </a:p>
        </p:txBody>
      </p:sp>
      <p:sp>
        <p:nvSpPr>
          <p:cNvPr id="3" name="Plassholder for tekst 2">
            <a:extLst>
              <a:ext uri="{FF2B5EF4-FFF2-40B4-BE49-F238E27FC236}">
                <a16:creationId xmlns:a16="http://schemas.microsoft.com/office/drawing/2014/main" id="{91205CD1-ED0C-4777-92F0-86D0B4075EDC}"/>
              </a:ext>
            </a:extLst>
          </p:cNvPr>
          <p:cNvSpPr>
            <a:spLocks noGrp="1"/>
          </p:cNvSpPr>
          <p:nvPr>
            <p:ph type="body" sz="half" idx="2"/>
          </p:nvPr>
        </p:nvSpPr>
        <p:spPr>
          <a:xfrm>
            <a:off x="581983" y="5897881"/>
            <a:ext cx="3782586" cy="45719"/>
          </a:xfrm>
        </p:spPr>
        <p:txBody>
          <a:bodyPr>
            <a:normAutofit fontScale="25000" lnSpcReduction="20000"/>
          </a:bodyPr>
          <a:lstStyle/>
          <a:p>
            <a:endParaRPr lang="nb-NO" dirty="0"/>
          </a:p>
        </p:txBody>
      </p:sp>
      <p:pic>
        <p:nvPicPr>
          <p:cNvPr id="5" name="Shape 195" descr="Strandveien 37 002 (3).jpg">
            <a:extLst>
              <a:ext uri="{FF2B5EF4-FFF2-40B4-BE49-F238E27FC236}">
                <a16:creationId xmlns:a16="http://schemas.microsoft.com/office/drawing/2014/main" id="{7FF70C2A-8834-4FB8-9353-887FDE8B188F}"/>
              </a:ext>
            </a:extLst>
          </p:cNvPr>
          <p:cNvPicPr preferRelativeResize="0">
            <a:picLocks noGrp="1"/>
          </p:cNvPicPr>
          <p:nvPr>
            <p:ph idx="1"/>
          </p:nvPr>
        </p:nvPicPr>
        <p:blipFill rotWithShape="1">
          <a:blip r:embed="rId3">
            <a:alphaModFix/>
          </a:blip>
          <a:srcRect/>
          <a:stretch/>
        </p:blipFill>
        <p:spPr>
          <a:xfrm>
            <a:off x="4945063" y="545108"/>
            <a:ext cx="6786562" cy="5089921"/>
          </a:xfrm>
          <a:prstGeom prst="rect">
            <a:avLst/>
          </a:prstGeom>
          <a:noFill/>
          <a:ln>
            <a:noFill/>
          </a:ln>
        </p:spPr>
      </p:pic>
    </p:spTree>
    <p:extLst>
      <p:ext uri="{BB962C8B-B14F-4D97-AF65-F5344CB8AC3E}">
        <p14:creationId xmlns:p14="http://schemas.microsoft.com/office/powerpoint/2010/main" val="3330341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B8EB18D-8911-479A-A50B-BF174928C1A6}"/>
              </a:ext>
            </a:extLst>
          </p:cNvPr>
          <p:cNvSpPr>
            <a:spLocks noGrp="1"/>
          </p:cNvSpPr>
          <p:nvPr>
            <p:ph type="ctrTitle"/>
          </p:nvPr>
        </p:nvSpPr>
        <p:spPr/>
        <p:txBody>
          <a:bodyPr/>
          <a:lstStyle/>
          <a:p>
            <a:r>
              <a:rPr lang="nb-NO" dirty="0"/>
              <a:t>Kreativitet, DIY og mangfold</a:t>
            </a:r>
          </a:p>
        </p:txBody>
      </p:sp>
      <p:sp>
        <p:nvSpPr>
          <p:cNvPr id="3" name="Undertittel 2">
            <a:extLst>
              <a:ext uri="{FF2B5EF4-FFF2-40B4-BE49-F238E27FC236}">
                <a16:creationId xmlns:a16="http://schemas.microsoft.com/office/drawing/2014/main" id="{444528CD-461B-4620-AA37-7DBDD7C4A88D}"/>
              </a:ext>
            </a:extLst>
          </p:cNvPr>
          <p:cNvSpPr>
            <a:spLocks noGrp="1"/>
          </p:cNvSpPr>
          <p:nvPr>
            <p:ph type="subTitle" idx="1"/>
          </p:nvPr>
        </p:nvSpPr>
        <p:spPr/>
        <p:txBody>
          <a:bodyPr>
            <a:normAutofit fontScale="92500"/>
          </a:bodyPr>
          <a:lstStyle/>
          <a:p>
            <a:r>
              <a:rPr lang="nb-NO" dirty="0"/>
              <a:t>Krever raushet, toleranse i praksis og en balansegang mellom initiativets rett og fellesskapets bestemmelsesrett.</a:t>
            </a:r>
          </a:p>
        </p:txBody>
      </p:sp>
      <p:pic>
        <p:nvPicPr>
          <p:cNvPr id="6" name="Plassholder for bilde 5">
            <a:extLst>
              <a:ext uri="{FF2B5EF4-FFF2-40B4-BE49-F238E27FC236}">
                <a16:creationId xmlns:a16="http://schemas.microsoft.com/office/drawing/2014/main" id="{7D786FD3-F1E5-495D-9A93-AF0EB349E218}"/>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8399" b="18399"/>
          <a:stretch>
            <a:fillRect/>
          </a:stretch>
        </p:blipFill>
        <p:spPr/>
      </p:pic>
    </p:spTree>
    <p:extLst>
      <p:ext uri="{BB962C8B-B14F-4D97-AF65-F5344CB8AC3E}">
        <p14:creationId xmlns:p14="http://schemas.microsoft.com/office/powerpoint/2010/main" val="1433672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A714E1C-DA49-44CA-8488-668E79218C3C}"/>
              </a:ext>
            </a:extLst>
          </p:cNvPr>
          <p:cNvSpPr>
            <a:spLocks noGrp="1"/>
          </p:cNvSpPr>
          <p:nvPr>
            <p:ph type="ctrTitle"/>
          </p:nvPr>
        </p:nvSpPr>
        <p:spPr>
          <a:xfrm>
            <a:off x="608013" y="914400"/>
            <a:ext cx="3830215" cy="1290464"/>
          </a:xfrm>
        </p:spPr>
        <p:txBody>
          <a:bodyPr>
            <a:normAutofit fontScale="90000"/>
          </a:bodyPr>
          <a:lstStyle/>
          <a:p>
            <a:pPr algn="ctr"/>
            <a:r>
              <a:rPr lang="nb-NO" sz="4800" dirty="0"/>
              <a:t>Virksomheter på </a:t>
            </a:r>
            <a:r>
              <a:rPr lang="nb-NO" sz="4800" dirty="0" err="1"/>
              <a:t>Svartlamon</a:t>
            </a:r>
            <a:endParaRPr lang="nb-NO" sz="4800" dirty="0"/>
          </a:p>
        </p:txBody>
      </p:sp>
      <p:sp>
        <p:nvSpPr>
          <p:cNvPr id="3" name="Undertittel 2">
            <a:extLst>
              <a:ext uri="{FF2B5EF4-FFF2-40B4-BE49-F238E27FC236}">
                <a16:creationId xmlns:a16="http://schemas.microsoft.com/office/drawing/2014/main" id="{F0D01E5C-256D-4C7F-8D71-776EB552115B}"/>
              </a:ext>
            </a:extLst>
          </p:cNvPr>
          <p:cNvSpPr>
            <a:spLocks noGrp="1"/>
          </p:cNvSpPr>
          <p:nvPr>
            <p:ph type="subTitle" idx="1"/>
          </p:nvPr>
        </p:nvSpPr>
        <p:spPr>
          <a:xfrm>
            <a:off x="597799" y="2924944"/>
            <a:ext cx="4201213" cy="3018655"/>
          </a:xfrm>
        </p:spPr>
        <p:txBody>
          <a:bodyPr>
            <a:normAutofit fontScale="77500" lnSpcReduction="20000"/>
          </a:bodyPr>
          <a:lstStyle/>
          <a:p>
            <a:pPr marL="342900" indent="-342900">
              <a:buFont typeface="Arial" panose="020B0604020202020204" pitchFamily="34" charset="0"/>
              <a:buChar char="•"/>
            </a:pPr>
            <a:r>
              <a:rPr lang="nb-NO" dirty="0"/>
              <a:t>Folkekjøkkenet på infokafeen</a:t>
            </a:r>
          </a:p>
          <a:p>
            <a:pPr marL="342900" indent="-342900">
              <a:buFont typeface="Arial" panose="020B0604020202020204" pitchFamily="34" charset="0"/>
              <a:buChar char="•"/>
            </a:pPr>
            <a:r>
              <a:rPr lang="nb-NO" dirty="0"/>
              <a:t>Samvirkelaget</a:t>
            </a:r>
          </a:p>
          <a:p>
            <a:pPr marL="342900" indent="-342900">
              <a:buFont typeface="Arial" panose="020B0604020202020204" pitchFamily="34" charset="0"/>
              <a:buChar char="•"/>
            </a:pPr>
            <a:r>
              <a:rPr lang="nb-NO" dirty="0" err="1"/>
              <a:t>Remida</a:t>
            </a:r>
            <a:endParaRPr lang="nb-NO" dirty="0"/>
          </a:p>
          <a:p>
            <a:pPr marL="342900" indent="-342900">
              <a:buFont typeface="Arial" panose="020B0604020202020204" pitchFamily="34" charset="0"/>
              <a:buChar char="•"/>
            </a:pPr>
            <a:r>
              <a:rPr lang="nb-NO" dirty="0"/>
              <a:t>Rake arbeidsfellesskap</a:t>
            </a:r>
          </a:p>
          <a:p>
            <a:pPr marL="342900" indent="-342900">
              <a:buFont typeface="Arial" panose="020B0604020202020204" pitchFamily="34" charset="0"/>
              <a:buChar char="•"/>
            </a:pPr>
            <a:r>
              <a:rPr lang="nb-NO" dirty="0" err="1"/>
              <a:t>DansIt</a:t>
            </a:r>
            <a:endParaRPr lang="nb-NO" dirty="0"/>
          </a:p>
          <a:p>
            <a:pPr marL="342900" indent="-342900">
              <a:buFont typeface="Arial" panose="020B0604020202020204" pitchFamily="34" charset="0"/>
              <a:buChar char="•"/>
            </a:pPr>
            <a:r>
              <a:rPr lang="nb-NO" dirty="0"/>
              <a:t>Ivar Matlaus bokkafe</a:t>
            </a:r>
          </a:p>
          <a:p>
            <a:pPr marL="342900" indent="-342900">
              <a:buFont typeface="Arial" panose="020B0604020202020204" pitchFamily="34" charset="0"/>
              <a:buChar char="•"/>
            </a:pPr>
            <a:r>
              <a:rPr lang="nb-NO" dirty="0"/>
              <a:t>Galleri Blunk</a:t>
            </a:r>
          </a:p>
          <a:p>
            <a:pPr marL="342900" indent="-342900">
              <a:buFont typeface="Arial" panose="020B0604020202020204" pitchFamily="34" charset="0"/>
              <a:buChar char="•"/>
            </a:pPr>
            <a:r>
              <a:rPr lang="nb-NO" dirty="0"/>
              <a:t>Ramp pub og restaurant</a:t>
            </a:r>
          </a:p>
          <a:p>
            <a:pPr marL="342900" indent="-342900">
              <a:buFont typeface="Arial" panose="020B0604020202020204" pitchFamily="34" charset="0"/>
              <a:buChar char="•"/>
            </a:pPr>
            <a:r>
              <a:rPr lang="nb-NO" dirty="0" err="1"/>
              <a:t>Svartlamon</a:t>
            </a:r>
            <a:r>
              <a:rPr lang="nb-NO" dirty="0"/>
              <a:t> damekor og </a:t>
            </a:r>
            <a:r>
              <a:rPr lang="nb-NO" dirty="0" err="1"/>
              <a:t>Svartlamon</a:t>
            </a:r>
            <a:r>
              <a:rPr lang="nb-NO" dirty="0"/>
              <a:t> </a:t>
            </a:r>
            <a:r>
              <a:rPr lang="nb-NO" dirty="0" err="1"/>
              <a:t>hardkor</a:t>
            </a:r>
            <a:endParaRPr lang="nb-NO" dirty="0"/>
          </a:p>
          <a:p>
            <a:pPr marL="342900" indent="-342900">
              <a:buFont typeface="Arial" panose="020B0604020202020204" pitchFamily="34" charset="0"/>
              <a:buChar char="•"/>
            </a:pPr>
            <a:r>
              <a:rPr lang="nb-NO" dirty="0"/>
              <a:t>72 organisasjoner og foreninger</a:t>
            </a:r>
          </a:p>
          <a:p>
            <a:pPr marL="342900" indent="-342900">
              <a:buFont typeface="Arial" panose="020B0604020202020204" pitchFamily="34" charset="0"/>
              <a:buChar char="•"/>
            </a:pPr>
            <a:r>
              <a:rPr lang="nb-NO" dirty="0"/>
              <a:t>27 band øver på området</a:t>
            </a:r>
          </a:p>
          <a:p>
            <a:pPr marL="342900" indent="-342900">
              <a:buFont typeface="Arial" panose="020B0604020202020204" pitchFamily="34" charset="0"/>
              <a:buChar char="•"/>
            </a:pPr>
            <a:r>
              <a:rPr lang="nb-NO" dirty="0"/>
              <a:t>Verkstedhallen og Lobbyen</a:t>
            </a:r>
          </a:p>
          <a:p>
            <a:pPr marL="342900" indent="-342900">
              <a:buFont typeface="Arial" panose="020B0604020202020204" pitchFamily="34" charset="0"/>
              <a:buChar char="•"/>
            </a:pPr>
            <a:r>
              <a:rPr lang="nb-NO" dirty="0" err="1"/>
              <a:t>Svartlamon</a:t>
            </a:r>
            <a:r>
              <a:rPr lang="nb-NO" dirty="0"/>
              <a:t> kulturbarnehage</a:t>
            </a:r>
          </a:p>
          <a:p>
            <a:pPr marL="342900" indent="-342900">
              <a:buFont typeface="Arial" panose="020B0604020202020204" pitchFamily="34" charset="0"/>
              <a:buChar char="•"/>
            </a:pPr>
            <a:r>
              <a:rPr lang="nb-NO" dirty="0" err="1"/>
              <a:t>Gratisbutkken</a:t>
            </a:r>
            <a:endParaRPr lang="nb-NO" dirty="0"/>
          </a:p>
          <a:p>
            <a:pPr marL="342900" indent="-342900">
              <a:buFont typeface="Arial" panose="020B0604020202020204" pitchFamily="34" charset="0"/>
              <a:buChar char="•"/>
            </a:pPr>
            <a:r>
              <a:rPr lang="nb-NO" dirty="0"/>
              <a:t>Slanghagen</a:t>
            </a:r>
          </a:p>
          <a:p>
            <a:pPr marL="342900" indent="-342900">
              <a:buFont typeface="Arial" panose="020B0604020202020204" pitchFamily="34" charset="0"/>
              <a:buChar char="•"/>
            </a:pPr>
            <a:r>
              <a:rPr lang="nb-NO" dirty="0" err="1"/>
              <a:t>Lamon</a:t>
            </a:r>
            <a:r>
              <a:rPr lang="nb-NO" dirty="0"/>
              <a:t>-honning</a:t>
            </a:r>
          </a:p>
          <a:p>
            <a:pPr marL="342900" indent="-342900">
              <a:buFont typeface="Arial" panose="020B0604020202020204" pitchFamily="34" charset="0"/>
              <a:buChar char="•"/>
            </a:pPr>
            <a:endParaRPr lang="nb-NO" dirty="0"/>
          </a:p>
          <a:p>
            <a:pPr marL="342900" indent="-342900">
              <a:buFont typeface="Arial" panose="020B0604020202020204" pitchFamily="34" charset="0"/>
              <a:buChar char="•"/>
            </a:pPr>
            <a:endParaRPr lang="nb-NO" dirty="0"/>
          </a:p>
        </p:txBody>
      </p:sp>
      <p:pic>
        <p:nvPicPr>
          <p:cNvPr id="12" name="Plassholder for bilde 11">
            <a:extLst>
              <a:ext uri="{FF2B5EF4-FFF2-40B4-BE49-F238E27FC236}">
                <a16:creationId xmlns:a16="http://schemas.microsoft.com/office/drawing/2014/main" id="{DD6F0423-787B-49D0-9EDC-1025FBDDD664}"/>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5500" r="5500"/>
          <a:stretch>
            <a:fillRect/>
          </a:stretch>
        </p:blipFill>
        <p:spPr/>
      </p:pic>
    </p:spTree>
    <p:extLst>
      <p:ext uri="{BB962C8B-B14F-4D97-AF65-F5344CB8AC3E}">
        <p14:creationId xmlns:p14="http://schemas.microsoft.com/office/powerpoint/2010/main" val="981424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653E6F3-22D9-46C9-85D8-96154C0DB7C8}"/>
              </a:ext>
            </a:extLst>
          </p:cNvPr>
          <p:cNvSpPr>
            <a:spLocks noGrp="1"/>
          </p:cNvSpPr>
          <p:nvPr>
            <p:ph type="ctrTitle"/>
          </p:nvPr>
        </p:nvSpPr>
        <p:spPr/>
        <p:txBody>
          <a:bodyPr/>
          <a:lstStyle/>
          <a:p>
            <a:r>
              <a:rPr lang="nb-NO" dirty="0"/>
              <a:t>Vi prøver – så ser vi hvordan det blir</a:t>
            </a:r>
          </a:p>
        </p:txBody>
      </p:sp>
      <p:sp>
        <p:nvSpPr>
          <p:cNvPr id="3" name="Undertittel 2">
            <a:extLst>
              <a:ext uri="{FF2B5EF4-FFF2-40B4-BE49-F238E27FC236}">
                <a16:creationId xmlns:a16="http://schemas.microsoft.com/office/drawing/2014/main" id="{6D5BB0D2-84A8-4B75-A961-270FA43BAD74}"/>
              </a:ext>
            </a:extLst>
          </p:cNvPr>
          <p:cNvSpPr>
            <a:spLocks noGrp="1"/>
          </p:cNvSpPr>
          <p:nvPr>
            <p:ph type="subTitle" idx="1"/>
          </p:nvPr>
        </p:nvSpPr>
        <p:spPr/>
        <p:txBody>
          <a:bodyPr/>
          <a:lstStyle/>
          <a:p>
            <a:r>
              <a:rPr lang="nb-NO" dirty="0"/>
              <a:t>Det midlertidige blir permanent</a:t>
            </a:r>
          </a:p>
        </p:txBody>
      </p:sp>
      <p:pic>
        <p:nvPicPr>
          <p:cNvPr id="6" name="Plassholder for bilde 5">
            <a:extLst>
              <a:ext uri="{FF2B5EF4-FFF2-40B4-BE49-F238E27FC236}">
                <a16:creationId xmlns:a16="http://schemas.microsoft.com/office/drawing/2014/main" id="{AE548052-EC9F-4CDB-9A78-F530C106537B}"/>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7380" r="17380"/>
          <a:stretch>
            <a:fillRect/>
          </a:stretch>
        </p:blipFill>
        <p:spPr>
          <a:xfrm>
            <a:off x="5230316" y="-191002"/>
            <a:ext cx="4058402" cy="3420002"/>
          </a:xfrm>
        </p:spPr>
      </p:pic>
      <p:pic>
        <p:nvPicPr>
          <p:cNvPr id="8" name="Bilde 7">
            <a:extLst>
              <a:ext uri="{FF2B5EF4-FFF2-40B4-BE49-F238E27FC236}">
                <a16:creationId xmlns:a16="http://schemas.microsoft.com/office/drawing/2014/main" id="{8161E4FD-380A-4FFE-80F2-D416964E42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5169" y="3212976"/>
            <a:ext cx="4453655" cy="2955032"/>
          </a:xfrm>
          <a:prstGeom prst="rect">
            <a:avLst/>
          </a:prstGeom>
        </p:spPr>
      </p:pic>
    </p:spTree>
    <p:extLst>
      <p:ext uri="{BB962C8B-B14F-4D97-AF65-F5344CB8AC3E}">
        <p14:creationId xmlns:p14="http://schemas.microsoft.com/office/powerpoint/2010/main" val="3584389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6A0D025-6F18-441A-8E7E-2D7095864780}"/>
              </a:ext>
            </a:extLst>
          </p:cNvPr>
          <p:cNvSpPr>
            <a:spLocks noGrp="1"/>
          </p:cNvSpPr>
          <p:nvPr>
            <p:ph type="ctrTitle"/>
          </p:nvPr>
        </p:nvSpPr>
        <p:spPr/>
        <p:txBody>
          <a:bodyPr/>
          <a:lstStyle/>
          <a:p>
            <a:r>
              <a:rPr lang="nb-NO" dirty="0"/>
              <a:t>Husly –</a:t>
            </a:r>
            <a:br>
              <a:rPr lang="nb-NO" dirty="0"/>
            </a:br>
            <a:r>
              <a:rPr lang="nb-NO" dirty="0"/>
              <a:t>residens for tilreisende kunstnere</a:t>
            </a:r>
          </a:p>
        </p:txBody>
      </p:sp>
      <p:sp>
        <p:nvSpPr>
          <p:cNvPr id="3" name="Undertittel 2">
            <a:extLst>
              <a:ext uri="{FF2B5EF4-FFF2-40B4-BE49-F238E27FC236}">
                <a16:creationId xmlns:a16="http://schemas.microsoft.com/office/drawing/2014/main" id="{E7FA9983-58A7-434A-ABE4-BE435861BC69}"/>
              </a:ext>
            </a:extLst>
          </p:cNvPr>
          <p:cNvSpPr>
            <a:spLocks noGrp="1"/>
          </p:cNvSpPr>
          <p:nvPr>
            <p:ph type="subTitle" idx="1"/>
          </p:nvPr>
        </p:nvSpPr>
        <p:spPr/>
        <p:txBody>
          <a:bodyPr>
            <a:normAutofit fontScale="92500" lnSpcReduction="20000"/>
          </a:bodyPr>
          <a:lstStyle/>
          <a:p>
            <a:r>
              <a:rPr lang="nb-NO" dirty="0"/>
              <a:t>Kunstprosjekt med gjenbruk av rester fra byggeindustrien og Europaller. Vant annerkjennelse under </a:t>
            </a:r>
            <a:r>
              <a:rPr lang="nb-NO" dirty="0" err="1"/>
              <a:t>Bauhausaward</a:t>
            </a:r>
            <a:r>
              <a:rPr lang="nb-NO" dirty="0"/>
              <a:t> 2008. </a:t>
            </a:r>
          </a:p>
        </p:txBody>
      </p:sp>
      <p:pic>
        <p:nvPicPr>
          <p:cNvPr id="6" name="Plassholder for bilde 5">
            <a:extLst>
              <a:ext uri="{FF2B5EF4-FFF2-40B4-BE49-F238E27FC236}">
                <a16:creationId xmlns:a16="http://schemas.microsoft.com/office/drawing/2014/main" id="{D530D51C-FBCB-4B46-B0A3-6AE146460D64}"/>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5293" b="5293"/>
          <a:stretch>
            <a:fillRect/>
          </a:stretch>
        </p:blipFill>
        <p:spPr/>
      </p:pic>
    </p:spTree>
    <p:extLst>
      <p:ext uri="{BB962C8B-B14F-4D97-AF65-F5344CB8AC3E}">
        <p14:creationId xmlns:p14="http://schemas.microsoft.com/office/powerpoint/2010/main" val="2094741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BC4D806-2CF3-4DB2-B57A-ADADC19052A3}"/>
              </a:ext>
            </a:extLst>
          </p:cNvPr>
          <p:cNvSpPr>
            <a:spLocks noGrp="1"/>
          </p:cNvSpPr>
          <p:nvPr>
            <p:ph type="title"/>
          </p:nvPr>
        </p:nvSpPr>
        <p:spPr>
          <a:xfrm>
            <a:off x="7883151" y="234351"/>
            <a:ext cx="3773863" cy="1970513"/>
          </a:xfrm>
        </p:spPr>
        <p:txBody>
          <a:bodyPr/>
          <a:lstStyle/>
          <a:p>
            <a:r>
              <a:rPr lang="nb-NO" dirty="0"/>
              <a:t>Mikrohus og ombygde busser</a:t>
            </a:r>
          </a:p>
        </p:txBody>
      </p:sp>
      <p:sp>
        <p:nvSpPr>
          <p:cNvPr id="3" name="Plassholder for tekst 2">
            <a:extLst>
              <a:ext uri="{FF2B5EF4-FFF2-40B4-BE49-F238E27FC236}">
                <a16:creationId xmlns:a16="http://schemas.microsoft.com/office/drawing/2014/main" id="{1C8B4DE9-4860-42D0-80AC-B07388994C03}"/>
              </a:ext>
            </a:extLst>
          </p:cNvPr>
          <p:cNvSpPr>
            <a:spLocks noGrp="1"/>
          </p:cNvSpPr>
          <p:nvPr>
            <p:ph type="body" sz="half" idx="2"/>
          </p:nvPr>
        </p:nvSpPr>
        <p:spPr>
          <a:xfrm>
            <a:off x="7872936" y="2420888"/>
            <a:ext cx="3782586" cy="3522712"/>
          </a:xfrm>
        </p:spPr>
        <p:txBody>
          <a:bodyPr>
            <a:normAutofit/>
          </a:bodyPr>
          <a:lstStyle/>
          <a:p>
            <a:pPr marL="342900" indent="-342900">
              <a:buFont typeface="Arial" panose="020B0604020202020204" pitchFamily="34" charset="0"/>
              <a:buChar char="•"/>
            </a:pPr>
            <a:r>
              <a:rPr lang="nb-NO" dirty="0"/>
              <a:t>Mangelfullt regelverk </a:t>
            </a:r>
          </a:p>
          <a:p>
            <a:pPr marL="342900" indent="-342900">
              <a:buFont typeface="Arial" panose="020B0604020202020204" pitchFamily="34" charset="0"/>
              <a:buChar char="•"/>
            </a:pPr>
            <a:r>
              <a:rPr lang="nb-NO" dirty="0"/>
              <a:t>Mange henvendelser og en økende interesse for alternative måter å bo på, men få muligheter i Trondheim til å bo slik</a:t>
            </a:r>
          </a:p>
          <a:p>
            <a:pPr marL="342900" indent="-342900">
              <a:buFont typeface="Arial" panose="020B0604020202020204" pitchFamily="34" charset="0"/>
              <a:buChar char="•"/>
            </a:pPr>
            <a:r>
              <a:rPr lang="nb-NO" dirty="0"/>
              <a:t>På </a:t>
            </a:r>
            <a:r>
              <a:rPr lang="nb-NO" dirty="0" err="1"/>
              <a:t>Svartlamon</a:t>
            </a:r>
            <a:r>
              <a:rPr lang="nb-NO" dirty="0"/>
              <a:t>: 6 ombygde busser og biler og tre mikrohus</a:t>
            </a:r>
          </a:p>
        </p:txBody>
      </p:sp>
      <p:pic>
        <p:nvPicPr>
          <p:cNvPr id="12" name="Plassholder for bilde 11">
            <a:extLst>
              <a:ext uri="{FF2B5EF4-FFF2-40B4-BE49-F238E27FC236}">
                <a16:creationId xmlns:a16="http://schemas.microsoft.com/office/drawing/2014/main" id="{97203134-8769-4A91-8E90-1852199B2D5B}"/>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20964" b="20964"/>
          <a:stretch>
            <a:fillRect/>
          </a:stretch>
        </p:blipFill>
        <p:spPr/>
      </p:pic>
    </p:spTree>
    <p:extLst>
      <p:ext uri="{BB962C8B-B14F-4D97-AF65-F5344CB8AC3E}">
        <p14:creationId xmlns:p14="http://schemas.microsoft.com/office/powerpoint/2010/main" val="1555322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F1E340E-4F21-44B9-B072-AF9F1C5047E6}"/>
              </a:ext>
            </a:extLst>
          </p:cNvPr>
          <p:cNvSpPr>
            <a:spLocks noGrp="1"/>
          </p:cNvSpPr>
          <p:nvPr>
            <p:ph type="title"/>
          </p:nvPr>
        </p:nvSpPr>
        <p:spPr/>
        <p:txBody>
          <a:bodyPr/>
          <a:lstStyle/>
          <a:p>
            <a:pPr algn="ctr"/>
            <a:r>
              <a:rPr lang="nb-NO" dirty="0"/>
              <a:t>Eksperimentboligene/Selvbyggerhusene</a:t>
            </a:r>
          </a:p>
        </p:txBody>
      </p:sp>
      <p:pic>
        <p:nvPicPr>
          <p:cNvPr id="7" name="Plassholder for innhold 6">
            <a:extLst>
              <a:ext uri="{FF2B5EF4-FFF2-40B4-BE49-F238E27FC236}">
                <a16:creationId xmlns:a16="http://schemas.microsoft.com/office/drawing/2014/main" id="{C9B00B81-8D46-4874-8B38-B06CABBB090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93813" y="2276475"/>
            <a:ext cx="9601200" cy="3600450"/>
          </a:xfrm>
        </p:spPr>
      </p:pic>
    </p:spTree>
    <p:extLst>
      <p:ext uri="{BB962C8B-B14F-4D97-AF65-F5344CB8AC3E}">
        <p14:creationId xmlns:p14="http://schemas.microsoft.com/office/powerpoint/2010/main" val="3515694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tel 26">
            <a:extLst>
              <a:ext uri="{FF2B5EF4-FFF2-40B4-BE49-F238E27FC236}">
                <a16:creationId xmlns:a16="http://schemas.microsoft.com/office/drawing/2014/main" id="{1922CC13-8E35-44AB-B012-066BA9BFE7CF}"/>
              </a:ext>
            </a:extLst>
          </p:cNvPr>
          <p:cNvSpPr>
            <a:spLocks noGrp="1"/>
          </p:cNvSpPr>
          <p:nvPr>
            <p:ph type="ctrTitle"/>
          </p:nvPr>
        </p:nvSpPr>
        <p:spPr/>
        <p:txBody>
          <a:bodyPr/>
          <a:lstStyle/>
          <a:p>
            <a:endParaRPr lang="nb-NO" dirty="0"/>
          </a:p>
        </p:txBody>
      </p:sp>
      <p:sp>
        <p:nvSpPr>
          <p:cNvPr id="3" name="Plassholder for innhold 2">
            <a:extLst>
              <a:ext uri="{FF2B5EF4-FFF2-40B4-BE49-F238E27FC236}">
                <a16:creationId xmlns:a16="http://schemas.microsoft.com/office/drawing/2014/main" id="{1E24FE0C-D0ED-4B49-A695-D03C6C397E00}"/>
              </a:ext>
            </a:extLst>
          </p:cNvPr>
          <p:cNvSpPr>
            <a:spLocks noGrp="1"/>
          </p:cNvSpPr>
          <p:nvPr>
            <p:ph type="subTitle" idx="1"/>
          </p:nvPr>
        </p:nvSpPr>
        <p:spPr>
          <a:xfrm>
            <a:off x="7678588" y="476672"/>
            <a:ext cx="3978426" cy="4857328"/>
          </a:xfrm>
        </p:spPr>
        <p:txBody>
          <a:bodyPr>
            <a:normAutofit fontScale="92500" lnSpcReduction="10000"/>
          </a:bodyPr>
          <a:lstStyle/>
          <a:p>
            <a:pPr marL="342900" lvl="0" indent="-342900">
              <a:spcBef>
                <a:spcPts val="0"/>
              </a:spcBef>
              <a:buClr>
                <a:schemeClr val="dk1"/>
              </a:buClr>
              <a:buSzPct val="100000"/>
              <a:buFont typeface="Arial"/>
              <a:buChar char="•"/>
            </a:pPr>
            <a:r>
              <a:rPr lang="no-NO" dirty="0">
                <a:solidFill>
                  <a:schemeClr val="dk1"/>
                </a:solidFill>
                <a:latin typeface="+mj-lt"/>
                <a:ea typeface="Calibri"/>
                <a:cs typeface="Calibri"/>
                <a:sym typeface="Calibri"/>
              </a:rPr>
              <a:t>Startet høsten 2013 etter initiativ fra to arkitektstudenter, Trygve Ohren og Haakon Haanes</a:t>
            </a:r>
            <a:r>
              <a:rPr lang="nb-NO" dirty="0">
                <a:solidFill>
                  <a:schemeClr val="dk1"/>
                </a:solidFill>
                <a:latin typeface="+mj-lt"/>
                <a:ea typeface="Calibri"/>
                <a:cs typeface="Calibri"/>
                <a:sym typeface="Calibri"/>
              </a:rPr>
              <a:t>, Nøysom arkitekter</a:t>
            </a:r>
            <a:r>
              <a:rPr lang="no-NO" dirty="0">
                <a:solidFill>
                  <a:schemeClr val="dk1"/>
                </a:solidFill>
                <a:latin typeface="+mj-lt"/>
                <a:ea typeface="Calibri"/>
                <a:cs typeface="Calibri"/>
                <a:sym typeface="Calibri"/>
              </a:rPr>
              <a:t>. </a:t>
            </a:r>
          </a:p>
          <a:p>
            <a:pPr marL="342900" lvl="0" indent="-342900">
              <a:spcBef>
                <a:spcPts val="640"/>
              </a:spcBef>
              <a:buClr>
                <a:schemeClr val="dk1"/>
              </a:buClr>
              <a:buSzPct val="100000"/>
              <a:buFont typeface="Arial"/>
              <a:buChar char="•"/>
            </a:pPr>
            <a:r>
              <a:rPr lang="no-NO" dirty="0">
                <a:solidFill>
                  <a:schemeClr val="dk1"/>
                </a:solidFill>
                <a:latin typeface="+mj-lt"/>
                <a:ea typeface="Calibri"/>
                <a:cs typeface="Calibri"/>
                <a:sym typeface="Calibri"/>
              </a:rPr>
              <a:t>Eksperimentell byggemåte, materialvalg og </a:t>
            </a:r>
            <a:r>
              <a:rPr lang="nb-NO" dirty="0">
                <a:solidFill>
                  <a:schemeClr val="dk1"/>
                </a:solidFill>
                <a:latin typeface="+mj-lt"/>
                <a:ea typeface="Calibri"/>
                <a:cs typeface="Calibri"/>
                <a:sym typeface="Calibri"/>
              </a:rPr>
              <a:t>mulighet for medvirkning i boform</a:t>
            </a:r>
          </a:p>
          <a:p>
            <a:pPr marL="342900" indent="-342900">
              <a:spcBef>
                <a:spcPts val="640"/>
              </a:spcBef>
              <a:buClr>
                <a:schemeClr val="dk1"/>
              </a:buClr>
              <a:buSzPct val="100000"/>
              <a:buFont typeface="Arial"/>
              <a:buChar char="•"/>
            </a:pPr>
            <a:r>
              <a:rPr lang="nb-NO" dirty="0">
                <a:solidFill>
                  <a:schemeClr val="dk1"/>
                </a:solidFill>
                <a:ea typeface="Calibri"/>
                <a:cs typeface="Calibri"/>
                <a:sym typeface="Calibri"/>
              </a:rPr>
              <a:t>Fikk over 20 gode søknader</a:t>
            </a:r>
            <a:endParaRPr lang="no-NO" dirty="0">
              <a:solidFill>
                <a:schemeClr val="dk1"/>
              </a:solidFill>
              <a:latin typeface="+mj-lt"/>
              <a:ea typeface="Calibri"/>
              <a:cs typeface="Calibri"/>
              <a:sym typeface="Calibri"/>
            </a:endParaRPr>
          </a:p>
          <a:p>
            <a:pPr marL="342900" lvl="0" indent="-342900">
              <a:spcBef>
                <a:spcPts val="640"/>
              </a:spcBef>
              <a:buClr>
                <a:schemeClr val="dk1"/>
              </a:buClr>
              <a:buSzPct val="100000"/>
              <a:buFont typeface="Arial"/>
              <a:buChar char="•"/>
            </a:pPr>
            <a:r>
              <a:rPr lang="no-NO" dirty="0">
                <a:solidFill>
                  <a:schemeClr val="dk1"/>
                </a:solidFill>
                <a:latin typeface="+mj-lt"/>
                <a:ea typeface="Calibri"/>
                <a:cs typeface="Calibri"/>
                <a:sym typeface="Calibri"/>
              </a:rPr>
              <a:t>5 familier som bygger husene</a:t>
            </a:r>
            <a:r>
              <a:rPr lang="nb-NO" dirty="0">
                <a:solidFill>
                  <a:schemeClr val="dk1"/>
                </a:solidFill>
                <a:latin typeface="+mj-lt"/>
                <a:ea typeface="Calibri"/>
                <a:cs typeface="Calibri"/>
                <a:sym typeface="Calibri"/>
              </a:rPr>
              <a:t>, ingen erfaring fra før</a:t>
            </a:r>
            <a:endParaRPr lang="no-NO" dirty="0">
              <a:solidFill>
                <a:schemeClr val="dk1"/>
              </a:solidFill>
              <a:latin typeface="+mj-lt"/>
              <a:ea typeface="Calibri"/>
              <a:cs typeface="Calibri"/>
              <a:sym typeface="Calibri"/>
            </a:endParaRPr>
          </a:p>
          <a:p>
            <a:pPr marL="342900" lvl="0" indent="-342900">
              <a:spcBef>
                <a:spcPts val="640"/>
              </a:spcBef>
              <a:buClr>
                <a:schemeClr val="dk1"/>
              </a:buClr>
              <a:buSzPct val="100000"/>
              <a:buFont typeface="Arial"/>
              <a:buChar char="•"/>
            </a:pPr>
            <a:r>
              <a:rPr lang="no-NO" dirty="0">
                <a:solidFill>
                  <a:schemeClr val="dk1"/>
                </a:solidFill>
                <a:latin typeface="+mj-lt"/>
                <a:ea typeface="Calibri"/>
                <a:cs typeface="Calibri"/>
                <a:sym typeface="Calibri"/>
              </a:rPr>
              <a:t>Boligstiftelsen står som byggherre og eier av husene</a:t>
            </a:r>
          </a:p>
          <a:p>
            <a:pPr marL="342900" indent="-342900">
              <a:buFont typeface="Arial" panose="020B0604020202020204" pitchFamily="34" charset="0"/>
              <a:buChar char="•"/>
            </a:pPr>
            <a:r>
              <a:rPr lang="nb-NO" dirty="0">
                <a:latin typeface="+mj-lt"/>
              </a:rPr>
              <a:t>Total pris 3 millioner</a:t>
            </a:r>
          </a:p>
          <a:p>
            <a:endParaRPr lang="nb-NO" dirty="0">
              <a:latin typeface="+mj-lt"/>
            </a:endParaRPr>
          </a:p>
        </p:txBody>
      </p:sp>
      <p:pic>
        <p:nvPicPr>
          <p:cNvPr id="29" name="Bilde 28">
            <a:extLst>
              <a:ext uri="{FF2B5EF4-FFF2-40B4-BE49-F238E27FC236}">
                <a16:creationId xmlns:a16="http://schemas.microsoft.com/office/drawing/2014/main" id="{DADE87AE-0031-42F6-9ED3-A9D9BDF07B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7338340" cy="5334000"/>
          </a:xfrm>
          <a:prstGeom prst="rect">
            <a:avLst/>
          </a:prstGeom>
        </p:spPr>
      </p:pic>
    </p:spTree>
    <p:extLst>
      <p:ext uri="{BB962C8B-B14F-4D97-AF65-F5344CB8AC3E}">
        <p14:creationId xmlns:p14="http://schemas.microsoft.com/office/powerpoint/2010/main" val="2522427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27D2B18-8AD2-498B-95DB-EBAC24087A3C}"/>
              </a:ext>
            </a:extLst>
          </p:cNvPr>
          <p:cNvSpPr>
            <a:spLocks noGrp="1"/>
          </p:cNvSpPr>
          <p:nvPr>
            <p:ph type="title"/>
          </p:nvPr>
        </p:nvSpPr>
        <p:spPr/>
        <p:txBody>
          <a:bodyPr/>
          <a:lstStyle/>
          <a:p>
            <a:r>
              <a:rPr lang="nb-NO" dirty="0"/>
              <a:t>Innvendig </a:t>
            </a:r>
            <a:r>
              <a:rPr lang="nb-NO" sz="4000" dirty="0"/>
              <a:t>interiørbudsjett</a:t>
            </a:r>
            <a:r>
              <a:rPr lang="nb-NO" dirty="0"/>
              <a:t>: 50 000 kr. </a:t>
            </a:r>
          </a:p>
        </p:txBody>
      </p:sp>
      <p:pic>
        <p:nvPicPr>
          <p:cNvPr id="12" name="Plassholder for innhold 11">
            <a:extLst>
              <a:ext uri="{FF2B5EF4-FFF2-40B4-BE49-F238E27FC236}">
                <a16:creationId xmlns:a16="http://schemas.microsoft.com/office/drawing/2014/main" id="{06AD944B-3064-4A26-90F3-08DD10AE04CC}"/>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293813" y="2528809"/>
            <a:ext cx="4648200" cy="3095782"/>
          </a:xfrm>
        </p:spPr>
      </p:pic>
      <p:pic>
        <p:nvPicPr>
          <p:cNvPr id="14" name="Plassholder for innhold 13">
            <a:extLst>
              <a:ext uri="{FF2B5EF4-FFF2-40B4-BE49-F238E27FC236}">
                <a16:creationId xmlns:a16="http://schemas.microsoft.com/office/drawing/2014/main" id="{78E08809-8E12-4945-AF42-3FFEB7004D58}"/>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246813" y="2527300"/>
            <a:ext cx="4648200" cy="3098800"/>
          </a:xfrm>
        </p:spPr>
      </p:pic>
    </p:spTree>
    <p:extLst>
      <p:ext uri="{BB962C8B-B14F-4D97-AF65-F5344CB8AC3E}">
        <p14:creationId xmlns:p14="http://schemas.microsoft.com/office/powerpoint/2010/main" val="354751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tel 11">
            <a:extLst>
              <a:ext uri="{FF2B5EF4-FFF2-40B4-BE49-F238E27FC236}">
                <a16:creationId xmlns:a16="http://schemas.microsoft.com/office/drawing/2014/main" id="{FE47BC5D-E172-403C-A626-3482D186E925}"/>
              </a:ext>
            </a:extLst>
          </p:cNvPr>
          <p:cNvSpPr>
            <a:spLocks noGrp="1"/>
          </p:cNvSpPr>
          <p:nvPr>
            <p:ph type="title"/>
          </p:nvPr>
        </p:nvSpPr>
        <p:spPr/>
        <p:txBody>
          <a:bodyPr>
            <a:normAutofit/>
          </a:bodyPr>
          <a:lstStyle/>
          <a:p>
            <a:r>
              <a:rPr lang="nb-NO" sz="2000" dirty="0">
                <a:effectLst/>
              </a:rPr>
              <a:t>Ved å være deltakere i å utforme omgivelsene sine heller enn passive forbrukere, oppstår tilknytning, ansvarsfølelse og evne til omstilling og endring. Dagens tilnærming til bærekraftig arkitektur handler ensidig om å kutte klimagassutslipp og å redusere energiforbruk, uten at en tar tak i kjernen av problemet, at boligen først og fremst har en økonomisk betydning, mer spesifikt som et investeringsobjekt. </a:t>
            </a:r>
            <a:endParaRPr lang="nb-NO" sz="2000" dirty="0"/>
          </a:p>
        </p:txBody>
      </p:sp>
      <p:sp>
        <p:nvSpPr>
          <p:cNvPr id="13" name="Plassholder for tekst 12">
            <a:extLst>
              <a:ext uri="{FF2B5EF4-FFF2-40B4-BE49-F238E27FC236}">
                <a16:creationId xmlns:a16="http://schemas.microsoft.com/office/drawing/2014/main" id="{8A1662EB-4494-49F6-B1E1-451A2A1551A2}"/>
              </a:ext>
            </a:extLst>
          </p:cNvPr>
          <p:cNvSpPr>
            <a:spLocks noGrp="1"/>
          </p:cNvSpPr>
          <p:nvPr>
            <p:ph type="body" sz="half" idx="2"/>
          </p:nvPr>
        </p:nvSpPr>
        <p:spPr/>
        <p:txBody>
          <a:bodyPr/>
          <a:lstStyle/>
          <a:p>
            <a:endParaRPr lang="nb-NO"/>
          </a:p>
        </p:txBody>
      </p:sp>
      <p:pic>
        <p:nvPicPr>
          <p:cNvPr id="11" name="Plassholder for innhold 10">
            <a:extLst>
              <a:ext uri="{FF2B5EF4-FFF2-40B4-BE49-F238E27FC236}">
                <a16:creationId xmlns:a16="http://schemas.microsoft.com/office/drawing/2014/main" id="{681B1439-F018-45F5-AE59-2C5CDC993596}"/>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4437" r="4437"/>
          <a:stretch>
            <a:fillRect/>
          </a:stretch>
        </p:blipFill>
        <p:spPr/>
      </p:pic>
    </p:spTree>
    <p:extLst>
      <p:ext uri="{BB962C8B-B14F-4D97-AF65-F5344CB8AC3E}">
        <p14:creationId xmlns:p14="http://schemas.microsoft.com/office/powerpoint/2010/main" val="1609881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A305138-5093-4681-8945-588CE483C9D1}"/>
              </a:ext>
            </a:extLst>
          </p:cNvPr>
          <p:cNvSpPr>
            <a:spLocks noGrp="1"/>
          </p:cNvSpPr>
          <p:nvPr>
            <p:ph type="title"/>
          </p:nvPr>
        </p:nvSpPr>
        <p:spPr/>
        <p:txBody>
          <a:bodyPr/>
          <a:lstStyle/>
          <a:p>
            <a:pPr algn="ctr"/>
            <a:r>
              <a:rPr lang="nb-NO" dirty="0"/>
              <a:t>Lite areal – stor oppmerksomhet</a:t>
            </a:r>
          </a:p>
        </p:txBody>
      </p:sp>
      <p:sp>
        <p:nvSpPr>
          <p:cNvPr id="3" name="Plassholder for tekst 2">
            <a:extLst>
              <a:ext uri="{FF2B5EF4-FFF2-40B4-BE49-F238E27FC236}">
                <a16:creationId xmlns:a16="http://schemas.microsoft.com/office/drawing/2014/main" id="{B25E3888-D50C-4A48-A6A6-E648F74311A5}"/>
              </a:ext>
            </a:extLst>
          </p:cNvPr>
          <p:cNvSpPr>
            <a:spLocks noGrp="1"/>
          </p:cNvSpPr>
          <p:nvPr>
            <p:ph type="body" idx="1"/>
          </p:nvPr>
        </p:nvSpPr>
        <p:spPr>
          <a:xfrm>
            <a:off x="1293813" y="2204864"/>
            <a:ext cx="4645152" cy="538336"/>
          </a:xfrm>
        </p:spPr>
        <p:txBody>
          <a:bodyPr>
            <a:normAutofit fontScale="92500"/>
          </a:bodyPr>
          <a:lstStyle/>
          <a:p>
            <a:r>
              <a:rPr lang="nb-NO" dirty="0"/>
              <a:t>	Ladeparken </a:t>
            </a:r>
            <a:r>
              <a:rPr lang="nb-NO" dirty="0" err="1"/>
              <a:t>ca</a:t>
            </a:r>
            <a:r>
              <a:rPr lang="nb-NO" dirty="0"/>
              <a:t> 20 DA	</a:t>
            </a:r>
          </a:p>
        </p:txBody>
      </p:sp>
      <p:sp>
        <p:nvSpPr>
          <p:cNvPr id="5" name="Plassholder for tekst 4">
            <a:extLst>
              <a:ext uri="{FF2B5EF4-FFF2-40B4-BE49-F238E27FC236}">
                <a16:creationId xmlns:a16="http://schemas.microsoft.com/office/drawing/2014/main" id="{21356C46-4F2D-40D3-A98F-74BB1BC65252}"/>
              </a:ext>
            </a:extLst>
          </p:cNvPr>
          <p:cNvSpPr>
            <a:spLocks noGrp="1"/>
          </p:cNvSpPr>
          <p:nvPr>
            <p:ph type="body" sz="quarter" idx="3"/>
          </p:nvPr>
        </p:nvSpPr>
        <p:spPr>
          <a:xfrm>
            <a:off x="6249862" y="2204864"/>
            <a:ext cx="4645152" cy="538336"/>
          </a:xfrm>
        </p:spPr>
        <p:txBody>
          <a:bodyPr>
            <a:normAutofit fontScale="92500"/>
          </a:bodyPr>
          <a:lstStyle/>
          <a:p>
            <a:r>
              <a:rPr lang="nb-NO" dirty="0"/>
              <a:t>	</a:t>
            </a:r>
            <a:r>
              <a:rPr lang="nb-NO" dirty="0" err="1"/>
              <a:t>Svartlamon</a:t>
            </a:r>
            <a:r>
              <a:rPr lang="nb-NO" dirty="0"/>
              <a:t> </a:t>
            </a:r>
            <a:r>
              <a:rPr lang="nb-NO" dirty="0" err="1"/>
              <a:t>ca</a:t>
            </a:r>
            <a:r>
              <a:rPr lang="nb-NO" dirty="0"/>
              <a:t> 24 DA</a:t>
            </a:r>
          </a:p>
        </p:txBody>
      </p:sp>
      <p:pic>
        <p:nvPicPr>
          <p:cNvPr id="7" name="Picture 2">
            <a:extLst>
              <a:ext uri="{FF2B5EF4-FFF2-40B4-BE49-F238E27FC236}">
                <a16:creationId xmlns:a16="http://schemas.microsoft.com/office/drawing/2014/main" id="{AA680BD7-10A9-47AC-B8D4-1A8EA72FF2F9}"/>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2054225" y="3124200"/>
            <a:ext cx="3124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a:extLst>
              <a:ext uri="{FF2B5EF4-FFF2-40B4-BE49-F238E27FC236}">
                <a16:creationId xmlns:a16="http://schemas.microsoft.com/office/drawing/2014/main" id="{AD7BE39B-0C36-4583-BA9E-4C83336E4F08}"/>
              </a:ext>
            </a:extLst>
          </p:cNvPr>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bwMode="auto">
          <a:xfrm>
            <a:off x="6796088" y="3081337"/>
            <a:ext cx="3552825"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2632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C316154-3161-4DFF-A128-204F7F974A48}"/>
              </a:ext>
            </a:extLst>
          </p:cNvPr>
          <p:cNvSpPr>
            <a:spLocks noGrp="1"/>
          </p:cNvSpPr>
          <p:nvPr>
            <p:ph type="title"/>
          </p:nvPr>
        </p:nvSpPr>
        <p:spPr/>
        <p:txBody>
          <a:bodyPr/>
          <a:lstStyle/>
          <a:p>
            <a:pPr algn="ctr"/>
            <a:r>
              <a:rPr lang="nb-NO" dirty="0"/>
              <a:t>«Selbukassa» - gjenreises i ny drakt på </a:t>
            </a:r>
            <a:r>
              <a:rPr lang="nb-NO" dirty="0" err="1"/>
              <a:t>Svartlamon</a:t>
            </a:r>
            <a:r>
              <a:rPr lang="nb-NO" dirty="0"/>
              <a:t> i 2018/2019</a:t>
            </a:r>
          </a:p>
        </p:txBody>
      </p:sp>
      <p:sp>
        <p:nvSpPr>
          <p:cNvPr id="3" name="Plassholder for innhold 2">
            <a:extLst>
              <a:ext uri="{FF2B5EF4-FFF2-40B4-BE49-F238E27FC236}">
                <a16:creationId xmlns:a16="http://schemas.microsoft.com/office/drawing/2014/main" id="{2E4CD239-FCE9-48CE-9DCD-0087DA1C5383}"/>
              </a:ext>
            </a:extLst>
          </p:cNvPr>
          <p:cNvSpPr>
            <a:spLocks noGrp="1"/>
          </p:cNvSpPr>
          <p:nvPr>
            <p:ph sz="half" idx="1"/>
          </p:nvPr>
        </p:nvSpPr>
        <p:spPr/>
        <p:txBody>
          <a:bodyPr>
            <a:normAutofit lnSpcReduction="10000"/>
          </a:bodyPr>
          <a:lstStyle/>
          <a:p>
            <a:r>
              <a:rPr lang="nb-NO" dirty="0"/>
              <a:t>Vi har plukket ned en tømmerkasse som skal settes opp på </a:t>
            </a:r>
            <a:r>
              <a:rPr lang="nb-NO" dirty="0" err="1"/>
              <a:t>Svartlamon</a:t>
            </a:r>
            <a:endParaRPr lang="nb-NO" dirty="0"/>
          </a:p>
          <a:p>
            <a:r>
              <a:rPr lang="nb-NO" dirty="0"/>
              <a:t>Fire familier som gjør byggeprosjektet på </a:t>
            </a:r>
            <a:r>
              <a:rPr lang="nb-NO" dirty="0" err="1"/>
              <a:t>dugand</a:t>
            </a:r>
            <a:endParaRPr lang="nb-NO" dirty="0"/>
          </a:p>
          <a:p>
            <a:r>
              <a:rPr lang="nb-NO" dirty="0"/>
              <a:t>Gjenbruk av tømmerkasse og påbygg med </a:t>
            </a:r>
            <a:r>
              <a:rPr lang="nb-NO" dirty="0" err="1"/>
              <a:t>massivtre</a:t>
            </a:r>
            <a:r>
              <a:rPr lang="nb-NO" dirty="0"/>
              <a:t> fra Killi -Olsens kunstprosjekt «Salamandernatten».</a:t>
            </a:r>
          </a:p>
          <a:p>
            <a:r>
              <a:rPr lang="nb-NO" dirty="0"/>
              <a:t>4 leiligheter med budsjett på 2,5 millioner totalt</a:t>
            </a:r>
          </a:p>
          <a:p>
            <a:endParaRPr lang="nb-NO" dirty="0"/>
          </a:p>
        </p:txBody>
      </p:sp>
      <p:pic>
        <p:nvPicPr>
          <p:cNvPr id="6" name="Plassholder for innhold 5">
            <a:extLst>
              <a:ext uri="{FF2B5EF4-FFF2-40B4-BE49-F238E27FC236}">
                <a16:creationId xmlns:a16="http://schemas.microsoft.com/office/drawing/2014/main" id="{18B2CD2C-7933-41DC-A4BE-589F0E70CCB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46813" y="2335801"/>
            <a:ext cx="4648200" cy="3481797"/>
          </a:xfrm>
        </p:spPr>
      </p:pic>
    </p:spTree>
    <p:extLst>
      <p:ext uri="{BB962C8B-B14F-4D97-AF65-F5344CB8AC3E}">
        <p14:creationId xmlns:p14="http://schemas.microsoft.com/office/powerpoint/2010/main" val="165733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99DC63F-78B6-4113-A58B-B09D1A9E9A43}"/>
              </a:ext>
            </a:extLst>
          </p:cNvPr>
          <p:cNvSpPr>
            <a:spLocks noGrp="1"/>
          </p:cNvSpPr>
          <p:nvPr>
            <p:ph type="title"/>
          </p:nvPr>
        </p:nvSpPr>
        <p:spPr/>
        <p:txBody>
          <a:bodyPr/>
          <a:lstStyle/>
          <a:p>
            <a:pPr algn="ctr"/>
            <a:r>
              <a:rPr lang="nb-NO" dirty="0" err="1"/>
              <a:t>Svartlamon</a:t>
            </a:r>
            <a:r>
              <a:rPr lang="nb-NO" dirty="0"/>
              <a:t>- det er mulig å gjøre det annerledes!</a:t>
            </a:r>
          </a:p>
        </p:txBody>
      </p:sp>
      <p:pic>
        <p:nvPicPr>
          <p:cNvPr id="8" name="Plassholder for innhold 7">
            <a:extLst>
              <a:ext uri="{FF2B5EF4-FFF2-40B4-BE49-F238E27FC236}">
                <a16:creationId xmlns:a16="http://schemas.microsoft.com/office/drawing/2014/main" id="{CAEEA6D6-57D4-4B43-AC2E-C30E6BF3E85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94698" y="2369087"/>
            <a:ext cx="5525942" cy="3450687"/>
          </a:xfrm>
        </p:spPr>
      </p:pic>
      <p:pic>
        <p:nvPicPr>
          <p:cNvPr id="6" name="Plassholder for innhold 5">
            <a:extLst>
              <a:ext uri="{FF2B5EF4-FFF2-40B4-BE49-F238E27FC236}">
                <a16:creationId xmlns:a16="http://schemas.microsoft.com/office/drawing/2014/main" id="{B1503E4C-00DE-40AE-9588-49ADD5923B2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46813" y="2333625"/>
            <a:ext cx="4648200" cy="3486150"/>
          </a:xfrm>
        </p:spPr>
      </p:pic>
    </p:spTree>
    <p:extLst>
      <p:ext uri="{BB962C8B-B14F-4D97-AF65-F5344CB8AC3E}">
        <p14:creationId xmlns:p14="http://schemas.microsoft.com/office/powerpoint/2010/main" val="510949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655D1F5-80F0-4022-9A00-D1D302269D88}"/>
              </a:ext>
            </a:extLst>
          </p:cNvPr>
          <p:cNvSpPr>
            <a:spLocks noGrp="1"/>
          </p:cNvSpPr>
          <p:nvPr>
            <p:ph type="ctrTitle"/>
          </p:nvPr>
        </p:nvSpPr>
        <p:spPr/>
        <p:txBody>
          <a:bodyPr>
            <a:noAutofit/>
          </a:bodyPr>
          <a:lstStyle/>
          <a:p>
            <a:r>
              <a:rPr lang="nb-NO" sz="4400" dirty="0"/>
              <a:t>1947 – regulert til industri- og næring. </a:t>
            </a:r>
            <a:br>
              <a:rPr lang="nb-NO" sz="4400" dirty="0"/>
            </a:br>
            <a:r>
              <a:rPr lang="nb-NO" sz="4400" dirty="0"/>
              <a:t>Kamp gjennom hele 90-tallet for bevaring og for å unngå </a:t>
            </a:r>
            <a:r>
              <a:rPr lang="nb-NO" sz="4400" dirty="0" err="1"/>
              <a:t>riving</a:t>
            </a:r>
            <a:r>
              <a:rPr lang="nb-NO" sz="4400" dirty="0"/>
              <a:t>.</a:t>
            </a:r>
          </a:p>
        </p:txBody>
      </p:sp>
      <p:sp>
        <p:nvSpPr>
          <p:cNvPr id="3" name="Undertittel 2">
            <a:extLst>
              <a:ext uri="{FF2B5EF4-FFF2-40B4-BE49-F238E27FC236}">
                <a16:creationId xmlns:a16="http://schemas.microsoft.com/office/drawing/2014/main" id="{394AB1BF-715D-4070-9F0F-B00F2B5066CB}"/>
              </a:ext>
            </a:extLst>
          </p:cNvPr>
          <p:cNvSpPr>
            <a:spLocks noGrp="1"/>
          </p:cNvSpPr>
          <p:nvPr>
            <p:ph type="subTitle" idx="1"/>
          </p:nvPr>
        </p:nvSpPr>
        <p:spPr/>
        <p:txBody>
          <a:bodyPr/>
          <a:lstStyle/>
          <a:p>
            <a:endParaRPr lang="nb-NO" dirty="0"/>
          </a:p>
        </p:txBody>
      </p:sp>
      <p:sp>
        <p:nvSpPr>
          <p:cNvPr id="4" name="Plassholder for bilde 3">
            <a:extLst>
              <a:ext uri="{FF2B5EF4-FFF2-40B4-BE49-F238E27FC236}">
                <a16:creationId xmlns:a16="http://schemas.microsoft.com/office/drawing/2014/main" id="{7D2E3D46-CB12-45C0-A938-F4A20255C634}"/>
              </a:ext>
            </a:extLst>
          </p:cNvPr>
          <p:cNvSpPr>
            <a:spLocks noGrp="1"/>
          </p:cNvSpPr>
          <p:nvPr>
            <p:ph type="pic" sz="quarter" idx="13"/>
          </p:nvPr>
        </p:nvSpPr>
        <p:spPr/>
      </p:sp>
      <p:pic>
        <p:nvPicPr>
          <p:cNvPr id="5" name="Bilde 4">
            <a:extLst>
              <a:ext uri="{FF2B5EF4-FFF2-40B4-BE49-F238E27FC236}">
                <a16:creationId xmlns:a16="http://schemas.microsoft.com/office/drawing/2014/main" id="{3587FE19-1EB1-4A1D-B37E-58E5CF959E14}"/>
              </a:ext>
            </a:extLst>
          </p:cNvPr>
          <p:cNvPicPr>
            <a:picLocks noChangeAspect="1"/>
          </p:cNvPicPr>
          <p:nvPr/>
        </p:nvPicPr>
        <p:blipFill>
          <a:blip r:embed="rId3">
            <a:lum/>
            <a:alphaModFix/>
          </a:blip>
          <a:srcRect/>
          <a:stretch>
            <a:fillRect/>
          </a:stretch>
        </p:blipFill>
        <p:spPr>
          <a:xfrm>
            <a:off x="6310436" y="300513"/>
            <a:ext cx="4320480" cy="5729060"/>
          </a:xfrm>
          <a:prstGeom prst="rect">
            <a:avLst/>
          </a:prstGeom>
          <a:noFill/>
          <a:ln>
            <a:noFill/>
          </a:ln>
        </p:spPr>
      </p:pic>
    </p:spTree>
    <p:extLst>
      <p:ext uri="{BB962C8B-B14F-4D97-AF65-F5344CB8AC3E}">
        <p14:creationId xmlns:p14="http://schemas.microsoft.com/office/powerpoint/2010/main" val="232235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289A4805-C979-4A64-B48E-2048A2B12D14}"/>
              </a:ext>
            </a:extLst>
          </p:cNvPr>
          <p:cNvSpPr>
            <a:spLocks noGrp="1"/>
          </p:cNvSpPr>
          <p:nvPr>
            <p:ph type="title"/>
          </p:nvPr>
        </p:nvSpPr>
        <p:spPr/>
        <p:txBody>
          <a:bodyPr/>
          <a:lstStyle/>
          <a:p>
            <a:r>
              <a:rPr lang="nb-NO" dirty="0" err="1"/>
              <a:t>Svartlamon</a:t>
            </a:r>
            <a:r>
              <a:rPr lang="nb-NO" dirty="0"/>
              <a:t> boligstiftelse – opprettet 2001</a:t>
            </a:r>
          </a:p>
        </p:txBody>
      </p:sp>
      <p:sp>
        <p:nvSpPr>
          <p:cNvPr id="5" name="Plassholder for innhold 4">
            <a:extLst>
              <a:ext uri="{FF2B5EF4-FFF2-40B4-BE49-F238E27FC236}">
                <a16:creationId xmlns:a16="http://schemas.microsoft.com/office/drawing/2014/main" id="{5759FBE3-4DF6-4E09-AD11-5BBB4FE3F574}"/>
              </a:ext>
            </a:extLst>
          </p:cNvPr>
          <p:cNvSpPr>
            <a:spLocks noGrp="1"/>
          </p:cNvSpPr>
          <p:nvPr>
            <p:ph idx="1"/>
          </p:nvPr>
        </p:nvSpPr>
        <p:spPr/>
        <p:txBody>
          <a:bodyPr>
            <a:normAutofit lnSpcReduction="10000"/>
          </a:bodyPr>
          <a:lstStyle/>
          <a:p>
            <a:r>
              <a:rPr lang="nb-NO" dirty="0"/>
              <a:t>70 år med forfall</a:t>
            </a:r>
          </a:p>
          <a:p>
            <a:r>
              <a:rPr lang="nb-NO" dirty="0"/>
              <a:t>2 millioner i vedlikehold på 35 hus</a:t>
            </a:r>
          </a:p>
          <a:p>
            <a:r>
              <a:rPr lang="nb-NO" dirty="0"/>
              <a:t>Vi beholder det vi kan og fikser det vi må</a:t>
            </a:r>
          </a:p>
          <a:p>
            <a:r>
              <a:rPr lang="nb-NO" dirty="0"/>
              <a:t>Godt samarbeid med byantikvaren</a:t>
            </a:r>
          </a:p>
          <a:p>
            <a:r>
              <a:rPr lang="nb-NO" dirty="0"/>
              <a:t>Lav standard, lave husleier</a:t>
            </a:r>
          </a:p>
          <a:p>
            <a:r>
              <a:rPr lang="nb-NO" dirty="0"/>
              <a:t>Av 149 leiekontrakter er det 38 som har eget bad, resten deler</a:t>
            </a:r>
          </a:p>
          <a:p>
            <a:r>
              <a:rPr lang="nb-NO" dirty="0"/>
              <a:t>Beboerne fikser innvendig </a:t>
            </a:r>
          </a:p>
          <a:p>
            <a:r>
              <a:rPr lang="nb-NO" dirty="0"/>
              <a:t>Egen snekker</a:t>
            </a:r>
          </a:p>
          <a:p>
            <a:endParaRPr lang="nb-NO" dirty="0"/>
          </a:p>
        </p:txBody>
      </p:sp>
    </p:spTree>
    <p:extLst>
      <p:ext uri="{BB962C8B-B14F-4D97-AF65-F5344CB8AC3E}">
        <p14:creationId xmlns:p14="http://schemas.microsoft.com/office/powerpoint/2010/main" val="995748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a:extLst>
              <a:ext uri="{FF2B5EF4-FFF2-40B4-BE49-F238E27FC236}">
                <a16:creationId xmlns:a16="http://schemas.microsoft.com/office/drawing/2014/main" id="{D30BE1F2-6360-4F98-B539-8E7EC13F6B4C}"/>
              </a:ext>
            </a:extLst>
          </p:cNvPr>
          <p:cNvSpPr>
            <a:spLocks noGrp="1"/>
          </p:cNvSpPr>
          <p:nvPr>
            <p:ph type="title"/>
          </p:nvPr>
        </p:nvSpPr>
        <p:spPr/>
        <p:txBody>
          <a:bodyPr/>
          <a:lstStyle/>
          <a:p>
            <a:pPr algn="ctr"/>
            <a:r>
              <a:rPr lang="nb-NO" dirty="0"/>
              <a:t>Strandveien 25a 2001 og 2014</a:t>
            </a:r>
          </a:p>
        </p:txBody>
      </p:sp>
      <p:pic>
        <p:nvPicPr>
          <p:cNvPr id="10" name="Plassholder for innhold 9">
            <a:extLst>
              <a:ext uri="{FF2B5EF4-FFF2-40B4-BE49-F238E27FC236}">
                <a16:creationId xmlns:a16="http://schemas.microsoft.com/office/drawing/2014/main" id="{ABB4B3BC-EF50-455C-8580-E8F64FAAD48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22404" y="1981200"/>
            <a:ext cx="5775082" cy="4191000"/>
          </a:xfrm>
        </p:spPr>
      </p:pic>
      <p:pic>
        <p:nvPicPr>
          <p:cNvPr id="13" name="Plassholder for innhold 12">
            <a:extLst>
              <a:ext uri="{FF2B5EF4-FFF2-40B4-BE49-F238E27FC236}">
                <a16:creationId xmlns:a16="http://schemas.microsoft.com/office/drawing/2014/main" id="{88DAFBDF-9902-4996-BC13-AB666ADF12B9}"/>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91339" y="1981200"/>
            <a:ext cx="5550674" cy="4191000"/>
          </a:xfrm>
        </p:spPr>
      </p:pic>
    </p:spTree>
    <p:extLst>
      <p:ext uri="{BB962C8B-B14F-4D97-AF65-F5344CB8AC3E}">
        <p14:creationId xmlns:p14="http://schemas.microsoft.com/office/powerpoint/2010/main" val="4196695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Skånsom </a:t>
            </a:r>
            <a:r>
              <a:rPr lang="nb-NO" dirty="0" err="1"/>
              <a:t>rehablitering</a:t>
            </a:r>
            <a:r>
              <a:rPr lang="nb-NO" dirty="0"/>
              <a:t> og restaurering på </a:t>
            </a:r>
            <a:r>
              <a:rPr lang="nb-NO" dirty="0" err="1"/>
              <a:t>Svartlamon</a:t>
            </a:r>
            <a:endParaRPr lang="nb-NO" dirty="0"/>
          </a:p>
        </p:txBody>
      </p:sp>
      <p:sp>
        <p:nvSpPr>
          <p:cNvPr id="3" name="Plassholder for tekst 2"/>
          <p:cNvSpPr>
            <a:spLocks noGrp="1"/>
          </p:cNvSpPr>
          <p:nvPr>
            <p:ph type="body" sz="half" idx="2"/>
          </p:nvPr>
        </p:nvSpPr>
        <p:spPr/>
        <p:txBody>
          <a:bodyPr/>
          <a:lstStyle/>
          <a:p>
            <a:r>
              <a:rPr lang="nb-NO" dirty="0"/>
              <a:t>Biskop </a:t>
            </a:r>
            <a:r>
              <a:rPr lang="nb-NO" dirty="0" err="1"/>
              <a:t>Darresgate</a:t>
            </a:r>
            <a:r>
              <a:rPr lang="nb-NO" dirty="0"/>
              <a:t> 19 på 90-tallet og nå</a:t>
            </a:r>
          </a:p>
        </p:txBody>
      </p:sp>
      <p:pic>
        <p:nvPicPr>
          <p:cNvPr id="6" name="Plassholder for innhold 5">
            <a:extLst>
              <a:ext uri="{FF2B5EF4-FFF2-40B4-BE49-F238E27FC236}">
                <a16:creationId xmlns:a16="http://schemas.microsoft.com/office/drawing/2014/main" id="{DA2498E4-0BD8-462E-9C4C-DE5BC6DCCD8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93253" y="234351"/>
            <a:ext cx="4392488" cy="2976429"/>
          </a:xfrm>
        </p:spPr>
      </p:pic>
      <p:pic>
        <p:nvPicPr>
          <p:cNvPr id="9" name="Bilde 8">
            <a:extLst>
              <a:ext uri="{FF2B5EF4-FFF2-40B4-BE49-F238E27FC236}">
                <a16:creationId xmlns:a16="http://schemas.microsoft.com/office/drawing/2014/main" id="{85AA965C-C986-43ED-BDEE-BA6E18CED1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8628" y="3106661"/>
            <a:ext cx="3782586" cy="2836939"/>
          </a:xfrm>
          <a:prstGeom prst="rect">
            <a:avLst/>
          </a:prstGeom>
        </p:spPr>
      </p:pic>
    </p:spTree>
    <p:extLst>
      <p:ext uri="{BB962C8B-B14F-4D97-AF65-F5344CB8AC3E}">
        <p14:creationId xmlns:p14="http://schemas.microsoft.com/office/powerpoint/2010/main" val="1539954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Medvirkning – noe mer enn informasjonsgivning? </a:t>
            </a:r>
          </a:p>
        </p:txBody>
      </p:sp>
      <p:pic>
        <p:nvPicPr>
          <p:cNvPr id="6" name="Plassholder for innhold 5">
            <a:extLst>
              <a:ext uri="{FF2B5EF4-FFF2-40B4-BE49-F238E27FC236}">
                <a16:creationId xmlns:a16="http://schemas.microsoft.com/office/drawing/2014/main" id="{A5CFE6E4-621A-4C44-8EDA-1E115440BB23}"/>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293813" y="2520869"/>
            <a:ext cx="4648200" cy="3111661"/>
          </a:xfrm>
        </p:spPr>
      </p:pic>
      <p:sp>
        <p:nvSpPr>
          <p:cNvPr id="4" name="Plassholder for innhold 3"/>
          <p:cNvSpPr>
            <a:spLocks noGrp="1"/>
          </p:cNvSpPr>
          <p:nvPr>
            <p:ph sz="half" idx="2"/>
          </p:nvPr>
        </p:nvSpPr>
        <p:spPr/>
        <p:txBody>
          <a:bodyPr>
            <a:normAutofit lnSpcReduction="10000"/>
          </a:bodyPr>
          <a:lstStyle/>
          <a:p>
            <a:r>
              <a:rPr lang="nb-NO" dirty="0"/>
              <a:t>Allmøte en gang i måneden</a:t>
            </a:r>
          </a:p>
          <a:p>
            <a:r>
              <a:rPr lang="nb-NO" dirty="0"/>
              <a:t>Flat struktur</a:t>
            </a:r>
          </a:p>
          <a:p>
            <a:r>
              <a:rPr lang="nb-NO" dirty="0"/>
              <a:t>Konsensus</a:t>
            </a:r>
          </a:p>
          <a:p>
            <a:r>
              <a:rPr lang="nb-NO" dirty="0"/>
              <a:t>Langvarige prosesser, men når avgjørelser tas er disse vanligvis godt forankret og godt gjennomarbeidet</a:t>
            </a:r>
          </a:p>
          <a:p>
            <a:r>
              <a:rPr lang="nb-NO" dirty="0"/>
              <a:t>Utfordrende møte mellom flat struktur og hierarkiske organisasjoner</a:t>
            </a:r>
          </a:p>
        </p:txBody>
      </p:sp>
    </p:spTree>
    <p:extLst>
      <p:ext uri="{BB962C8B-B14F-4D97-AF65-F5344CB8AC3E}">
        <p14:creationId xmlns:p14="http://schemas.microsoft.com/office/powerpoint/2010/main" val="416131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normAutofit fontScale="90000"/>
          </a:bodyPr>
          <a:lstStyle/>
          <a:p>
            <a:br>
              <a:rPr lang="nb-NO" dirty="0"/>
            </a:br>
            <a:br>
              <a:rPr lang="nb-NO" dirty="0"/>
            </a:br>
            <a:br>
              <a:rPr lang="nb-NO" dirty="0"/>
            </a:br>
            <a:br>
              <a:rPr lang="nb-NO" dirty="0"/>
            </a:br>
            <a:r>
              <a:rPr lang="nb-NO" sz="4000" dirty="0"/>
              <a:t>Hva kjennetegner gode medvirkningsprosesser?</a:t>
            </a:r>
            <a:br>
              <a:rPr lang="nb-NO" sz="4000" dirty="0"/>
            </a:br>
            <a:br>
              <a:rPr lang="nb-NO" sz="4000" dirty="0"/>
            </a:br>
            <a:br>
              <a:rPr lang="nb-NO" sz="4000" dirty="0"/>
            </a:br>
            <a:br>
              <a:rPr lang="nb-NO" sz="4000" dirty="0"/>
            </a:br>
            <a:endParaRPr lang="nb-NO" sz="4000" dirty="0"/>
          </a:p>
        </p:txBody>
      </p:sp>
      <p:sp>
        <p:nvSpPr>
          <p:cNvPr id="5" name="Undertittel 4">
            <a:extLst>
              <a:ext uri="{FF2B5EF4-FFF2-40B4-BE49-F238E27FC236}">
                <a16:creationId xmlns:a16="http://schemas.microsoft.com/office/drawing/2014/main" id="{85665E3B-E9A4-4773-9A54-FC9F757C9563}"/>
              </a:ext>
            </a:extLst>
          </p:cNvPr>
          <p:cNvSpPr>
            <a:spLocks noGrp="1"/>
          </p:cNvSpPr>
          <p:nvPr>
            <p:ph type="subTitle" idx="1"/>
          </p:nvPr>
        </p:nvSpPr>
        <p:spPr>
          <a:xfrm>
            <a:off x="7085014" y="620688"/>
            <a:ext cx="4572000" cy="4713312"/>
          </a:xfrm>
        </p:spPr>
        <p:txBody>
          <a:bodyPr>
            <a:normAutofit/>
          </a:bodyPr>
          <a:lstStyle/>
          <a:p>
            <a:pPr marL="342900" indent="-342900">
              <a:buFont typeface="Arial" panose="020B0604020202020204" pitchFamily="34" charset="0"/>
              <a:buChar char="•"/>
            </a:pPr>
            <a:r>
              <a:rPr lang="nb-NO" dirty="0"/>
              <a:t>Utfallet er ikke bestemt på forhånd</a:t>
            </a:r>
          </a:p>
          <a:p>
            <a:pPr marL="342900" indent="-342900">
              <a:buFont typeface="Arial" panose="020B0604020202020204" pitchFamily="34" charset="0"/>
              <a:buChar char="•"/>
            </a:pPr>
            <a:r>
              <a:rPr lang="nb-NO" dirty="0"/>
              <a:t>Tidlig involvering</a:t>
            </a:r>
          </a:p>
          <a:p>
            <a:pPr marL="342900" indent="-342900">
              <a:buFont typeface="Arial" panose="020B0604020202020204" pitchFamily="34" charset="0"/>
              <a:buChar char="•"/>
            </a:pPr>
            <a:r>
              <a:rPr lang="nb-NO" dirty="0"/>
              <a:t>Alles meninger har like stor verdi</a:t>
            </a:r>
          </a:p>
          <a:p>
            <a:pPr marL="342900" indent="-342900">
              <a:buFont typeface="Arial" panose="020B0604020202020204" pitchFamily="34" charset="0"/>
              <a:buChar char="•"/>
            </a:pPr>
            <a:r>
              <a:rPr lang="nb-NO" dirty="0"/>
              <a:t>Tilstrekkelig informasjon blir gitt slik at det er mulig å få belyst alle sider ved saken</a:t>
            </a:r>
          </a:p>
          <a:p>
            <a:pPr marL="342900" indent="-342900">
              <a:buFont typeface="Arial" panose="020B0604020202020204" pitchFamily="34" charset="0"/>
              <a:buChar char="•"/>
            </a:pPr>
            <a:r>
              <a:rPr lang="nb-NO" dirty="0"/>
              <a:t>Det må være tydelige linjer mellom det som er fastlåst og det som skal medvirkes i</a:t>
            </a:r>
          </a:p>
          <a:p>
            <a:pPr marL="342900" indent="-342900">
              <a:buFont typeface="Arial" panose="020B0604020202020204" pitchFamily="34" charset="0"/>
              <a:buChar char="•"/>
            </a:pPr>
            <a:r>
              <a:rPr lang="nb-NO" dirty="0"/>
              <a:t>Medvirkningsprosesser tar tid!</a:t>
            </a:r>
          </a:p>
          <a:p>
            <a:pPr marL="342900" indent="-342900">
              <a:buFont typeface="Arial" panose="020B0604020202020204" pitchFamily="34" charset="0"/>
              <a:buChar char="•"/>
            </a:pPr>
            <a:endParaRPr lang="nb-NO" dirty="0"/>
          </a:p>
        </p:txBody>
      </p:sp>
    </p:spTree>
    <p:extLst>
      <p:ext uri="{BB962C8B-B14F-4D97-AF65-F5344CB8AC3E}">
        <p14:creationId xmlns:p14="http://schemas.microsoft.com/office/powerpoint/2010/main" val="4069706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nb-NO" dirty="0"/>
              <a:t>Egen reguleringsplan – laget av Trondheim kommune og beboerne i fellesskap. </a:t>
            </a:r>
          </a:p>
        </p:txBody>
      </p:sp>
      <p:sp>
        <p:nvSpPr>
          <p:cNvPr id="5" name="Plassholder for innhold 4"/>
          <p:cNvSpPr>
            <a:spLocks noGrp="1"/>
          </p:cNvSpPr>
          <p:nvPr>
            <p:ph idx="1"/>
          </p:nvPr>
        </p:nvSpPr>
        <p:spPr/>
        <p:txBody>
          <a:bodyPr>
            <a:normAutofit fontScale="92500" lnSpcReduction="10000"/>
          </a:bodyPr>
          <a:lstStyle/>
          <a:p>
            <a:r>
              <a:rPr lang="nb-NO" dirty="0"/>
              <a:t>Hovedmål: </a:t>
            </a:r>
          </a:p>
          <a:p>
            <a:r>
              <a:rPr lang="nb-NO" dirty="0"/>
              <a:t>Å basere utviklingen på LA21-prinsipper med stor grad av medvirkning der kompetanse og ressurser i området kan utnyttes og tilhørigheten til området styrkes. </a:t>
            </a:r>
          </a:p>
          <a:p>
            <a:r>
              <a:rPr lang="nb-NO" dirty="0"/>
              <a:t>Å sikre området som byøkologisk forsøksområde som i lokal, nasjonal og internasjonal sammenheng kan gi grunnlag for nye ideer innen bærekraftig bolig- og næringsutvikling</a:t>
            </a:r>
          </a:p>
          <a:p>
            <a:r>
              <a:rPr lang="nb-NO" dirty="0"/>
              <a:t>Å bevare og bygge videre på det eksisterende kulturmiljøet, med særlig vekt på bevaring av områdets egenart som trehusbydel og mangfoldig bymiljø</a:t>
            </a:r>
          </a:p>
          <a:p>
            <a:r>
              <a:rPr lang="nb-NO" dirty="0"/>
              <a:t>Å legge til rette for et lavt kostnadsnivå med et rimelig botilbud og gunstige rammevilkår for nyetablering av virksomheter</a:t>
            </a:r>
          </a:p>
        </p:txBody>
      </p:sp>
    </p:spTree>
    <p:extLst>
      <p:ext uri="{BB962C8B-B14F-4D97-AF65-F5344CB8AC3E}">
        <p14:creationId xmlns:p14="http://schemas.microsoft.com/office/powerpoint/2010/main" val="382849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coLiving_16x9">
  <a:themeElements>
    <a:clrScheme name="EcoLiving">
      <a:dk1>
        <a:srgbClr val="404040"/>
      </a:dk1>
      <a:lt1>
        <a:sysClr val="window" lastClr="FFFFFF"/>
      </a:lt1>
      <a:dk2>
        <a:srgbClr val="000000"/>
      </a:dk2>
      <a:lt2>
        <a:srgbClr val="F5EECF"/>
      </a:lt2>
      <a:accent1>
        <a:srgbClr val="488E4A"/>
      </a:accent1>
      <a:accent2>
        <a:srgbClr val="6595BC"/>
      </a:accent2>
      <a:accent3>
        <a:srgbClr val="CB6933"/>
      </a:accent3>
      <a:accent4>
        <a:srgbClr val="D4BC49"/>
      </a:accent4>
      <a:accent5>
        <a:srgbClr val="8F5C31"/>
      </a:accent5>
      <a:accent6>
        <a:srgbClr val="6E7588"/>
      </a:accent6>
      <a:hlink>
        <a:srgbClr val="B1754C"/>
      </a:hlink>
      <a:folHlink>
        <a:srgbClr val="6595BC"/>
      </a:folHlink>
    </a:clrScheme>
    <a:fontScheme name="EcoLiving_16x9">
      <a:majorFont>
        <a:latin typeface="Cambria"/>
        <a:ea typeface=""/>
        <a:cs typeface=""/>
      </a:majorFont>
      <a:minorFont>
        <a:latin typeface="Cambria"/>
        <a:ea typeface=""/>
        <a:cs typeface=""/>
      </a:minorFont>
    </a:fontScheme>
    <a:fmtScheme name="EcoLiving_16x9">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miter lim="800000"/>
        </a:ln>
        <a:ln w="28575" cap="flat" cmpd="sng" algn="ctr">
          <a:solidFill>
            <a:schemeClr val="phClr"/>
          </a:solidFill>
          <a:miter lim="800000"/>
        </a:ln>
        <a:ln w="41275" cap="flat" cmpd="sng" algn="ctr">
          <a:solidFill>
            <a:schemeClr val="phClr"/>
          </a:solidFill>
          <a:miter lim="800000"/>
        </a:ln>
      </a:lnStyleLst>
      <a:effectStyleLst>
        <a:effectStyle>
          <a:effectLst/>
        </a:effectStyle>
        <a:effectStyle>
          <a:effectLst>
            <a:outerShdw blurRad="39999" dist="23000" dir="5400000" algn="bl" rotWithShape="0">
              <a:srgbClr val="000000">
                <a:alpha val="40000"/>
              </a:srgbClr>
            </a:outerShdw>
          </a:effectLst>
        </a:effectStyle>
        <a:effectStyle>
          <a:effectLst>
            <a:outerShdw blurRad="38100" dist="19050" dir="540000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gradFill rotWithShape="1">
          <a:gsLst>
            <a:gs pos="0">
              <a:schemeClr val="phClr">
                <a:tint val="100000"/>
                <a:lumMod val="100000"/>
              </a:schemeClr>
            </a:gs>
            <a:gs pos="100000">
              <a:schemeClr val="phClr">
                <a:tint val="80000"/>
              </a:schemeClr>
            </a:gs>
          </a:gsLst>
          <a:lin ang="5400000" scaled="0"/>
        </a:gradFill>
        <a:blipFill>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28575">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EcoLiving">
      <a:dk1>
        <a:srgbClr val="404040"/>
      </a:dk1>
      <a:lt1>
        <a:sysClr val="window" lastClr="FFFFFF"/>
      </a:lt1>
      <a:dk2>
        <a:srgbClr val="000000"/>
      </a:dk2>
      <a:lt2>
        <a:srgbClr val="F5EECF"/>
      </a:lt2>
      <a:accent1>
        <a:srgbClr val="488E4A"/>
      </a:accent1>
      <a:accent2>
        <a:srgbClr val="6595BC"/>
      </a:accent2>
      <a:accent3>
        <a:srgbClr val="CB6933"/>
      </a:accent3>
      <a:accent4>
        <a:srgbClr val="D4BC49"/>
      </a:accent4>
      <a:accent5>
        <a:srgbClr val="8F5C31"/>
      </a:accent5>
      <a:accent6>
        <a:srgbClr val="6E7588"/>
      </a:accent6>
      <a:hlink>
        <a:srgbClr val="B1754C"/>
      </a:hlink>
      <a:folHlink>
        <a:srgbClr val="6595BC"/>
      </a:folHlink>
    </a:clrScheme>
    <a:fontScheme name="EcoLiving">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EcoLiving">
      <a:dk1>
        <a:srgbClr val="404040"/>
      </a:dk1>
      <a:lt1>
        <a:sysClr val="window" lastClr="FFFFFF"/>
      </a:lt1>
      <a:dk2>
        <a:srgbClr val="000000"/>
      </a:dk2>
      <a:lt2>
        <a:srgbClr val="F5EECF"/>
      </a:lt2>
      <a:accent1>
        <a:srgbClr val="488E4A"/>
      </a:accent1>
      <a:accent2>
        <a:srgbClr val="6595BC"/>
      </a:accent2>
      <a:accent3>
        <a:srgbClr val="CB6933"/>
      </a:accent3>
      <a:accent4>
        <a:srgbClr val="D4BC49"/>
      </a:accent4>
      <a:accent5>
        <a:srgbClr val="8F5C31"/>
      </a:accent5>
      <a:accent6>
        <a:srgbClr val="6E7588"/>
      </a:accent6>
      <a:hlink>
        <a:srgbClr val="B1754C"/>
      </a:hlink>
      <a:folHlink>
        <a:srgbClr val="6595BC"/>
      </a:folHlink>
    </a:clrScheme>
    <a:fontScheme name="EcoLiving">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1982DA8-EA6C-4E78-95DD-332D1E54B43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Natur (bredt format)</Template>
  <TotalTime>0</TotalTime>
  <Words>1445</Words>
  <Application>Microsoft Office PowerPoint</Application>
  <PresentationFormat>Egendefinert</PresentationFormat>
  <Paragraphs>104</Paragraphs>
  <Slides>21</Slides>
  <Notes>11</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21</vt:i4>
      </vt:variant>
    </vt:vector>
  </HeadingPairs>
  <TitlesOfParts>
    <vt:vector size="25" baseType="lpstr">
      <vt:lpstr>Arial</vt:lpstr>
      <vt:lpstr>Calibri</vt:lpstr>
      <vt:lpstr>Cambria</vt:lpstr>
      <vt:lpstr>EcoLiving_16x9</vt:lpstr>
      <vt:lpstr>Svartlamon – et byøkologisk forsøksområde </vt:lpstr>
      <vt:lpstr>Lite areal – stor oppmerksomhet</vt:lpstr>
      <vt:lpstr>1947 – regulert til industri- og næring.  Kamp gjennom hele 90-tallet for bevaring og for å unngå riving.</vt:lpstr>
      <vt:lpstr>Svartlamon boligstiftelse – opprettet 2001</vt:lpstr>
      <vt:lpstr>Strandveien 25a 2001 og 2014</vt:lpstr>
      <vt:lpstr>Skånsom rehablitering og restaurering på Svartlamon</vt:lpstr>
      <vt:lpstr>Medvirkning – noe mer enn informasjonsgivning? </vt:lpstr>
      <vt:lpstr>    Hva kjennetegner gode medvirkningsprosesser?    </vt:lpstr>
      <vt:lpstr>Egen reguleringsplan – laget av Trondheim kommune og beboerne i fellesskap. </vt:lpstr>
      <vt:lpstr> Nyhuset og Brioklossen fra 2004:  «Det er god samfunnsøkonomi i å begrense unødvendige “utbedringer”og total ressursbruk ved områdeutvikling. Men hvem legger merke til at det spares penger og ressurser når en begrenser unødvendig vegutbedring? Hvem legger merke til at alternative energiløsninger lar E-verket slippe å sette opp nye, kostbare trafostasjoner og ledningsnett? Kommunene bør gi utbyggere sterke incentiver til å redusere  behovet for grunnlagsinvesteringer. Win –win for alle.  Fokus i reguleringsplaner bør flyttes fra hvordan ting ser ut til hva de kan inneholde, hvilke problemer byggene kan løse. Dette er et prinsipp som i liten grad  har funnet veien inn i kommunale planleggingsprosedyrer.» - Brendeland &amp; Kristoffersen </vt:lpstr>
      <vt:lpstr>Kreativitet, DIY og mangfold</vt:lpstr>
      <vt:lpstr>Virksomheter på Svartlamon</vt:lpstr>
      <vt:lpstr>Vi prøver – så ser vi hvordan det blir</vt:lpstr>
      <vt:lpstr>Husly – residens for tilreisende kunstnere</vt:lpstr>
      <vt:lpstr>Mikrohus og ombygde busser</vt:lpstr>
      <vt:lpstr>Eksperimentboligene/Selvbyggerhusene</vt:lpstr>
      <vt:lpstr>PowerPoint-presentasjon</vt:lpstr>
      <vt:lpstr>Innvendig interiørbudsjett: 50 000 kr. </vt:lpstr>
      <vt:lpstr>Ved å være deltakere i å utforme omgivelsene sine heller enn passive forbrukere, oppstår tilknytning, ansvarsfølelse og evne til omstilling og endring. Dagens tilnærming til bærekraftig arkitektur handler ensidig om å kutte klimagassutslipp og å redusere energiforbruk, uten at en tar tak i kjernen av problemet, at boligen først og fremst har en økonomisk betydning, mer spesifikt som et investeringsobjekt. </vt:lpstr>
      <vt:lpstr>«Selbukassa» - gjenreises i ny drakt på Svartlamon i 2018/2019</vt:lpstr>
      <vt:lpstr>Svartlamon- det er mulig å gjøre det annerledes!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2018-09-17T10:27:23Z</dcterms:created>
  <dcterms:modified xsi:type="dcterms:W3CDTF">2018-09-17T19:23:24Z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TC028010969991</vt:lpwstr>
  </property>
</Properties>
</file>