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60" r:id="rId2"/>
    <p:sldId id="269" r:id="rId3"/>
    <p:sldId id="280" r:id="rId4"/>
    <p:sldId id="281" r:id="rId5"/>
    <p:sldId id="279" r:id="rId6"/>
    <p:sldId id="276" r:id="rId7"/>
    <p:sldId id="275" r:id="rId8"/>
    <p:sldId id="271" r:id="rId9"/>
    <p:sldId id="272" r:id="rId10"/>
    <p:sldId id="277" r:id="rId11"/>
    <p:sldId id="270" r:id="rId12"/>
    <p:sldId id="274" r:id="rId13"/>
    <p:sldId id="258" r:id="rId14"/>
    <p:sldId id="265" r:id="rId15"/>
    <p:sldId id="264" r:id="rId16"/>
    <p:sldId id="261" r:id="rId17"/>
    <p:sldId id="263" r:id="rId18"/>
    <p:sldId id="267" r:id="rId19"/>
    <p:sldId id="262" r:id="rId20"/>
    <p:sldId id="268" r:id="rId21"/>
    <p:sldId id="278" r:id="rId22"/>
    <p:sldId id="256" r:id="rId23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C3C14-6CB2-4E42-BD33-F16E1995BB11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B0404-E5EC-8743-B24A-9227473CC7DA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B0404-E5EC-8743-B24A-9227473CC7DA}" type="slidenum">
              <a:rPr lang="nn-NO" smtClean="0"/>
              <a:pPr/>
              <a:t>10</a:t>
            </a:fld>
            <a:endParaRPr lang="nn-NO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Mitt syn på </a:t>
            </a:r>
            <a:r>
              <a:rPr lang="nn-NO" dirty="0" err="1" smtClean="0"/>
              <a:t>medvirkning</a:t>
            </a:r>
            <a:r>
              <a:rPr lang="nn-NO" dirty="0" smtClean="0"/>
              <a:t> er at det er til hjelp i komplekse og i kontroversielle planer, men også mindre </a:t>
            </a:r>
            <a:r>
              <a:rPr lang="nn-NO" dirty="0" err="1" smtClean="0"/>
              <a:t>reguleringsendringer</a:t>
            </a:r>
            <a:r>
              <a:rPr lang="nn-NO" dirty="0" smtClean="0"/>
              <a:t>.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B0404-E5EC-8743-B24A-9227473CC7DA}" type="slidenum">
              <a:rPr lang="nn-NO" smtClean="0"/>
              <a:pPr/>
              <a:t>12</a:t>
            </a:fld>
            <a:endParaRPr lang="nn-N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Ikke</a:t>
            </a:r>
            <a:r>
              <a:rPr lang="nn-NO" dirty="0" smtClean="0"/>
              <a:t> bare …….har</a:t>
            </a:r>
            <a:r>
              <a:rPr lang="nn-NO" baseline="0" dirty="0" smtClean="0"/>
              <a:t> hatt funksjon som parkeringsplass, her var det lenge </a:t>
            </a:r>
            <a:r>
              <a:rPr lang="nn-NO" baseline="0" dirty="0" err="1" smtClean="0"/>
              <a:t>sesong-parkering</a:t>
            </a:r>
            <a:r>
              <a:rPr lang="nn-NO" baseline="0" dirty="0" smtClean="0"/>
              <a:t> for </a:t>
            </a:r>
            <a:r>
              <a:rPr lang="nn-NO" baseline="0" dirty="0" err="1" smtClean="0"/>
              <a:t>bobiler</a:t>
            </a:r>
            <a:r>
              <a:rPr lang="nn-NO" baseline="0" dirty="0" smtClean="0"/>
              <a:t>. Planlegging på dette </a:t>
            </a:r>
            <a:r>
              <a:rPr lang="nn-NO" baseline="0" dirty="0" err="1" smtClean="0"/>
              <a:t>stedet</a:t>
            </a:r>
            <a:r>
              <a:rPr lang="nn-NO" baseline="0" dirty="0" smtClean="0"/>
              <a:t> mellom fjord og fjell et steinkast </a:t>
            </a:r>
            <a:r>
              <a:rPr lang="nn-NO" baseline="0" dirty="0" err="1" smtClean="0"/>
              <a:t>fra</a:t>
            </a:r>
            <a:r>
              <a:rPr lang="nn-NO" baseline="0" dirty="0" smtClean="0"/>
              <a:t> Bergen sentrum var en nøye </a:t>
            </a:r>
            <a:r>
              <a:rPr lang="nn-NO" baseline="0" dirty="0" err="1" smtClean="0"/>
              <a:t>avveing</a:t>
            </a:r>
            <a:r>
              <a:rPr lang="nn-NO" baseline="0" dirty="0" smtClean="0"/>
              <a:t> mellom behov for bynære </a:t>
            </a:r>
            <a:r>
              <a:rPr lang="nn-NO" baseline="0" dirty="0" err="1" smtClean="0"/>
              <a:t>boliger</a:t>
            </a:r>
            <a:r>
              <a:rPr lang="nn-NO" baseline="0" dirty="0" smtClean="0"/>
              <a:t>, og demokrati og presedens.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B0404-E5EC-8743-B24A-9227473CC7DA}" type="slidenum">
              <a:rPr lang="nn-NO" smtClean="0"/>
              <a:pPr/>
              <a:t>13</a:t>
            </a:fld>
            <a:endParaRPr lang="nn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AD0F7-80DD-F143-ACAD-4B9176CE393B}" type="datetimeFigureOut">
              <a:rPr lang="nn-NO" smtClean="0"/>
              <a:pPr/>
              <a:t>21-09-18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C5723-3CB0-C148-A756-FA26B788D581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2.pd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pd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df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jpeg"/><Relationship Id="rId5" Type="http://schemas.openxmlformats.org/officeDocument/2006/relationships/image" Target="../media/image10.pd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02268" y="3982763"/>
            <a:ext cx="7772400" cy="1486321"/>
          </a:xfrm>
        </p:spPr>
        <p:txBody>
          <a:bodyPr>
            <a:normAutofit fontScale="90000"/>
          </a:bodyPr>
          <a:lstStyle/>
          <a:p>
            <a:r>
              <a:rPr lang="nn-NO" sz="2667" dirty="0" smtClean="0"/>
              <a:t/>
            </a:r>
            <a:br>
              <a:rPr lang="nn-NO" sz="2667" dirty="0" smtClean="0"/>
            </a:br>
            <a:r>
              <a:rPr lang="nn-NO" sz="2667" dirty="0" smtClean="0">
                <a:latin typeface="Avenir Book"/>
                <a:cs typeface="Avenir Book"/>
              </a:rPr>
              <a:t>Karin van Wijngaarden</a:t>
            </a:r>
            <a:br>
              <a:rPr lang="nn-NO" sz="2667" dirty="0" smtClean="0">
                <a:latin typeface="Avenir Book"/>
                <a:cs typeface="Avenir Book"/>
              </a:rPr>
            </a:br>
            <a:r>
              <a:rPr lang="nn-NO" sz="800" dirty="0" smtClean="0">
                <a:latin typeface="Avenir Book"/>
                <a:cs typeface="Avenir Book"/>
              </a:rPr>
              <a:t> </a:t>
            </a:r>
            <a:r>
              <a:rPr lang="nn-NO" sz="3200" dirty="0" smtClean="0">
                <a:latin typeface="Avenir Book"/>
                <a:cs typeface="Avenir Book"/>
              </a:rPr>
              <a:t/>
            </a:r>
            <a:br>
              <a:rPr lang="nn-NO" sz="3200" dirty="0" smtClean="0">
                <a:latin typeface="Avenir Book"/>
                <a:cs typeface="Avenir Book"/>
              </a:rPr>
            </a:br>
            <a:r>
              <a:rPr lang="nn-NO" sz="2222" dirty="0" smtClean="0">
                <a:latin typeface="Avenir Book"/>
                <a:cs typeface="Avenir Book"/>
              </a:rPr>
              <a:t>Leder i Norsk BOBY</a:t>
            </a:r>
            <a:br>
              <a:rPr lang="nn-NO" sz="2222" dirty="0" smtClean="0">
                <a:latin typeface="Avenir Book"/>
                <a:cs typeface="Avenir Book"/>
              </a:rPr>
            </a:br>
            <a:r>
              <a:rPr lang="nn-NO" sz="2222" dirty="0" smtClean="0">
                <a:latin typeface="Avenir Book"/>
                <a:cs typeface="Avenir Book"/>
              </a:rPr>
              <a:t>Siv. ark MNAL, planlegger </a:t>
            </a:r>
            <a:br>
              <a:rPr lang="nn-NO" sz="2222" dirty="0" smtClean="0">
                <a:latin typeface="Avenir Book"/>
                <a:cs typeface="Avenir Book"/>
              </a:rPr>
            </a:br>
            <a:r>
              <a:rPr lang="nn-NO" sz="2222" dirty="0" smtClean="0">
                <a:latin typeface="Avenir Book"/>
                <a:cs typeface="Avenir Book"/>
              </a:rPr>
              <a:t>Bergen Kommune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pic>
        <p:nvPicPr>
          <p:cNvPr id="5" name="Bilde 4" descr="Vedlegg 1 - kortversjonen av bystrategien Kongsvinger2050-kop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-43293" y="865818"/>
            <a:ext cx="8479692" cy="5992182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124858" y="101011"/>
            <a:ext cx="4302814" cy="8225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n-NO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Hedrende omtale: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6000" dirty="0" smtClean="0">
                <a:latin typeface="Avenir Book"/>
                <a:cs typeface="Avenir Book"/>
              </a:rPr>
              <a:t>Felles by</a:t>
            </a:r>
            <a:r>
              <a:rPr kumimoji="0" lang="nn-NO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strategi for Kongsvinger</a:t>
            </a:r>
            <a: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n-NO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7598" y="260274"/>
            <a:ext cx="3066325" cy="1486321"/>
          </a:xfrm>
        </p:spPr>
        <p:txBody>
          <a:bodyPr>
            <a:normAutofit fontScale="90000"/>
          </a:bodyPr>
          <a:lstStyle/>
          <a:p>
            <a:r>
              <a:rPr lang="nn-NO" sz="4000" dirty="0" smtClean="0"/>
              <a:t/>
            </a:r>
            <a:br>
              <a:rPr lang="nn-NO" sz="4000" dirty="0" smtClean="0"/>
            </a:br>
            <a:r>
              <a:rPr lang="nn-NO" sz="4000" dirty="0" smtClean="0"/>
              <a:t>BOBY prisen 2018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36" y="0"/>
            <a:ext cx="4323963" cy="1746595"/>
          </a:xfrm>
          <a:prstGeom prst="rect">
            <a:avLst/>
          </a:prstGeom>
        </p:spPr>
      </p:pic>
      <p:pic>
        <p:nvPicPr>
          <p:cNvPr id="5" name="Bilde 4" descr="Vedlegg 4 Eksempler på medvirkningsaktiviteter-kop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899" y="0"/>
            <a:ext cx="9086162" cy="68146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902268" y="2308848"/>
            <a:ext cx="7772400" cy="20058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4000" dirty="0" smtClean="0">
                <a:latin typeface="Avenir Book"/>
                <a:cs typeface="Avenir Book"/>
              </a:rPr>
              <a:t>H</a:t>
            </a:r>
            <a: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vorfor</a:t>
            </a:r>
            <a:r>
              <a:rPr lang="nn-NO" sz="4000" dirty="0" smtClean="0">
                <a:latin typeface="Avenir Book"/>
                <a:cs typeface="Avenir Book"/>
              </a:rPr>
              <a:t> inkludere</a:t>
            </a:r>
            <a: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medvirkning?</a:t>
            </a:r>
            <a:br>
              <a:rPr kumimoji="0" lang="nn-N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</a:br>
            <a:r>
              <a:rPr kumimoji="0" lang="nn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@@@@@@@@@@@@@@@@@@@@@@@@@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3200" dirty="0" smtClean="0">
                <a:latin typeface="Avenir Book"/>
                <a:cs typeface="Avenir Book"/>
              </a:rPr>
              <a:t>Positive bieffekter</a:t>
            </a:r>
            <a:r>
              <a:rPr kumimoji="0" lang="nn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n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n-NO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2" name="Bilde 11" descr="sandviken8O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" y="670822"/>
            <a:ext cx="9144000" cy="5141167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14431" y="5811989"/>
            <a:ext cx="3088288" cy="239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1200" dirty="0" smtClean="0"/>
              <a:t>Sandviken Sjøfront.  Illustrasjon: Rambøll</a:t>
            </a:r>
            <a:endParaRPr lang="nn-NO" sz="1200" dirty="0"/>
          </a:p>
        </p:txBody>
      </p:sp>
      <p:sp>
        <p:nvSpPr>
          <p:cNvPr id="14" name="Rektangel 13"/>
          <p:cNvSpPr/>
          <p:nvPr/>
        </p:nvSpPr>
        <p:spPr>
          <a:xfrm>
            <a:off x="1544143" y="152803"/>
            <a:ext cx="5368425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Utbyggingspress, demokrati og presedens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86030" y="1699803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2" name="Bilde 11" descr="sandviken8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05" y="670822"/>
            <a:ext cx="4581625" cy="2575995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628718" y="3246817"/>
            <a:ext cx="1529712" cy="239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1200" dirty="0" smtClean="0"/>
              <a:t>Illustrasjon: Rambøll</a:t>
            </a:r>
            <a:endParaRPr lang="nn-NO" sz="12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27920" y="597676"/>
            <a:ext cx="352726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 smtClean="0">
                <a:solidFill>
                  <a:schemeClr val="dk1"/>
                </a:solidFill>
                <a:latin typeface="Avenir Book"/>
                <a:cs typeface="Avenir Book"/>
              </a:rPr>
              <a:t>Hvorfor inkludere medvirkning?</a:t>
            </a:r>
          </a:p>
          <a:p>
            <a:endParaRPr lang="nn-NO" dirty="0" smtClean="0">
              <a:solidFill>
                <a:schemeClr val="dk1"/>
              </a:solidFill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solidFill>
                  <a:schemeClr val="dk1"/>
                </a:solidFill>
                <a:latin typeface="Avenir Book"/>
                <a:cs typeface="Avenir Book"/>
              </a:rPr>
              <a:t> Ivareta demokratiet</a:t>
            </a:r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Forme bomiljøer som kan gis videre til neste generasjon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Håndtere utbyggingspress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Håndtere risiko for  presedens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Fordi  - strengt tatt  - den enes tiltak er den annes utsikt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Hindre direkte berørte i å opptre upartiske</a:t>
            </a:r>
          </a:p>
          <a:p>
            <a:pPr>
              <a:buFont typeface="Arial"/>
              <a:buChar char="•"/>
            </a:pPr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Minimere prosjektrisiko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>
              <a:latin typeface="Avenir Book"/>
              <a:cs typeface="Avenir Book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415961" y="3485982"/>
            <a:ext cx="4785762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Utbyggingspress, demokrati og presedens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2" name="Bilde 11" descr="sandviken8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35" y="670822"/>
            <a:ext cx="4530295" cy="2547135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614288" y="3217957"/>
            <a:ext cx="1529712" cy="239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1200" dirty="0" smtClean="0"/>
              <a:t>Illustrasjon: Rambøll</a:t>
            </a:r>
            <a:endParaRPr lang="nn-NO" sz="12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27920" y="583246"/>
            <a:ext cx="3036597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latin typeface="Avenir Book"/>
                <a:cs typeface="Avenir Book"/>
              </a:rPr>
              <a:t>Positive bieffekter:</a:t>
            </a:r>
          </a:p>
          <a:p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b-NO" dirty="0" smtClean="0">
                <a:latin typeface="Avenir Book"/>
                <a:cs typeface="Avenir Book"/>
              </a:rPr>
              <a:t>  Ulike parter faktisk møtes og fører dialog</a:t>
            </a: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b-NO" dirty="0" smtClean="0">
                <a:latin typeface="Avenir Book"/>
                <a:cs typeface="Avenir Book"/>
              </a:rPr>
              <a:t>  Oppsummerte  merknader får positivt formulerte kommentarer</a:t>
            </a: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b-NO" dirty="0" smtClean="0">
                <a:latin typeface="Avenir Book"/>
                <a:cs typeface="Avenir Book"/>
              </a:rPr>
              <a:t>  Opplysninger kommer frem som sparer tid og krefter i videre planprosess</a:t>
            </a: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b-NO" dirty="0" smtClean="0">
                <a:latin typeface="Avenir Book"/>
                <a:cs typeface="Avenir Book"/>
              </a:rPr>
              <a:t>  Politikere blir stolte av planprosessen som skapte den ferdige planen</a:t>
            </a:r>
          </a:p>
          <a:p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b-NO" dirty="0" smtClean="0">
                <a:latin typeface="Avenir Book"/>
                <a:cs typeface="Avenir Book"/>
              </a:rPr>
              <a:t>  Sosial bærekraft skapes lokalt</a:t>
            </a: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endParaRPr lang="nb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>
              <a:latin typeface="Avenir Book"/>
              <a:cs typeface="Avenir Book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415961" y="3485982"/>
            <a:ext cx="4785762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Utbyggingspress, demokrati og presedens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5" name="Bilde 4" descr="301308_4490628594672_16099342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894"/>
            <a:ext cx="9144000" cy="5461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649005" y="409894"/>
            <a:ext cx="3253375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Utsikt og særpreg 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5" name="Bilde 4" descr="301308_4490628594672_16099342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862" y="539764"/>
            <a:ext cx="4146138" cy="247616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27920" y="554386"/>
            <a:ext cx="346953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>
                <a:latin typeface="Avenir Book"/>
                <a:cs typeface="Avenir Book"/>
              </a:rPr>
              <a:t> </a:t>
            </a:r>
            <a:r>
              <a:rPr lang="nn-NO" b="1" dirty="0" smtClean="0">
                <a:solidFill>
                  <a:schemeClr val="dk1"/>
                </a:solidFill>
                <a:latin typeface="Avenir Book"/>
                <a:cs typeface="Avenir Book"/>
              </a:rPr>
              <a:t>Hvorfor inkludere medvirkning?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Gi gode bymiljø og bomiljø nødvendig vern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Håndtere klimatilpassing, trusler eller naturkatastrofer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Gi omgivelsene et nødvendig løft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Fortette -  uten å ødelegge sosiale strukturer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Sikre at regulerte grøntstrukturer og offentlige formål bedrer levekår lokalt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>
              <a:latin typeface="Avenir Book"/>
              <a:cs typeface="Avenir Book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997862" y="3015930"/>
            <a:ext cx="3253375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Utsikt og særpreg 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5" name="Bilde 4" descr="301308_4490628594672_16099342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862" y="554194"/>
            <a:ext cx="4146138" cy="247616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56782" y="554194"/>
            <a:ext cx="3599418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 smtClean="0">
                <a:latin typeface="Avenir Book"/>
                <a:cs typeface="Avenir Book"/>
              </a:rPr>
              <a:t>Positive bieffekter: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Arkitektoniske fine bygninger og gode uterom blir realisert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Barns omgivelser blir attraktive og varierte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Nye idrettsanlegg realiseres med lav parkeringsdekning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Kvalitetsstrategier settes ut i livet på tvers av eierstrukturer og budsjetter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Flotte kulturminner og kulturmiljøer får nytt liv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>
              <a:latin typeface="Avenir Book"/>
              <a:cs typeface="Avenir Book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997862" y="3030360"/>
            <a:ext cx="3253375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Utsikt og særpreg 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P1020107.JPG"/>
          <p:cNvPicPr>
            <a:picLocks noChangeAspect="1"/>
          </p:cNvPicPr>
          <p:nvPr/>
        </p:nvPicPr>
        <p:blipFill>
          <a:blip r:embed="rId2"/>
          <a:srcRect b="40732"/>
          <a:stretch>
            <a:fillRect/>
          </a:stretch>
        </p:blipFill>
        <p:spPr>
          <a:xfrm>
            <a:off x="1" y="2198557"/>
            <a:ext cx="9143999" cy="361683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6" name="Bilde 5" descr="Bil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82227"/>
            <a:ext cx="8458201" cy="2232660"/>
          </a:xfrm>
          <a:prstGeom prst="rect">
            <a:avLst/>
          </a:prstGeom>
        </p:spPr>
      </p:pic>
      <p:pic>
        <p:nvPicPr>
          <p:cNvPr id="7" name="Bilde 6" descr="IMG_00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8944"/>
            <a:ext cx="3975013" cy="2235944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649005" y="409894"/>
            <a:ext cx="3859488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Allmenn ferdsel og estetikk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1251" y="2395430"/>
            <a:ext cx="7772400" cy="1991381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nn-NO" sz="4000" dirty="0" smtClean="0"/>
              <a:t/>
            </a:r>
            <a:br>
              <a:rPr lang="nn-NO" sz="4000" dirty="0" smtClean="0"/>
            </a:br>
            <a:r>
              <a:rPr lang="nn-NO" sz="4000" dirty="0" smtClean="0">
                <a:solidFill>
                  <a:srgbClr val="000000"/>
                </a:solidFill>
                <a:latin typeface="Avenir Book"/>
                <a:cs typeface="Avenir Book"/>
              </a:rPr>
              <a:t>Dag 1 k</a:t>
            </a:r>
            <a:r>
              <a:rPr lang="nn-NO" sz="4000" dirty="0" smtClean="0">
                <a:solidFill>
                  <a:srgbClr val="000000"/>
                </a:solidFill>
                <a:latin typeface="Avenir Book"/>
                <a:cs typeface="Avenir Book"/>
              </a:rPr>
              <a:t>ort oppsummert</a:t>
            </a:r>
            <a:r>
              <a:rPr lang="nn-NO" sz="4000" dirty="0" smtClean="0">
                <a:solidFill>
                  <a:srgbClr val="000000"/>
                </a:solidFill>
              </a:rPr>
              <a:t/>
            </a:r>
            <a:br>
              <a:rPr lang="nn-NO" sz="4000" dirty="0" smtClean="0">
                <a:solidFill>
                  <a:srgbClr val="000000"/>
                </a:solidFill>
              </a:rPr>
            </a:br>
            <a:r>
              <a:rPr lang="nn-NO" sz="2400" dirty="0" smtClean="0">
                <a:solidFill>
                  <a:srgbClr val="000000"/>
                </a:solidFill>
              </a:rPr>
              <a:t>@@@@@@@@@@@@@@@@@@@@@@@@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P1020107.JPG"/>
          <p:cNvPicPr>
            <a:picLocks noChangeAspect="1"/>
          </p:cNvPicPr>
          <p:nvPr/>
        </p:nvPicPr>
        <p:blipFill>
          <a:blip r:embed="rId2"/>
          <a:srcRect b="40732"/>
          <a:stretch>
            <a:fillRect/>
          </a:stretch>
        </p:blipFill>
        <p:spPr>
          <a:xfrm>
            <a:off x="4538200" y="596023"/>
            <a:ext cx="4620231" cy="182749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523769" y="2445895"/>
            <a:ext cx="4178274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>
                <a:latin typeface="Avenir Book"/>
                <a:cs typeface="Avenir Book"/>
              </a:rPr>
              <a:t>Allmenn ferdsel og estetikk</a:t>
            </a:r>
            <a:endParaRPr lang="nn-NO" sz="2000" dirty="0">
              <a:latin typeface="Avenir Book"/>
              <a:cs typeface="Avenir Book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527920" y="596023"/>
            <a:ext cx="346953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>
                <a:latin typeface="Avenir Book"/>
                <a:cs typeface="Avenir Book"/>
              </a:rPr>
              <a:t> </a:t>
            </a:r>
            <a:r>
              <a:rPr lang="nn-NO" b="1" dirty="0" smtClean="0">
                <a:latin typeface="Avenir Book"/>
                <a:cs typeface="Avenir Book"/>
              </a:rPr>
              <a:t>Hvorfor inkludere medvirkning?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Pga internasjonale bærekraftsmål 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Håndtere integrering og/ eller forebygging av segregering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Ivareta mobilitet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Fortette uten å forringe andres eiendom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Håndtere forandring som tvinger seg frem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P1020107.JPG"/>
          <p:cNvPicPr>
            <a:picLocks noChangeAspect="1"/>
          </p:cNvPicPr>
          <p:nvPr/>
        </p:nvPicPr>
        <p:blipFill>
          <a:blip r:embed="rId2"/>
          <a:srcRect b="40732"/>
          <a:stretch>
            <a:fillRect/>
          </a:stretch>
        </p:blipFill>
        <p:spPr>
          <a:xfrm>
            <a:off x="4552631" y="567163"/>
            <a:ext cx="4620231" cy="182749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85614"/>
            <a:ext cx="7772400" cy="1013093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523769" y="2394660"/>
            <a:ext cx="3253375" cy="64788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2000" dirty="0" smtClean="0"/>
              <a:t>Allmenn ferdsel og estetikk</a:t>
            </a:r>
            <a:endParaRPr lang="nn-NO" sz="20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27920" y="669826"/>
            <a:ext cx="33396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 smtClean="0">
                <a:latin typeface="Avenir Book"/>
                <a:cs typeface="Avenir Book"/>
              </a:rPr>
              <a:t>Positive bieffekter: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Planinitiativ får positiv dekning i avisene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Sosiale strukturer får nytt liv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Folkehelsen bedres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 …..  ?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r>
              <a:rPr lang="nn-NO" dirty="0" smtClean="0">
                <a:latin typeface="Avenir Book"/>
                <a:cs typeface="Avenir Book"/>
              </a:rPr>
              <a:t> Samskaping gir merverdi</a:t>
            </a: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 smtClean="0">
              <a:latin typeface="Avenir Book"/>
              <a:cs typeface="Avenir Book"/>
            </a:endParaRPr>
          </a:p>
          <a:p>
            <a:endParaRPr lang="nn-NO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vrundet rektangel 9"/>
          <p:cNvSpPr/>
          <p:nvPr/>
        </p:nvSpPr>
        <p:spPr>
          <a:xfrm>
            <a:off x="685800" y="1013092"/>
            <a:ext cx="3652516" cy="23258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1"/>
          <a:lstStyle/>
          <a:p>
            <a:pPr algn="ctr"/>
            <a:endParaRPr lang="nn-NO" dirty="0" smtClean="0">
              <a:latin typeface="Avenir Book"/>
              <a:cs typeface="Avenir Book"/>
            </a:endParaRPr>
          </a:p>
          <a:p>
            <a:pPr algn="ctr"/>
            <a:r>
              <a:rPr lang="nn-NO" dirty="0" smtClean="0">
                <a:latin typeface="Avenir Book"/>
                <a:cs typeface="Avenir Book"/>
              </a:rPr>
              <a:t>Norsk Planmøte 2018</a:t>
            </a:r>
            <a:endParaRPr lang="nn-NO" dirty="0">
              <a:latin typeface="Avenir Book"/>
              <a:cs typeface="Avenir Book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28421"/>
            <a:ext cx="7772400" cy="1013093"/>
          </a:xfrm>
        </p:spPr>
        <p:txBody>
          <a:bodyPr/>
          <a:lstStyle/>
          <a:p>
            <a:r>
              <a:rPr lang="nn-NO" sz="3200" dirty="0" smtClean="0">
                <a:latin typeface="Avenir Book"/>
                <a:cs typeface="Avenir Book"/>
              </a:rPr>
              <a:t>Medvirkning i Bolig- og Byplanforeningen</a:t>
            </a:r>
            <a:r>
              <a:rPr lang="nn-NO" dirty="0" smtClean="0">
                <a:latin typeface="Avenir Book"/>
                <a:cs typeface="Avenir Book"/>
              </a:rPr>
              <a:t/>
            </a:r>
            <a:br>
              <a:rPr lang="nn-NO" dirty="0" smtClean="0">
                <a:latin typeface="Avenir Book"/>
                <a:cs typeface="Avenir Book"/>
              </a:rPr>
            </a:br>
            <a:endParaRPr lang="nn-NO" sz="2000" dirty="0">
              <a:latin typeface="Avenir Book"/>
              <a:cs typeface="Avenir Book"/>
            </a:endParaRPr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4638002" y="3338928"/>
            <a:ext cx="3820198" cy="25541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>
                <a:latin typeface="Avenir Book"/>
                <a:cs typeface="Avenir Book"/>
              </a:rPr>
              <a:t>Sosiale medier</a:t>
            </a:r>
          </a:p>
          <a:p>
            <a:pPr algn="ctr"/>
            <a:endParaRPr lang="nn-NO" dirty="0" smtClean="0">
              <a:latin typeface="Avenir Book"/>
              <a:cs typeface="Avenir Book"/>
            </a:endParaRPr>
          </a:p>
          <a:p>
            <a:pPr algn="ctr"/>
            <a:r>
              <a:rPr lang="nn-NO" dirty="0" smtClean="0">
                <a:latin typeface="Avenir Book"/>
                <a:cs typeface="Avenir Book"/>
              </a:rPr>
              <a:t> IFHP Norden</a:t>
            </a:r>
          </a:p>
          <a:p>
            <a:pPr algn="ctr"/>
            <a:endParaRPr lang="nn-NO" dirty="0" smtClean="0">
              <a:latin typeface="Avenir Book"/>
              <a:cs typeface="Avenir Book"/>
            </a:endParaRPr>
          </a:p>
          <a:p>
            <a:pPr algn="ctr"/>
            <a:r>
              <a:rPr lang="nn-NO" dirty="0" smtClean="0">
                <a:latin typeface="Avenir Book"/>
                <a:cs typeface="Avenir Book"/>
              </a:rPr>
              <a:t>PLAN tidskriftet</a:t>
            </a:r>
            <a:endParaRPr lang="nn-NO" dirty="0">
              <a:latin typeface="Avenir Book"/>
              <a:cs typeface="Avenir Book"/>
            </a:endParaRPr>
          </a:p>
        </p:txBody>
      </p:sp>
      <p:sp>
        <p:nvSpPr>
          <p:cNvPr id="7" name="Avrundet rektangel 6"/>
          <p:cNvSpPr/>
          <p:nvPr/>
        </p:nvSpPr>
        <p:spPr>
          <a:xfrm>
            <a:off x="685800" y="3338928"/>
            <a:ext cx="3952202" cy="25541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>
                <a:latin typeface="Avenir Book"/>
                <a:cs typeface="Avenir Book"/>
              </a:rPr>
              <a:t>Lokal aktivitet + Habitat N </a:t>
            </a:r>
          </a:p>
          <a:p>
            <a:pPr algn="ctr"/>
            <a:endParaRPr lang="nn-NO" dirty="0" smtClean="0">
              <a:latin typeface="Avenir Book"/>
              <a:cs typeface="Avenir Book"/>
            </a:endParaRPr>
          </a:p>
          <a:p>
            <a:pPr algn="ctr"/>
            <a:endParaRPr lang="nn-NO" dirty="0" smtClean="0">
              <a:latin typeface="Avenir Book"/>
              <a:cs typeface="Avenir Book"/>
            </a:endParaRPr>
          </a:p>
          <a:p>
            <a:pPr algn="ctr"/>
            <a:r>
              <a:rPr lang="nn-NO" dirty="0" smtClean="0">
                <a:latin typeface="Avenir Book"/>
                <a:cs typeface="Avenir Book"/>
              </a:rPr>
              <a:t>Komiteer, utvalg og samarbeid</a:t>
            </a:r>
          </a:p>
        </p:txBody>
      </p:sp>
      <p:sp>
        <p:nvSpPr>
          <p:cNvPr id="8" name="Avrundet rektangel 7"/>
          <p:cNvSpPr/>
          <p:nvPr/>
        </p:nvSpPr>
        <p:spPr>
          <a:xfrm>
            <a:off x="4923418" y="1013093"/>
            <a:ext cx="3534782" cy="23258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1"/>
          <a:lstStyle/>
          <a:p>
            <a:pPr algn="ctr"/>
            <a:endParaRPr lang="nn-NO" dirty="0" smtClean="0">
              <a:latin typeface="Avenir Book"/>
              <a:cs typeface="Avenir Book"/>
            </a:endParaRPr>
          </a:p>
          <a:p>
            <a:pPr algn="ctr"/>
            <a:r>
              <a:rPr lang="nn-NO" dirty="0" smtClean="0">
                <a:latin typeface="Avenir Book"/>
                <a:cs typeface="Avenir Book"/>
              </a:rPr>
              <a:t>Urban October</a:t>
            </a:r>
          </a:p>
        </p:txBody>
      </p:sp>
      <p:sp>
        <p:nvSpPr>
          <p:cNvPr id="9" name="Avrundet rektangel 8"/>
          <p:cNvSpPr/>
          <p:nvPr/>
        </p:nvSpPr>
        <p:spPr>
          <a:xfrm>
            <a:off x="1759966" y="2853786"/>
            <a:ext cx="5756072" cy="9560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>
                <a:latin typeface="Avenir Book"/>
                <a:cs typeface="Avenir Book"/>
              </a:rPr>
              <a:t>L A N D S S T Y R E T</a:t>
            </a:r>
            <a:endParaRPr lang="nn-NO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-2563567" y="2130425"/>
            <a:ext cx="7772400" cy="1470025"/>
          </a:xfrm>
        </p:spPr>
        <p:txBody>
          <a:bodyPr/>
          <a:lstStyle/>
          <a:p>
            <a:endParaRPr lang="nn-NO" dirty="0"/>
          </a:p>
        </p:txBody>
      </p:sp>
      <p:pic>
        <p:nvPicPr>
          <p:cNvPr id="8" name="Bilde 7" descr="IMG_54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88120" y="1997839"/>
            <a:ext cx="80234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Sjekk : Veileder </a:t>
            </a:r>
            <a:r>
              <a:rPr lang="nb-NO" sz="2000" dirty="0" smtClean="0">
                <a:latin typeface="Avenir Book"/>
                <a:cs typeface="Avenir Book"/>
              </a:rPr>
              <a:t>i medvirkning fra KMD basert på FNs </a:t>
            </a:r>
            <a:r>
              <a:rPr lang="nb-NO" sz="2000" dirty="0" smtClean="0">
                <a:latin typeface="Avenir Book"/>
                <a:cs typeface="Avenir Book"/>
              </a:rPr>
              <a:t>bærekraftmål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</a:t>
            </a:r>
            <a:r>
              <a:rPr lang="nb-NO" sz="2000" dirty="0" smtClean="0">
                <a:latin typeface="Avenir Book"/>
                <a:cs typeface="Avenir Book"/>
              </a:rPr>
              <a:t>Taktisk </a:t>
            </a:r>
            <a:r>
              <a:rPr lang="nb-NO" sz="2000" dirty="0" smtClean="0">
                <a:latin typeface="Avenir Book"/>
                <a:cs typeface="Avenir Book"/>
              </a:rPr>
              <a:t>midlertidighet</a:t>
            </a:r>
            <a:r>
              <a:rPr lang="nb-NO" sz="2000" dirty="0" smtClean="0">
                <a:latin typeface="Avenir Book"/>
                <a:cs typeface="Avenir Book"/>
              </a:rPr>
              <a:t> i bykjernen gir spennende resultat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</a:t>
            </a:r>
            <a:r>
              <a:rPr lang="nb-NO" sz="2000" dirty="0" smtClean="0">
                <a:latin typeface="Avenir Book"/>
                <a:cs typeface="Avenir Book"/>
              </a:rPr>
              <a:t>Eierskap som metode og </a:t>
            </a:r>
            <a:r>
              <a:rPr lang="nb-NO" sz="2000" dirty="0" smtClean="0">
                <a:latin typeface="Avenir Book"/>
                <a:cs typeface="Avenir Book"/>
              </a:rPr>
              <a:t>samskapingsplattform</a:t>
            </a:r>
            <a:endParaRPr lang="nb-NO" sz="2000" dirty="0" smtClean="0">
              <a:latin typeface="Avenir Book"/>
              <a:cs typeface="Avenir Book"/>
            </a:endParaRP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</a:t>
            </a:r>
            <a:r>
              <a:rPr lang="nb-NO" sz="2000" dirty="0" smtClean="0">
                <a:latin typeface="Avenir Book"/>
                <a:cs typeface="Avenir Book"/>
              </a:rPr>
              <a:t>Førpremiere</a:t>
            </a:r>
            <a:r>
              <a:rPr lang="nb-NO" sz="2000" dirty="0" smtClean="0">
                <a:latin typeface="Avenir Book"/>
                <a:cs typeface="Avenir Book"/>
              </a:rPr>
              <a:t> </a:t>
            </a:r>
            <a:r>
              <a:rPr lang="nb-NO" sz="2000" dirty="0" smtClean="0">
                <a:latin typeface="Avenir Book"/>
                <a:cs typeface="Avenir Book"/>
              </a:rPr>
              <a:t>på </a:t>
            </a:r>
            <a:r>
              <a:rPr lang="nb-NO" sz="2000" dirty="0" smtClean="0">
                <a:latin typeface="Avenir Book"/>
                <a:cs typeface="Avenir Book"/>
              </a:rPr>
              <a:t>virkeligheten og Samarbeid </a:t>
            </a:r>
            <a:r>
              <a:rPr lang="nb-NO" sz="2000" dirty="0" smtClean="0">
                <a:latin typeface="Avenir Book"/>
                <a:cs typeface="Avenir Book"/>
              </a:rPr>
              <a:t>m barn er </a:t>
            </a:r>
            <a:r>
              <a:rPr lang="nb-NO" sz="2000" dirty="0" smtClean="0">
                <a:latin typeface="Avenir Book"/>
                <a:cs typeface="Avenir Book"/>
              </a:rPr>
              <a:t>mulig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”Den </a:t>
            </a:r>
            <a:r>
              <a:rPr lang="nb-NO" sz="2000" dirty="0" smtClean="0">
                <a:latin typeface="Avenir Book"/>
                <a:cs typeface="Avenir Book"/>
              </a:rPr>
              <a:t>blå </a:t>
            </a:r>
            <a:r>
              <a:rPr lang="nb-NO" sz="2000" dirty="0" smtClean="0">
                <a:latin typeface="Avenir Book"/>
                <a:cs typeface="Avenir Book"/>
              </a:rPr>
              <a:t>tråd” ble et verktøy for dialog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 </a:t>
            </a:r>
            <a:r>
              <a:rPr lang="nb-NO" sz="2000" dirty="0" err="1" smtClean="0">
                <a:latin typeface="Avenir Book"/>
                <a:cs typeface="Avenir Book"/>
              </a:rPr>
              <a:t>City-planner</a:t>
            </a:r>
            <a:r>
              <a:rPr lang="nb-NO" sz="2000" dirty="0" smtClean="0">
                <a:latin typeface="Avenir Book"/>
                <a:cs typeface="Avenir Book"/>
              </a:rPr>
              <a:t> portal og </a:t>
            </a:r>
            <a:r>
              <a:rPr lang="nb-NO" sz="2000" dirty="0" smtClean="0">
                <a:latin typeface="Avenir Book"/>
                <a:cs typeface="Avenir Book"/>
              </a:rPr>
              <a:t>app</a:t>
            </a:r>
            <a:r>
              <a:rPr lang="nb-NO" sz="2000" dirty="0" smtClean="0">
                <a:latin typeface="Avenir Book"/>
                <a:cs typeface="Avenir Book"/>
              </a:rPr>
              <a:t> som formidlingsverktøy</a:t>
            </a:r>
          </a:p>
          <a:p>
            <a:r>
              <a:rPr lang="nb-NO" sz="2000" dirty="0" smtClean="0">
                <a:latin typeface="Avenir Book"/>
                <a:cs typeface="Avenir Book"/>
              </a:rPr>
              <a:t>   &amp; Dataflyt </a:t>
            </a:r>
            <a:r>
              <a:rPr lang="nb-NO" sz="2000" dirty="0" smtClean="0">
                <a:latin typeface="Avenir Book"/>
                <a:cs typeface="Avenir Book"/>
              </a:rPr>
              <a:t>til og fra </a:t>
            </a:r>
            <a:r>
              <a:rPr lang="nb-NO" sz="2000" dirty="0" smtClean="0">
                <a:latin typeface="Avenir Book"/>
                <a:cs typeface="Avenir Book"/>
              </a:rPr>
              <a:t>innbyggere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Klimaendringer stopper ikke grønn mobilitet/ </a:t>
            </a:r>
            <a:r>
              <a:rPr lang="nb-NO" sz="2000" dirty="0" smtClean="0">
                <a:latin typeface="Avenir Book"/>
                <a:cs typeface="Avenir Book"/>
              </a:rPr>
              <a:t>intermodal</a:t>
            </a:r>
            <a:r>
              <a:rPr lang="nb-NO" sz="2000" dirty="0" smtClean="0">
                <a:latin typeface="Avenir Book"/>
                <a:cs typeface="Avenir Book"/>
              </a:rPr>
              <a:t> persontransport </a:t>
            </a:r>
            <a:endParaRPr lang="nb-NO" sz="2000" dirty="0" smtClean="0">
              <a:latin typeface="Avenir Book"/>
              <a:cs typeface="Avenir Book"/>
            </a:endParaRP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Effektfull nedbryting </a:t>
            </a:r>
            <a:r>
              <a:rPr lang="nb-NO" sz="2000" dirty="0" smtClean="0">
                <a:latin typeface="Avenir Book"/>
                <a:cs typeface="Avenir Book"/>
              </a:rPr>
              <a:t>av</a:t>
            </a:r>
            <a:r>
              <a:rPr lang="nb-NO" sz="2000" dirty="0" smtClean="0">
                <a:latin typeface="Avenir Book"/>
                <a:cs typeface="Avenir Book"/>
              </a:rPr>
              <a:t> mentale barrierer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Kompetanseheving blant berørte/ interesserte</a:t>
            </a:r>
          </a:p>
          <a:p>
            <a:pPr>
              <a:buFontTx/>
              <a:buChar char="-"/>
            </a:pPr>
            <a:r>
              <a:rPr lang="nb-NO" sz="2000" dirty="0" smtClean="0">
                <a:latin typeface="Avenir Book"/>
                <a:cs typeface="Avenir Book"/>
              </a:rPr>
              <a:t> Vurdere behov </a:t>
            </a:r>
            <a:r>
              <a:rPr lang="nb-NO" sz="2000" dirty="0" smtClean="0">
                <a:latin typeface="Avenir Book"/>
                <a:cs typeface="Avenir Book"/>
              </a:rPr>
              <a:t>for </a:t>
            </a:r>
            <a:r>
              <a:rPr lang="nb-NO" sz="2000" dirty="0" smtClean="0">
                <a:latin typeface="Avenir Book"/>
                <a:cs typeface="Avenir Book"/>
              </a:rPr>
              <a:t>stegvis/ skreddersydd publikumstilnærming</a:t>
            </a:r>
            <a:endParaRPr lang="nn-NO" sz="2000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1251" y="2395430"/>
            <a:ext cx="7772400" cy="1991381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nn-NO" sz="4000" dirty="0" smtClean="0"/>
              <a:t/>
            </a:r>
            <a:br>
              <a:rPr lang="nn-NO" sz="4000" dirty="0" smtClean="0"/>
            </a:br>
            <a:r>
              <a:rPr lang="nn-NO" sz="4000" dirty="0" smtClean="0">
                <a:solidFill>
                  <a:srgbClr val="000000"/>
                </a:solidFill>
                <a:latin typeface="Avenir Book"/>
                <a:cs typeface="Avenir Book"/>
              </a:rPr>
              <a:t>BOBY prisen 2018</a:t>
            </a:r>
            <a:r>
              <a:rPr lang="nn-NO" sz="4000" dirty="0" smtClean="0">
                <a:solidFill>
                  <a:srgbClr val="000000"/>
                </a:solidFill>
              </a:rPr>
              <a:t/>
            </a:r>
            <a:br>
              <a:rPr lang="nn-NO" sz="4000" dirty="0" smtClean="0">
                <a:solidFill>
                  <a:srgbClr val="000000"/>
                </a:solidFill>
              </a:rPr>
            </a:br>
            <a:r>
              <a:rPr lang="nn-NO" sz="2400" dirty="0" smtClean="0">
                <a:solidFill>
                  <a:srgbClr val="000000"/>
                </a:solidFill>
              </a:rPr>
              <a:t>@@@@@@@@@@@@@@@@@@@@@@@@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-1911825" y="0"/>
            <a:ext cx="7772400" cy="1470025"/>
          </a:xfrm>
        </p:spPr>
        <p:txBody>
          <a:bodyPr>
            <a:normAutofit/>
          </a:bodyPr>
          <a:lstStyle/>
          <a:p>
            <a:r>
              <a:rPr lang="nn-NO" sz="3600" dirty="0" smtClean="0">
                <a:latin typeface="Avenir Book"/>
                <a:cs typeface="Avenir Book"/>
              </a:rPr>
              <a:t>Sotra kystby </a:t>
            </a:r>
            <a:r>
              <a:rPr lang="nn-NO" sz="3600" dirty="0" smtClean="0">
                <a:latin typeface="Wingdings" charset="2"/>
                <a:cs typeface="Wingdings" charset="2"/>
              </a:rPr>
              <a:t>J</a:t>
            </a:r>
            <a:endParaRPr lang="nn-NO" sz="3600" dirty="0">
              <a:latin typeface="Wingdings" charset="2"/>
              <a:cs typeface="Wingdings" charset="2"/>
            </a:endParaRPr>
          </a:p>
        </p:txBody>
      </p:sp>
      <p:pic>
        <p:nvPicPr>
          <p:cNvPr id="6" name="Bilde 5" descr="Straumebesøk 2017.png"/>
          <p:cNvPicPr>
            <a:picLocks noChangeAspect="1"/>
          </p:cNvPicPr>
          <p:nvPr/>
        </p:nvPicPr>
        <p:blipFill>
          <a:blip r:embed="rId4"/>
          <a:srcRect r="10729"/>
          <a:stretch>
            <a:fillRect/>
          </a:stretch>
        </p:blipFill>
        <p:spPr>
          <a:xfrm>
            <a:off x="249314" y="1096702"/>
            <a:ext cx="7760029" cy="4889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pic>
        <p:nvPicPr>
          <p:cNvPr id="8" name="Bilde 7" descr="IMG_4759.JPG"/>
          <p:cNvPicPr>
            <a:picLocks noChangeAspect="1"/>
          </p:cNvPicPr>
          <p:nvPr/>
        </p:nvPicPr>
        <p:blipFill>
          <a:blip r:embed="rId4">
            <a:lum bright="12000" contrast="12000"/>
          </a:blip>
          <a:srcRect t="7542"/>
          <a:stretch>
            <a:fillRect/>
          </a:stretch>
        </p:blipFill>
        <p:spPr>
          <a:xfrm>
            <a:off x="202034" y="1284292"/>
            <a:ext cx="6888064" cy="477643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16465" y="5074813"/>
            <a:ext cx="4951795" cy="21698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 dirty="0" smtClean="0">
                <a:latin typeface="Avenir Book"/>
                <a:cs typeface="Avenir Book"/>
              </a:rPr>
              <a:t>Jury 2018 fra venstre: </a:t>
            </a:r>
          </a:p>
          <a:p>
            <a:r>
              <a:rPr lang="nn-NO" dirty="0" smtClean="0">
                <a:latin typeface="Avenir Book"/>
                <a:cs typeface="Avenir Book"/>
              </a:rPr>
              <a:t>Geir Egilsson, Hamar/ Laura Ve, Bergen/ Hans Jacob Roald, leder/ Kari Øvsthus, Bergen/ Stian Botnen, Bergen</a:t>
            </a:r>
          </a:p>
          <a:p>
            <a:endParaRPr lang="nn-NO" sz="900" dirty="0" smtClean="0">
              <a:latin typeface="Avenir Book"/>
              <a:cs typeface="Avenir Book"/>
            </a:endParaRPr>
          </a:p>
          <a:p>
            <a:r>
              <a:rPr lang="nn-NO" dirty="0" smtClean="0">
                <a:latin typeface="Avenir Book"/>
                <a:cs typeface="Avenir Book"/>
              </a:rPr>
              <a:t>Joacim Skajaa, Oslo (ikke fysisk tilstede)</a:t>
            </a:r>
          </a:p>
          <a:p>
            <a:endParaRPr lang="nn-NO" dirty="0" smtClean="0"/>
          </a:p>
          <a:p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7" name="Bilde 6" descr="Illustrasjonspl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703709" y="-1482454"/>
            <a:ext cx="8382406" cy="5921129"/>
          </a:xfrm>
          <a:prstGeom prst="rect">
            <a:avLst/>
          </a:prstGeom>
        </p:spPr>
      </p:pic>
      <p:pic>
        <p:nvPicPr>
          <p:cNvPr id="6" name="Bilde 5" descr="Moholt50 50-7.jpg"/>
          <p:cNvPicPr>
            <a:picLocks noChangeAspect="1"/>
          </p:cNvPicPr>
          <p:nvPr/>
        </p:nvPicPr>
        <p:blipFill>
          <a:blip r:embed="rId5"/>
          <a:srcRect t="26664"/>
          <a:stretch>
            <a:fillRect/>
          </a:stretch>
        </p:blipFill>
        <p:spPr>
          <a:xfrm>
            <a:off x="902268" y="2982612"/>
            <a:ext cx="8241732" cy="4029434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99826" y="1875939"/>
            <a:ext cx="4644174" cy="1106673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nn-NO" sz="4000" dirty="0" smtClean="0"/>
              <a:t> </a:t>
            </a:r>
            <a:r>
              <a:rPr lang="nn-NO" sz="3556" u="sng" dirty="0" smtClean="0">
                <a:latin typeface="Avenir Book"/>
                <a:cs typeface="Avenir Book"/>
              </a:rPr>
              <a:t>MOHOLT Studentby </a:t>
            </a:r>
            <a:r>
              <a:rPr lang="nn-NO" sz="3556" u="sng" dirty="0" smtClean="0">
                <a:latin typeface="Wingdings" charset="2"/>
                <a:cs typeface="Wingdings" charset="2"/>
              </a:rPr>
              <a:t>J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02268" y="2077963"/>
            <a:ext cx="7772400" cy="1486321"/>
          </a:xfrm>
        </p:spPr>
        <p:txBody>
          <a:bodyPr>
            <a:normAutofit fontScale="90000"/>
          </a:bodyPr>
          <a:lstStyle/>
          <a:p>
            <a:r>
              <a:rPr lang="nn-NO" sz="4000" dirty="0" smtClean="0"/>
              <a:t/>
            </a:r>
            <a:br>
              <a:rPr lang="nn-NO" sz="4000" dirty="0" smtClean="0"/>
            </a:br>
            <a:r>
              <a:rPr lang="nn-NO" sz="4000" dirty="0" smtClean="0"/>
              <a:t>BOBY prisen 2018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sz="2000" dirty="0"/>
          </a:p>
        </p:txBody>
      </p:sp>
      <p:pic>
        <p:nvPicPr>
          <p:cNvPr id="4" name="Bilde 3" descr="NorskBOBY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33" y="6110167"/>
            <a:ext cx="3667590" cy="584419"/>
          </a:xfrm>
          <a:prstGeom prst="rect">
            <a:avLst/>
          </a:prstGeom>
        </p:spPr>
      </p:pic>
      <p:pic>
        <p:nvPicPr>
          <p:cNvPr id="11" name="Bilde 10" descr="BoBy_2018_Illustrasjon_Flat_f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26" y="0"/>
            <a:ext cx="4644174" cy="1875939"/>
          </a:xfrm>
          <a:prstGeom prst="rect">
            <a:avLst/>
          </a:prstGeom>
        </p:spPr>
      </p:pic>
      <p:pic>
        <p:nvPicPr>
          <p:cNvPr id="5" name="Bilde 4" descr="Moholt50 50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" y="0"/>
            <a:ext cx="9134001" cy="5180478"/>
          </a:xfrm>
          <a:prstGeom prst="rect">
            <a:avLst/>
          </a:prstGeom>
        </p:spPr>
      </p:pic>
      <p:pic>
        <p:nvPicPr>
          <p:cNvPr id="7" name="Bilde 6" descr="NominasjonerTrondheim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12877" r="21981"/>
              <a:stretch>
                <a:fillRect/>
              </a:stretch>
            </p:blipFill>
          </mc:Choice>
          <mc:Fallback>
            <p:blipFill>
              <a:blip r:embed="rId6"/>
              <a:srcRect t="12877" r="21981"/>
              <a:stretch>
                <a:fillRect/>
              </a:stretch>
            </p:blipFill>
          </mc:Fallback>
        </mc:AlternateContent>
        <p:spPr>
          <a:xfrm>
            <a:off x="9999" y="5180478"/>
            <a:ext cx="3717061" cy="5873865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2687117" y="5020601"/>
            <a:ext cx="6456883" cy="108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/>
                <a:ea typeface="+mj-ea"/>
                <a:cs typeface="Avenir Book"/>
              </a:rPr>
              <a:t>Studentsamskipnaden i </a:t>
            </a:r>
            <a:r>
              <a:rPr lang="nn-NO" sz="2800" dirty="0" smtClean="0">
                <a:latin typeface="Avenir Book"/>
                <a:ea typeface="+mj-ea"/>
                <a:cs typeface="Avenir Book"/>
              </a:rPr>
              <a:t>T</a:t>
            </a:r>
            <a:r>
              <a:rPr kumimoji="0" lang="nn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/>
                <a:ea typeface="+mj-ea"/>
                <a:cs typeface="Avenir Book"/>
              </a:rPr>
              <a:t>rondheim</a:t>
            </a:r>
            <a:r>
              <a:rPr lang="nn-NO" sz="2800" dirty="0" smtClean="0">
                <a:latin typeface="Avenir Book"/>
                <a:ea typeface="+mj-ea"/>
                <a:cs typeface="Avenir Book"/>
              </a:rPr>
              <a:t> &amp; Co</a:t>
            </a:r>
            <a:r>
              <a:rPr kumimoji="0" lang="nn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/>
                <a:ea typeface="+mj-ea"/>
                <a:cs typeface="Avenir Book"/>
              </a:rPr>
              <a:t> </a:t>
            </a: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Book"/>
              <a:ea typeface="+mj-ea"/>
              <a:cs typeface="Avenir Boo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697</Words>
  <Application>Microsoft Macintosh PowerPoint</Application>
  <PresentationFormat>Skjermfremvisning (4:3)</PresentationFormat>
  <Paragraphs>152</Paragraphs>
  <Slides>22</Slides>
  <Notes>3</Notes>
  <HiddenSlides>0</HiddenSlides>
  <MMClips>0</MMClips>
  <ScaleCrop>false</ScaleCrop>
  <HeadingPairs>
    <vt:vector size="4" baseType="variant">
      <vt:variant>
        <vt:lpstr>Utformingsmal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3" baseType="lpstr">
      <vt:lpstr>Office-tema</vt:lpstr>
      <vt:lpstr> Karin van Wijngaarden   Leder i Norsk BOBY Siv. ark MNAL, planlegger  Bergen Kommune </vt:lpstr>
      <vt:lpstr> Dag 1 kort oppsummert @@@@@@@@@@@@@@@@@@@@@@@@ </vt:lpstr>
      <vt:lpstr>Lysbilde 3</vt:lpstr>
      <vt:lpstr>Lysbilde 4</vt:lpstr>
      <vt:lpstr> BOBY prisen 2018 @@@@@@@@@@@@@@@@@@@@@@@@ </vt:lpstr>
      <vt:lpstr>Sotra kystby J</vt:lpstr>
      <vt:lpstr>Lysbilde 7</vt:lpstr>
      <vt:lpstr> MOHOLT Studentby J </vt:lpstr>
      <vt:lpstr> BOBY prisen 2018 </vt:lpstr>
      <vt:lpstr>Lysbilde 10</vt:lpstr>
      <vt:lpstr> BOBY prisen 2018 </vt:lpstr>
      <vt:lpstr>Lysbilde 12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Medvirkning i Bolig- og Byplanforeningen </vt:lpstr>
    </vt:vector>
  </TitlesOfParts>
  <Company>privat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Organisasjonsplan 2018 Norsk Bolig- og Byplanforening</dc:title>
  <dc:creator>karin van wijngaarden</dc:creator>
  <cp:lastModifiedBy>karin van wijngaarden</cp:lastModifiedBy>
  <cp:revision>43</cp:revision>
  <dcterms:created xsi:type="dcterms:W3CDTF">2018-09-20T22:56:03Z</dcterms:created>
  <dcterms:modified xsi:type="dcterms:W3CDTF">2018-09-20T23:20:36Z</dcterms:modified>
</cp:coreProperties>
</file>